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84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845"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899e8b30df_0_139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899e8b30df_0_1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896f2c434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896f2c43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99e8b30df_0_148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99e8b30df_0_14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99e8b30df_0_152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99e8b30df_0_15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899e8b30df_0_115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99e8b30df_0_1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899e8b30df_0_119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899e8b30df_0_1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899e8b30df_0_128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899e8b30df_0_1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899e8b30df_0_132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899e8b30df_0_1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899e8b30df_0_136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899e8b30df_0_13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7.png"/><Relationship Id="rId10" Type="http://schemas.openxmlformats.org/officeDocument/2006/relationships/hyperlink" Target="http://cosss.org/" TargetMode="External"/><Relationship Id="rId13" Type="http://schemas.openxmlformats.org/officeDocument/2006/relationships/image" Target="../media/image2.png"/><Relationship Id="rId12" Type="http://schemas.openxmlformats.org/officeDocument/2006/relationships/hyperlink" Target="http://www.nsta.or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image" Target="../media/image6.png"/><Relationship Id="rId15" Type="http://schemas.openxmlformats.org/officeDocument/2006/relationships/image" Target="../media/image1.png"/><Relationship Id="rId14" Type="http://schemas.openxmlformats.org/officeDocument/2006/relationships/hyperlink" Target="https://www.nsela.org/" TargetMode="External"/><Relationship Id="rId5" Type="http://schemas.openxmlformats.org/officeDocument/2006/relationships/image" Target="../media/image4.png"/><Relationship Id="rId6" Type="http://schemas.openxmlformats.org/officeDocument/2006/relationships/image" Target="../media/image8.png"/><Relationship Id="rId7" Type="http://schemas.openxmlformats.org/officeDocument/2006/relationships/hyperlink" Target="https://creativecommons.org/licenses/by/4.0/" TargetMode="External"/><Relationship Id="rId8"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20" Type="http://schemas.openxmlformats.org/officeDocument/2006/relationships/image" Target="../media/image2.png"/><Relationship Id="rId22" Type="http://schemas.openxmlformats.org/officeDocument/2006/relationships/image" Target="../media/image1.png"/><Relationship Id="rId21" Type="http://schemas.openxmlformats.org/officeDocument/2006/relationships/hyperlink" Target="https://www.nsela.org/" TargetMode="External"/><Relationship Id="rId24" Type="http://schemas.openxmlformats.org/officeDocument/2006/relationships/hyperlink" Target="https://creativecommons.org/licenses/by/4.0/" TargetMode="External"/><Relationship Id="rId23" Type="http://schemas.openxmlformats.org/officeDocument/2006/relationships/hyperlink" Target="https://creativecommons.org/licenses/by/4.0/"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www.cdc.gov/coronavirus/2019-ncov/community/schools-childcare/index.html" TargetMode="External"/><Relationship Id="rId4" Type="http://schemas.openxmlformats.org/officeDocument/2006/relationships/hyperlink" Target="https://learningpolicyinstitute.org/blog/leveraging-social-emotional-learning-support-students-families-covid-19" TargetMode="External"/><Relationship Id="rId9" Type="http://schemas.openxmlformats.org/officeDocument/2006/relationships/hyperlink" Target="https://www.nsta.org/topics/safety" TargetMode="External"/><Relationship Id="rId25" Type="http://schemas.openxmlformats.org/officeDocument/2006/relationships/image" Target="../media/image6.png"/><Relationship Id="rId5" Type="http://schemas.openxmlformats.org/officeDocument/2006/relationships/hyperlink" Target="https://www.edweek.org/ew/articles/2020/06/11/the-new-routines-for-students-when-schools.html" TargetMode="External"/><Relationship Id="rId6" Type="http://schemas.openxmlformats.org/officeDocument/2006/relationships/hyperlink" Target="https://www.nap.edu/read/25858/chapter/7" TargetMode="External"/><Relationship Id="rId7" Type="http://schemas.openxmlformats.org/officeDocument/2006/relationships/hyperlink" Target="https://www.youtube.com/watch?v=OHLWFYCY9NU&amp;feature=youtu.be" TargetMode="External"/><Relationship Id="rId8" Type="http://schemas.openxmlformats.org/officeDocument/2006/relationships/hyperlink" Target="https://www.nap.edu/read/25216/chapter/10?term=safety#222" TargetMode="External"/><Relationship Id="rId11" Type="http://schemas.openxmlformats.org/officeDocument/2006/relationships/hyperlink" Target="https://www.labsafety.org/safe-science-at-home" TargetMode="External"/><Relationship Id="rId10" Type="http://schemas.openxmlformats.org/officeDocument/2006/relationships/hyperlink" Target="https://casel.org/covid-resources/" TargetMode="External"/><Relationship Id="rId13" Type="http://schemas.openxmlformats.org/officeDocument/2006/relationships/image" Target="../media/image5.png"/><Relationship Id="rId12" Type="http://schemas.openxmlformats.org/officeDocument/2006/relationships/hyperlink" Target="https://childmind.org/coping-during-covid-19-resources-for-parents/" TargetMode="External"/><Relationship Id="rId15" Type="http://schemas.openxmlformats.org/officeDocument/2006/relationships/image" Target="../media/image4.png"/><Relationship Id="rId14" Type="http://schemas.openxmlformats.org/officeDocument/2006/relationships/image" Target="../media/image3.png"/><Relationship Id="rId17" Type="http://schemas.openxmlformats.org/officeDocument/2006/relationships/hyperlink" Target="http://cosss.org/" TargetMode="External"/><Relationship Id="rId16" Type="http://schemas.openxmlformats.org/officeDocument/2006/relationships/image" Target="../media/image8.png"/><Relationship Id="rId19" Type="http://schemas.openxmlformats.org/officeDocument/2006/relationships/hyperlink" Target="http://www.nsta.org" TargetMode="External"/><Relationship Id="rId18" Type="http://schemas.openxmlformats.org/officeDocument/2006/relationships/image" Target="../media/image7.png"/></Relationships>
</file>

<file path=ppt/slides/_rels/slide2.xml.rels><?xml version="1.0" encoding="UTF-8" standalone="yes"?><Relationships xmlns="http://schemas.openxmlformats.org/package/2006/relationships"><Relationship Id="rId40" Type="http://schemas.openxmlformats.org/officeDocument/2006/relationships/image" Target="../media/image4.png"/><Relationship Id="rId20" Type="http://schemas.openxmlformats.org/officeDocument/2006/relationships/hyperlink" Target="https://learningforward.org/tag/covid-19/" TargetMode="External"/><Relationship Id="rId41" Type="http://schemas.openxmlformats.org/officeDocument/2006/relationships/image" Target="../media/image8.png"/><Relationship Id="rId22" Type="http://schemas.openxmlformats.org/officeDocument/2006/relationships/hyperlink" Target="https://www.nasbe.org/" TargetMode="External"/><Relationship Id="rId21" Type="http://schemas.openxmlformats.org/officeDocument/2006/relationships/hyperlink" Target="https://www.nationalacademies.org/news/2020/07/schools-should-prioritize-reopening-in-fall-2020-especially-for-grades-k-5-while-weighing-risks-and-benefits" TargetMode="External"/><Relationship Id="rId24" Type="http://schemas.openxmlformats.org/officeDocument/2006/relationships/hyperlink" Target="https://aasa.org/home/" TargetMode="External"/><Relationship Id="rId23" Type="http://schemas.openxmlformats.org/officeDocument/2006/relationships/hyperlink" Target="https://education.nga.org/"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nap.edu/read/13165/chapter/1" TargetMode="External"/><Relationship Id="rId4" Type="http://schemas.openxmlformats.org/officeDocument/2006/relationships/hyperlink" Target="https://www.youtube.com/watch?v=LAWO2lvAnjI" TargetMode="External"/><Relationship Id="rId9" Type="http://schemas.openxmlformats.org/officeDocument/2006/relationships/hyperlink" Target="https://www.edutopia.org/blog/student-engagement-stories-heather-wolpert-gawron" TargetMode="External"/><Relationship Id="rId26" Type="http://schemas.openxmlformats.org/officeDocument/2006/relationships/hyperlink" Target="http://cosss.org/" TargetMode="External"/><Relationship Id="rId25" Type="http://schemas.openxmlformats.org/officeDocument/2006/relationships/hyperlink" Target="https://www.sreb.org/covid-19" TargetMode="External"/><Relationship Id="rId28" Type="http://schemas.openxmlformats.org/officeDocument/2006/relationships/hyperlink" Target="https://www.nsta.org/" TargetMode="External"/><Relationship Id="rId27" Type="http://schemas.openxmlformats.org/officeDocument/2006/relationships/hyperlink" Target="https://www.nsela.org/" TargetMode="External"/><Relationship Id="rId5" Type="http://schemas.openxmlformats.org/officeDocument/2006/relationships/hyperlink" Target="https://www.sreb.org/publication/elementary-science" TargetMode="External"/><Relationship Id="rId6" Type="http://schemas.openxmlformats.org/officeDocument/2006/relationships/hyperlink" Target="https://www.nextgenscience.org/sites/default/files/resource/files/NGSS%20Appendix%20C%20Final%20072613.pdf" TargetMode="External"/><Relationship Id="rId29" Type="http://schemas.openxmlformats.org/officeDocument/2006/relationships/hyperlink" Target="https://creativecommons.org/licenses/by/4.0/" TargetMode="External"/><Relationship Id="rId7" Type="http://schemas.openxmlformats.org/officeDocument/2006/relationships/hyperlink" Target="http://static.nsta.org/pdfs/NSTAPress_TowardMoreEquitableLearningInSciencePB351X.pdf" TargetMode="External"/><Relationship Id="rId8" Type="http://schemas.openxmlformats.org/officeDocument/2006/relationships/hyperlink" Target="http://stemteachingtools.org/tgs/Equity" TargetMode="External"/><Relationship Id="rId31" Type="http://schemas.openxmlformats.org/officeDocument/2006/relationships/image" Target="../media/image6.png"/><Relationship Id="rId30" Type="http://schemas.openxmlformats.org/officeDocument/2006/relationships/hyperlink" Target="https://creativecommons.org/licenses/by/4.0/" TargetMode="External"/><Relationship Id="rId11" Type="http://schemas.openxmlformats.org/officeDocument/2006/relationships/hyperlink" Target="https://www.nextgenscience.org/parentguides" TargetMode="External"/><Relationship Id="rId33" Type="http://schemas.openxmlformats.org/officeDocument/2006/relationships/image" Target="../media/image7.png"/><Relationship Id="rId10" Type="http://schemas.openxmlformats.org/officeDocument/2006/relationships/hyperlink" Target="https://www.ngsnavigators.com/podcast" TargetMode="External"/><Relationship Id="rId32" Type="http://schemas.openxmlformats.org/officeDocument/2006/relationships/hyperlink" Target="http://cosss.org/" TargetMode="External"/><Relationship Id="rId13" Type="http://schemas.openxmlformats.org/officeDocument/2006/relationships/hyperlink" Target="https://www.scimathmn.org/parents/parents-science-class/" TargetMode="External"/><Relationship Id="rId35" Type="http://schemas.openxmlformats.org/officeDocument/2006/relationships/image" Target="../media/image2.png"/><Relationship Id="rId12" Type="http://schemas.openxmlformats.org/officeDocument/2006/relationships/hyperlink" Target="https://www.nsta.org/science-resources-parents" TargetMode="External"/><Relationship Id="rId34" Type="http://schemas.openxmlformats.org/officeDocument/2006/relationships/hyperlink" Target="http://www.nsta.org" TargetMode="External"/><Relationship Id="rId15" Type="http://schemas.openxmlformats.org/officeDocument/2006/relationships/hyperlink" Target="https://www.ed.gov/coronavirus" TargetMode="External"/><Relationship Id="rId37" Type="http://schemas.openxmlformats.org/officeDocument/2006/relationships/image" Target="../media/image1.png"/><Relationship Id="rId14" Type="http://schemas.openxmlformats.org/officeDocument/2006/relationships/hyperlink" Target="https://ccsso.org/sites/default/files/2020-07/CCSSO%20Parent%20and%20Community%20Engagement%20Resources.pdf" TargetMode="External"/><Relationship Id="rId36" Type="http://schemas.openxmlformats.org/officeDocument/2006/relationships/hyperlink" Target="https://www.nsela.org/" TargetMode="External"/><Relationship Id="rId17" Type="http://schemas.openxmlformats.org/officeDocument/2006/relationships/hyperlink" Target="https://ednote.ecs.org/tag/covid-19/" TargetMode="External"/><Relationship Id="rId39" Type="http://schemas.openxmlformats.org/officeDocument/2006/relationships/image" Target="../media/image3.png"/><Relationship Id="rId16" Type="http://schemas.openxmlformats.org/officeDocument/2006/relationships/hyperlink" Target="https://ccsso.org/coronavirus" TargetMode="External"/><Relationship Id="rId38" Type="http://schemas.openxmlformats.org/officeDocument/2006/relationships/image" Target="../media/image5.png"/><Relationship Id="rId19" Type="http://schemas.openxmlformats.org/officeDocument/2006/relationships/hyperlink" Target="https://www.lawrencehallofscience.org/about/newsroom/press_releases/environmental-outdoors-edu-threatened-covid" TargetMode="External"/><Relationship Id="rId18" Type="http://schemas.openxmlformats.org/officeDocument/2006/relationships/hyperlink" Target="https://equityschoolplus.jhu.edu/reopening-policy-tracker/" TargetMode="External"/></Relationships>
</file>

<file path=ppt/slides/_rels/slide3.xml.rels><?xml version="1.0" encoding="UTF-8" standalone="yes"?><Relationships xmlns="http://schemas.openxmlformats.org/package/2006/relationships"><Relationship Id="rId20" Type="http://schemas.openxmlformats.org/officeDocument/2006/relationships/image" Target="../media/image4.png"/><Relationship Id="rId21"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www.sreb.org/publication/elementary-science" TargetMode="External"/><Relationship Id="rId4" Type="http://schemas.openxmlformats.org/officeDocument/2006/relationships/hyperlink" Target="https://ngss.nsta.org/Documents/New%20Vision%20for%20Science%20Education.pdf" TargetMode="External"/><Relationship Id="rId9" Type="http://schemas.openxmlformats.org/officeDocument/2006/relationships/hyperlink" Target="https://creativecommons.org/licenses/by/4.0/" TargetMode="External"/><Relationship Id="rId5" Type="http://schemas.openxmlformats.org/officeDocument/2006/relationships/hyperlink" Target="https://www.nap.edu/read/18802/chapter/6#45" TargetMode="External"/><Relationship Id="rId6" Type="http://schemas.openxmlformats.org/officeDocument/2006/relationships/hyperlink" Target="https://www.nextgenscience.org/evaluating-ngss-design/evaluating-ngss-design" TargetMode="External"/><Relationship Id="rId7" Type="http://schemas.openxmlformats.org/officeDocument/2006/relationships/hyperlink" Target="https://ambitiousscienceteaching.org/get-started/" TargetMode="External"/><Relationship Id="rId8" Type="http://schemas.openxmlformats.org/officeDocument/2006/relationships/hyperlink" Target="https://www.understood.org/en/school-learning/for-educators/universal-design-for-learning/video-distance-learning-udl-best-practices" TargetMode="External"/><Relationship Id="rId11" Type="http://schemas.openxmlformats.org/officeDocument/2006/relationships/image" Target="../media/image6.png"/><Relationship Id="rId10" Type="http://schemas.openxmlformats.org/officeDocument/2006/relationships/hyperlink" Target="https://creativecommons.org/licenses/by/4.0/" TargetMode="External"/><Relationship Id="rId13" Type="http://schemas.openxmlformats.org/officeDocument/2006/relationships/image" Target="../media/image7.png"/><Relationship Id="rId12" Type="http://schemas.openxmlformats.org/officeDocument/2006/relationships/hyperlink" Target="http://cosss.org/" TargetMode="External"/><Relationship Id="rId15" Type="http://schemas.openxmlformats.org/officeDocument/2006/relationships/image" Target="../media/image2.png"/><Relationship Id="rId14" Type="http://schemas.openxmlformats.org/officeDocument/2006/relationships/hyperlink" Target="http://www.nsta.org" TargetMode="External"/><Relationship Id="rId17" Type="http://schemas.openxmlformats.org/officeDocument/2006/relationships/image" Target="../media/image1.png"/><Relationship Id="rId16" Type="http://schemas.openxmlformats.org/officeDocument/2006/relationships/hyperlink" Target="https://www.nsela.org/" TargetMode="External"/><Relationship Id="rId19" Type="http://schemas.openxmlformats.org/officeDocument/2006/relationships/image" Target="../media/image3.png"/><Relationship Id="rId18" Type="http://schemas.openxmlformats.org/officeDocument/2006/relationships/image" Target="../media/image5.png"/></Relationships>
</file>

<file path=ppt/slides/_rels/slide4.xml.rels><?xml version="1.0" encoding="UTF-8" standalone="yes"?><Relationships xmlns="http://schemas.openxmlformats.org/package/2006/relationships"><Relationship Id="rId20" Type="http://schemas.openxmlformats.org/officeDocument/2006/relationships/image" Target="../media/image7.png"/><Relationship Id="rId22" Type="http://schemas.openxmlformats.org/officeDocument/2006/relationships/image" Target="../media/image2.png"/><Relationship Id="rId21" Type="http://schemas.openxmlformats.org/officeDocument/2006/relationships/hyperlink" Target="http://www.nsta.org" TargetMode="External"/><Relationship Id="rId24" Type="http://schemas.openxmlformats.org/officeDocument/2006/relationships/image" Target="../media/image1.png"/><Relationship Id="rId23" Type="http://schemas.openxmlformats.org/officeDocument/2006/relationships/hyperlink" Target="https://www.nsela.org/" TargetMode="External"/><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temteachingtools.org/brief/21" TargetMode="External"/><Relationship Id="rId4" Type="http://schemas.openxmlformats.org/officeDocument/2006/relationships/hyperlink" Target="http://horizon-research.com/NSSME/wp-content/uploads/2019/01/Highlights-from-2018-NSSME.pdf" TargetMode="External"/><Relationship Id="rId9" Type="http://schemas.openxmlformats.org/officeDocument/2006/relationships/hyperlink" Target="https://drive.google.com/file/d/1SYXYQPlPZga7q3QwQPQD_Seh5eXCNz42/view" TargetMode="External"/><Relationship Id="rId26" Type="http://schemas.openxmlformats.org/officeDocument/2006/relationships/image" Target="../media/image3.png"/><Relationship Id="rId25" Type="http://schemas.openxmlformats.org/officeDocument/2006/relationships/image" Target="../media/image5.png"/><Relationship Id="rId28" Type="http://schemas.openxmlformats.org/officeDocument/2006/relationships/image" Target="../media/image8.png"/><Relationship Id="rId27" Type="http://schemas.openxmlformats.org/officeDocument/2006/relationships/image" Target="../media/image4.png"/><Relationship Id="rId5" Type="http://schemas.openxmlformats.org/officeDocument/2006/relationships/hyperlink" Target="https://docs.google.com/document/d/1OU_mCo-2yuHBwJCzaJIOVckZcBXdj1dtE-I2dfeSI-g/edit" TargetMode="External"/><Relationship Id="rId6" Type="http://schemas.openxmlformats.org/officeDocument/2006/relationships/hyperlink" Target="https://www.nextgenstorylines.org/" TargetMode="External"/><Relationship Id="rId7" Type="http://schemas.openxmlformats.org/officeDocument/2006/relationships/hyperlink" Target="https://www.nextgenscience.org/resources/bundling-ngss" TargetMode="External"/><Relationship Id="rId8" Type="http://schemas.openxmlformats.org/officeDocument/2006/relationships/hyperlink" Target="https://nsela.memberclicks.net/-supporting-students-in-meaningful-engagement-in-three-dimensional-learning-through-ngss-storylines--link" TargetMode="External"/><Relationship Id="rId11" Type="http://schemas.openxmlformats.org/officeDocument/2006/relationships/hyperlink" Target="https://drive.google.com/file/d/1sy6uVcn73G36rDCI5kWY5w-zYN2p3A3F/view?usp=drive_open" TargetMode="External"/><Relationship Id="rId10" Type="http://schemas.openxmlformats.org/officeDocument/2006/relationships/hyperlink" Target="http://stemteachingtools.org/news/2020/guidance-for-supporting-science-learning-during-covid-19" TargetMode="External"/><Relationship Id="rId13" Type="http://schemas.openxmlformats.org/officeDocument/2006/relationships/hyperlink" Target="https://twitter.com/search?q=%23NGSSchat&amp;src=typed_query&amp;f=live" TargetMode="External"/><Relationship Id="rId12" Type="http://schemas.openxmlformats.org/officeDocument/2006/relationships/hyperlink" Target="http://stemteachingtools.org/news/2020/guidance-for-supporting-science-learning-during-covid-19" TargetMode="External"/><Relationship Id="rId15" Type="http://schemas.openxmlformats.org/officeDocument/2006/relationships/hyperlink" Target="https://www.nextgenscience.org/topic-arrangement/4energy" TargetMode="External"/><Relationship Id="rId14" Type="http://schemas.openxmlformats.org/officeDocument/2006/relationships/hyperlink" Target="https://www.nextgenscience.org/topic-arrangement/5matter-and-energy-organisms-and-ecosystems" TargetMode="External"/><Relationship Id="rId17" Type="http://schemas.openxmlformats.org/officeDocument/2006/relationships/hyperlink" Target="https://creativecommons.org/licenses/by/4.0/" TargetMode="External"/><Relationship Id="rId16" Type="http://schemas.openxmlformats.org/officeDocument/2006/relationships/hyperlink" Target="https://creativecommons.org/licenses/by/4.0/" TargetMode="External"/><Relationship Id="rId19" Type="http://schemas.openxmlformats.org/officeDocument/2006/relationships/hyperlink" Target="http://cosss.org/" TargetMode="External"/><Relationship Id="rId18"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colorado.edu/cadre/sites/default/files/attached-files/classroom_assessment_principles_to_support_teaching_and_learning_-_final_0.pdf" TargetMode="External"/><Relationship Id="rId4" Type="http://schemas.openxmlformats.org/officeDocument/2006/relationships/hyperlink" Target="https://www.nextgenscience.org/sites/default/files/resource/files/Appendix%20F%20%20Science%20and%20Engineering%20Practices%20in%20the%20NGSS%20-%20FINAL%20060513.pdf" TargetMode="External"/><Relationship Id="rId9" Type="http://schemas.openxmlformats.org/officeDocument/2006/relationships/hyperlink" Target="http://cosss.org/" TargetMode="External"/><Relationship Id="rId5" Type="http://schemas.openxmlformats.org/officeDocument/2006/relationships/hyperlink" Target="https://www.openscied.org/wp-content/uploads/2020/04/Resources-for-Remote-Teaching-Discourse.pdf" TargetMode="External"/><Relationship Id="rId6" Type="http://schemas.openxmlformats.org/officeDocument/2006/relationships/hyperlink" Target="https://creativecommons.org/licenses/by/4.0/" TargetMode="External"/><Relationship Id="rId7" Type="http://schemas.openxmlformats.org/officeDocument/2006/relationships/hyperlink" Target="https://creativecommons.org/licenses/by/4.0/" TargetMode="External"/><Relationship Id="rId8" Type="http://schemas.openxmlformats.org/officeDocument/2006/relationships/image" Target="../media/image6.png"/><Relationship Id="rId11" Type="http://schemas.openxmlformats.org/officeDocument/2006/relationships/hyperlink" Target="http://www.nsta.org" TargetMode="External"/><Relationship Id="rId10" Type="http://schemas.openxmlformats.org/officeDocument/2006/relationships/image" Target="../media/image7.png"/><Relationship Id="rId13" Type="http://schemas.openxmlformats.org/officeDocument/2006/relationships/hyperlink" Target="https://www.nsela.org/" TargetMode="External"/><Relationship Id="rId12" Type="http://schemas.openxmlformats.org/officeDocument/2006/relationships/image" Target="../media/image2.png"/><Relationship Id="rId15" Type="http://schemas.openxmlformats.org/officeDocument/2006/relationships/image" Target="../media/image5.png"/><Relationship Id="rId14" Type="http://schemas.openxmlformats.org/officeDocument/2006/relationships/image" Target="../media/image1.png"/><Relationship Id="rId17" Type="http://schemas.openxmlformats.org/officeDocument/2006/relationships/image" Target="../media/image4.png"/><Relationship Id="rId16" Type="http://schemas.openxmlformats.org/officeDocument/2006/relationships/image" Target="../media/image3.png"/><Relationship Id="rId18" Type="http://schemas.openxmlformats.org/officeDocument/2006/relationships/image" Target="../media/image8.png"/></Relationships>
</file>

<file path=ppt/slides/_rels/slide6.xml.rels><?xml version="1.0" encoding="UTF-8" standalone="yes"?><Relationships xmlns="http://schemas.openxmlformats.org/package/2006/relationships"><Relationship Id="rId20" Type="http://schemas.openxmlformats.org/officeDocument/2006/relationships/hyperlink" Target="https://www.nsela.org/" TargetMode="External"/><Relationship Id="rId22" Type="http://schemas.openxmlformats.org/officeDocument/2006/relationships/image" Target="../media/image5.png"/><Relationship Id="rId21" Type="http://schemas.openxmlformats.org/officeDocument/2006/relationships/image" Target="../media/image1.png"/><Relationship Id="rId24" Type="http://schemas.openxmlformats.org/officeDocument/2006/relationships/image" Target="../media/image4.png"/><Relationship Id="rId2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edutopia.org/blog/formative-assessments-importance-of-rebecca-alber" TargetMode="External"/><Relationship Id="rId4" Type="http://schemas.openxmlformats.org/officeDocument/2006/relationships/hyperlink" Target="https://www.edutopia.org/blog/what-test-is-and-isnt-judy-willis" TargetMode="External"/><Relationship Id="rId9" Type="http://schemas.openxmlformats.org/officeDocument/2006/relationships/hyperlink" Target="https://www.nap.edu/read/23548/chapter/4" TargetMode="External"/><Relationship Id="rId25" Type="http://schemas.openxmlformats.org/officeDocument/2006/relationships/image" Target="../media/image8.png"/><Relationship Id="rId5" Type="http://schemas.openxmlformats.org/officeDocument/2006/relationships/hyperlink" Target="https://www.nextgenscience.org/taskscreener" TargetMode="External"/><Relationship Id="rId6" Type="http://schemas.openxmlformats.org/officeDocument/2006/relationships/hyperlink" Target="https://ccsso.org/sites/default/files/2020-07/Assessment%20Considerations%20for%20Fall%202020.pdf" TargetMode="External"/><Relationship Id="rId7" Type="http://schemas.openxmlformats.org/officeDocument/2006/relationships/hyperlink" Target="http://stemteachingtools.org/brief/29" TargetMode="External"/><Relationship Id="rId8" Type="http://schemas.openxmlformats.org/officeDocument/2006/relationships/hyperlink" Target="http://stemteachingtools.org/brief/65" TargetMode="External"/><Relationship Id="rId11" Type="http://schemas.openxmlformats.org/officeDocument/2006/relationships/hyperlink" Target="https://www.techbridgegirls.org/assets/files/what/family/tb_family_guide_web.pdf" TargetMode="External"/><Relationship Id="rId10" Type="http://schemas.openxmlformats.org/officeDocument/2006/relationships/hyperlink" Target="http://learninginplaces.org/for-families/" TargetMode="External"/><Relationship Id="rId13" Type="http://schemas.openxmlformats.org/officeDocument/2006/relationships/hyperlink" Target="https://creativecommons.org/licenses/by/4.0/" TargetMode="External"/><Relationship Id="rId12" Type="http://schemas.openxmlformats.org/officeDocument/2006/relationships/hyperlink" Target="https://www.oregon.gov/ode/educator-resources/assessment/Documents/RightAssessmentRightPurpose.pdf" TargetMode="External"/><Relationship Id="rId15" Type="http://schemas.openxmlformats.org/officeDocument/2006/relationships/image" Target="../media/image6.png"/><Relationship Id="rId14" Type="http://schemas.openxmlformats.org/officeDocument/2006/relationships/hyperlink" Target="https://creativecommons.org/licenses/by/4.0/" TargetMode="External"/><Relationship Id="rId17" Type="http://schemas.openxmlformats.org/officeDocument/2006/relationships/image" Target="../media/image7.png"/><Relationship Id="rId16" Type="http://schemas.openxmlformats.org/officeDocument/2006/relationships/hyperlink" Target="http://cosss.org/" TargetMode="External"/><Relationship Id="rId19" Type="http://schemas.openxmlformats.org/officeDocument/2006/relationships/image" Target="../media/image2.png"/><Relationship Id="rId18" Type="http://schemas.openxmlformats.org/officeDocument/2006/relationships/hyperlink" Target="http://www.nsta.org" TargetMode="External"/></Relationships>
</file>

<file path=ppt/slides/_rels/slide7.xml.rels><?xml version="1.0" encoding="UTF-8" standalone="yes"?><Relationships xmlns="http://schemas.openxmlformats.org/package/2006/relationships"><Relationship Id="rId20" Type="http://schemas.openxmlformats.org/officeDocument/2006/relationships/image" Target="../media/image1.png"/><Relationship Id="rId22" Type="http://schemas.openxmlformats.org/officeDocument/2006/relationships/image" Target="../media/image3.png"/><Relationship Id="rId21" Type="http://schemas.openxmlformats.org/officeDocument/2006/relationships/image" Target="../media/image5.png"/><Relationship Id="rId24" Type="http://schemas.openxmlformats.org/officeDocument/2006/relationships/image" Target="../media/image8.png"/><Relationship Id="rId23"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creativecommons.org/licenses/by/4.0/" TargetMode="External"/><Relationship Id="rId4" Type="http://schemas.openxmlformats.org/officeDocument/2006/relationships/hyperlink" Target="https://creativecommons.org/licenses/by/4.0/" TargetMode="External"/><Relationship Id="rId9" Type="http://schemas.openxmlformats.org/officeDocument/2006/relationships/hyperlink" Target="https://www.nap.edu/read/18802/chapter/5#34" TargetMode="External"/><Relationship Id="rId5" Type="http://schemas.openxmlformats.org/officeDocument/2006/relationships/image" Target="../media/image6.png"/><Relationship Id="rId6" Type="http://schemas.openxmlformats.org/officeDocument/2006/relationships/hyperlink" Target="https://www.nap.edu/read/13165/chapter/7#42" TargetMode="External"/><Relationship Id="rId7" Type="http://schemas.openxmlformats.org/officeDocument/2006/relationships/hyperlink" Target="https://www.nap.edu/read/13165/chapter/7#42" TargetMode="External"/><Relationship Id="rId8" Type="http://schemas.openxmlformats.org/officeDocument/2006/relationships/hyperlink" Target="https://www.nap.edu/read/18802/chapter/5" TargetMode="External"/><Relationship Id="rId11" Type="http://schemas.openxmlformats.org/officeDocument/2006/relationships/hyperlink" Target="http://stemteachingtools.org/tgs/instruction" TargetMode="External"/><Relationship Id="rId10" Type="http://schemas.openxmlformats.org/officeDocument/2006/relationships/hyperlink" Target="http://udlguidelines.cast.org/" TargetMode="External"/><Relationship Id="rId13" Type="http://schemas.openxmlformats.org/officeDocument/2006/relationships/hyperlink" Target="https://www.nap.edu/read/25216/chapter/6" TargetMode="External"/><Relationship Id="rId12" Type="http://schemas.openxmlformats.org/officeDocument/2006/relationships/hyperlink" Target="http://stemteachingtools.org/brief/66" TargetMode="External"/><Relationship Id="rId15" Type="http://schemas.openxmlformats.org/officeDocument/2006/relationships/hyperlink" Target="http://cosss.org/" TargetMode="External"/><Relationship Id="rId14" Type="http://schemas.openxmlformats.org/officeDocument/2006/relationships/hyperlink" Target="https://www.nap.edu/read/13165/chapter/16" TargetMode="External"/><Relationship Id="rId17" Type="http://schemas.openxmlformats.org/officeDocument/2006/relationships/hyperlink" Target="http://www.nsta.org" TargetMode="External"/><Relationship Id="rId16" Type="http://schemas.openxmlformats.org/officeDocument/2006/relationships/image" Target="../media/image7.png"/><Relationship Id="rId19" Type="http://schemas.openxmlformats.org/officeDocument/2006/relationships/hyperlink" Target="https://www.nsela.org/" TargetMode="External"/><Relationship Id="rId18" Type="http://schemas.openxmlformats.org/officeDocument/2006/relationships/image" Target="../media/image2.png"/></Relationships>
</file>

<file path=ppt/slides/_rels/slide8.xml.rels><?xml version="1.0" encoding="UTF-8" standalone="yes"?><Relationships xmlns="http://schemas.openxmlformats.org/package/2006/relationships"><Relationship Id="rId20" Type="http://schemas.openxmlformats.org/officeDocument/2006/relationships/hyperlink" Target="https://creativecommons.org/licenses/by/4.0/" TargetMode="External"/><Relationship Id="rId22" Type="http://schemas.openxmlformats.org/officeDocument/2006/relationships/hyperlink" Target="http://cosss.org/" TargetMode="External"/><Relationship Id="rId21" Type="http://schemas.openxmlformats.org/officeDocument/2006/relationships/image" Target="../media/image6.png"/><Relationship Id="rId24" Type="http://schemas.openxmlformats.org/officeDocument/2006/relationships/hyperlink" Target="http://www.nsta.org" TargetMode="External"/><Relationship Id="rId23"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nextgenscience.org/resources/ngss-overview-principals" TargetMode="External"/><Relationship Id="rId4" Type="http://schemas.openxmlformats.org/officeDocument/2006/relationships/hyperlink" Target="https://www.sciencepracticesleadership.com/supervision-tools.html" TargetMode="External"/><Relationship Id="rId9" Type="http://schemas.openxmlformats.org/officeDocument/2006/relationships/hyperlink" Target="http://stemteachingtools.org/brief/60" TargetMode="External"/><Relationship Id="rId26" Type="http://schemas.openxmlformats.org/officeDocument/2006/relationships/hyperlink" Target="https://www.nsela.org/" TargetMode="External"/><Relationship Id="rId25" Type="http://schemas.openxmlformats.org/officeDocument/2006/relationships/image" Target="../media/image2.png"/><Relationship Id="rId27" Type="http://schemas.openxmlformats.org/officeDocument/2006/relationships/image" Target="../media/image1.png"/><Relationship Id="rId5" Type="http://schemas.openxmlformats.org/officeDocument/2006/relationships/hyperlink" Target="https://wested.ent.box.com/s/bs3aezjcj9s6daowr4z9fwp7lfbjm0ia" TargetMode="External"/><Relationship Id="rId6" Type="http://schemas.openxmlformats.org/officeDocument/2006/relationships/hyperlink" Target="https://www.sreb.org/virtual-and-blended-instruction" TargetMode="External"/><Relationship Id="rId7" Type="http://schemas.openxmlformats.org/officeDocument/2006/relationships/hyperlink" Target="https://www.openscied.org/remote-teaching/" TargetMode="External"/><Relationship Id="rId8" Type="http://schemas.openxmlformats.org/officeDocument/2006/relationships/hyperlink" Target="https://www.nsta.org/nstas-official-positions/role-e-learning-science-education" TargetMode="External"/><Relationship Id="rId11" Type="http://schemas.openxmlformats.org/officeDocument/2006/relationships/hyperlink" Target="https://drive.google.com/file/d/1uDm_5JgKA9bJDERUZ4B0hdVr_IzB_mNM/view" TargetMode="External"/><Relationship Id="rId10" Type="http://schemas.openxmlformats.org/officeDocument/2006/relationships/hyperlink" Target="https://www.edutopia.org/article/adapting-science-lessons-distance-learning" TargetMode="External"/><Relationship Id="rId13" Type="http://schemas.openxmlformats.org/officeDocument/2006/relationships/hyperlink" Target="https://drive.google.com/file/d/1HRtTyxloEyaj3h9p9DLc7I-Bs0-ZuF9V/view" TargetMode="External"/><Relationship Id="rId12" Type="http://schemas.openxmlformats.org/officeDocument/2006/relationships/hyperlink" Target="https://drive.google.com/file/d/1ZFHvqzXIAFTQpTjHozQ-1Mi5TEL5Stfm/view" TargetMode="External"/><Relationship Id="rId15" Type="http://schemas.openxmlformats.org/officeDocument/2006/relationships/image" Target="../media/image3.png"/><Relationship Id="rId14" Type="http://schemas.openxmlformats.org/officeDocument/2006/relationships/image" Target="../media/image5.png"/><Relationship Id="rId17" Type="http://schemas.openxmlformats.org/officeDocument/2006/relationships/image" Target="../media/image8.png"/><Relationship Id="rId16" Type="http://schemas.openxmlformats.org/officeDocument/2006/relationships/image" Target="../media/image4.png"/><Relationship Id="rId19" Type="http://schemas.openxmlformats.org/officeDocument/2006/relationships/hyperlink" Target="https://creativecommons.org/licenses/by/4.0/" TargetMode="External"/><Relationship Id="rId18" Type="http://schemas.openxmlformats.org/officeDocument/2006/relationships/hyperlink" Target="https://www.edsurge.com/news/2018-02-01-how-samr-and-tech-can-help-teachers-truly-transform-assessment" TargetMode="External"/></Relationships>
</file>

<file path=ppt/slides/_rels/slide9.xml.rels><?xml version="1.0" encoding="UTF-8" standalone="yes"?><Relationships xmlns="http://schemas.openxmlformats.org/package/2006/relationships"><Relationship Id="rId20" Type="http://schemas.openxmlformats.org/officeDocument/2006/relationships/hyperlink" Target="https://creativecommons.org/licenses/by/4.0/" TargetMode="External"/><Relationship Id="rId22" Type="http://schemas.openxmlformats.org/officeDocument/2006/relationships/image" Target="../media/image5.png"/><Relationship Id="rId21" Type="http://schemas.openxmlformats.org/officeDocument/2006/relationships/image" Target="../media/image6.png"/><Relationship Id="rId24" Type="http://schemas.openxmlformats.org/officeDocument/2006/relationships/image" Target="../media/image4.png"/><Relationship Id="rId2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cdc.gov/coronavirus/2019-ncov/need-extra-precautions/racial-ethnic-minorities.html" TargetMode="External"/><Relationship Id="rId4" Type="http://schemas.openxmlformats.org/officeDocument/2006/relationships/hyperlink" Target="http://static.nsta.org/pdfs/SafetyInTheScienceClassroom.pdf" TargetMode="External"/><Relationship Id="rId9" Type="http://schemas.openxmlformats.org/officeDocument/2006/relationships/hyperlink" Target="https://www.middleweb.com/41298/combine-stem-and-sel-for-student-success/" TargetMode="External"/><Relationship Id="rId25" Type="http://schemas.openxmlformats.org/officeDocument/2006/relationships/image" Target="../media/image8.png"/><Relationship Id="rId5" Type="http://schemas.openxmlformats.org/officeDocument/2006/relationships/hyperlink" Target="https://www.cdc.gov/coronavirus/2019-ncov/community/clean-disinfect/index.html" TargetMode="External"/><Relationship Id="rId6" Type="http://schemas.openxmlformats.org/officeDocument/2006/relationships/hyperlink" Target="https://learn.teachingchannel.com/video/student-collaboration-achieve" TargetMode="External"/><Relationship Id="rId7" Type="http://schemas.openxmlformats.org/officeDocument/2006/relationships/hyperlink" Target="https://www.slu.edu/cttl/resources/resource-guides/active_learning_social_distancing.pdf" TargetMode="External"/><Relationship Id="rId8" Type="http://schemas.openxmlformats.org/officeDocument/2006/relationships/hyperlink" Target="https://www.middleweb.com/41298/combine-stem-and-sel-for-student-success/" TargetMode="External"/><Relationship Id="rId11" Type="http://schemas.openxmlformats.org/officeDocument/2006/relationships/hyperlink" Target="https://www.gse.harvard.edu/news/uk/19/12/safeguarding-mental-health-teachers" TargetMode="External"/><Relationship Id="rId10" Type="http://schemas.openxmlformats.org/officeDocument/2006/relationships/hyperlink" Target="https://www.understood.org/en/school-learning/for-educators/empathy/5-tips-for-supporting-students-socially-and-emotionally-during-distance" TargetMode="External"/><Relationship Id="rId13" Type="http://schemas.openxmlformats.org/officeDocument/2006/relationships/hyperlink" Target="http://cosss.org/" TargetMode="External"/><Relationship Id="rId12" Type="http://schemas.openxmlformats.org/officeDocument/2006/relationships/hyperlink" Target="http://stemteachingtools.org/brief/44" TargetMode="External"/><Relationship Id="rId15" Type="http://schemas.openxmlformats.org/officeDocument/2006/relationships/hyperlink" Target="http://www.nsta.org" TargetMode="External"/><Relationship Id="rId14" Type="http://schemas.openxmlformats.org/officeDocument/2006/relationships/image" Target="../media/image7.png"/><Relationship Id="rId17" Type="http://schemas.openxmlformats.org/officeDocument/2006/relationships/hyperlink" Target="https://www.nsela.org/" TargetMode="External"/><Relationship Id="rId16" Type="http://schemas.openxmlformats.org/officeDocument/2006/relationships/image" Target="../media/image2.png"/><Relationship Id="rId19" Type="http://schemas.openxmlformats.org/officeDocument/2006/relationships/hyperlink" Target="https://creativecommons.org/licenses/by/4.0/" TargetMode="External"/><Relationship Id="rId1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436725" y="414650"/>
            <a:ext cx="6867000" cy="88650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3116125" y="414650"/>
            <a:ext cx="4061400" cy="86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rgbClr val="1C4587"/>
                </a:solidFill>
                <a:latin typeface="Calibri"/>
                <a:ea typeface="Calibri"/>
                <a:cs typeface="Calibri"/>
                <a:sym typeface="Calibri"/>
              </a:rPr>
              <a:t>Science</a:t>
            </a:r>
            <a:endParaRPr b="1" sz="3100">
              <a:solidFill>
                <a:srgbClr val="1C4587"/>
              </a:solidFill>
              <a:latin typeface="Calibri"/>
              <a:ea typeface="Calibri"/>
              <a:cs typeface="Calibri"/>
              <a:sym typeface="Calibri"/>
            </a:endParaRPr>
          </a:p>
          <a:p>
            <a:pPr indent="0" lvl="0" marL="0" rtl="0" algn="l">
              <a:spcBef>
                <a:spcPts val="0"/>
              </a:spcBef>
              <a:spcAft>
                <a:spcPts val="0"/>
              </a:spcAft>
              <a:buNone/>
            </a:pPr>
            <a:r>
              <a:rPr b="1" lang="en" sz="2200">
                <a:solidFill>
                  <a:srgbClr val="1C4587"/>
                </a:solidFill>
                <a:latin typeface="Calibri"/>
                <a:ea typeface="Calibri"/>
                <a:cs typeface="Calibri"/>
                <a:sym typeface="Calibri"/>
              </a:rPr>
              <a:t>Back-to-School Considerations</a:t>
            </a:r>
            <a:endParaRPr b="1" sz="2200">
              <a:solidFill>
                <a:srgbClr val="1C4587"/>
              </a:solidFill>
              <a:latin typeface="Calibri"/>
              <a:ea typeface="Calibri"/>
              <a:cs typeface="Calibri"/>
              <a:sym typeface="Calibri"/>
            </a:endParaRPr>
          </a:p>
        </p:txBody>
      </p:sp>
      <p:sp>
        <p:nvSpPr>
          <p:cNvPr id="56" name="Google Shape;56;p13"/>
          <p:cNvSpPr txBox="1"/>
          <p:nvPr/>
        </p:nvSpPr>
        <p:spPr>
          <a:xfrm>
            <a:off x="502125" y="1451475"/>
            <a:ext cx="3036900" cy="10521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Font typeface="Arial"/>
              <a:buNone/>
            </a:pPr>
            <a:r>
              <a:rPr b="1" lang="en" sz="1500">
                <a:solidFill>
                  <a:srgbClr val="FFFFFF"/>
                </a:solidFill>
                <a:latin typeface="Calibri"/>
                <a:ea typeface="Calibri"/>
                <a:cs typeface="Calibri"/>
                <a:sym typeface="Calibri"/>
              </a:rPr>
              <a:t>What does effective science teaching and learning look like for possible 2020-2021 back-to-school plans? </a:t>
            </a:r>
            <a:endParaRPr b="1" sz="1000">
              <a:solidFill>
                <a:srgbClr val="FFFFFF"/>
              </a:solidFill>
              <a:latin typeface="Calibri"/>
              <a:ea typeface="Calibri"/>
              <a:cs typeface="Calibri"/>
              <a:sym typeface="Calibri"/>
            </a:endParaRPr>
          </a:p>
        </p:txBody>
      </p:sp>
      <p:sp>
        <p:nvSpPr>
          <p:cNvPr id="57" name="Google Shape;57;p13"/>
          <p:cNvSpPr txBox="1"/>
          <p:nvPr/>
        </p:nvSpPr>
        <p:spPr>
          <a:xfrm>
            <a:off x="502125" y="2572875"/>
            <a:ext cx="3036900" cy="6626100"/>
          </a:xfrm>
          <a:prstGeom prst="rect">
            <a:avLst/>
          </a:prstGeom>
          <a:solidFill>
            <a:srgbClr val="D9EAD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Tensions We Are Navigating</a:t>
            </a:r>
            <a:endParaRPr>
              <a:latin typeface="Calibri"/>
              <a:ea typeface="Calibri"/>
              <a:cs typeface="Calibri"/>
              <a:sym typeface="Calibri"/>
            </a:endParaRPr>
          </a:p>
          <a:p>
            <a:pPr indent="-247650" lvl="0" marL="28575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There is a need for clear and concrete guidance to move forward with teaching and learning in face-to-face, online, and hybrid modes;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there is also a call to honor situations that vary across geography and are changing rapidly over time.</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Students, educators, and communities experienced a wide range of learning and life experiences during Quarter 4 of the 2019–2020 school year that impacted them in different ways;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some are approaching a return to school with a deficit-oriented mindset and an overemphasis on recovery from “loss of learning.”</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Different materials and approaches may be needed to ensure high-quality, equitable science teaching and learning in different modes;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districts are addressing realities around time, funds, staffing, online access, and physical spaces that may make teacher collaboration, materials adaptation, and purchasing a challenge. </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COVID-19 is a pressing concern for many educators; </a:t>
            </a:r>
            <a:r>
              <a:rPr i="1" lang="en" sz="1200">
                <a:solidFill>
                  <a:schemeClr val="dk1"/>
                </a:solidFill>
                <a:latin typeface="Calibri"/>
                <a:ea typeface="Calibri"/>
                <a:cs typeface="Calibri"/>
                <a:sym typeface="Calibri"/>
              </a:rPr>
              <a:t>and</a:t>
            </a:r>
            <a:r>
              <a:rPr lang="en" sz="1200">
                <a:solidFill>
                  <a:schemeClr val="dk1"/>
                </a:solidFill>
                <a:latin typeface="Calibri"/>
                <a:ea typeface="Calibri"/>
                <a:cs typeface="Calibri"/>
                <a:sym typeface="Calibri"/>
              </a:rPr>
              <a:t>, teachers of science also have to address social justice issues that affect the well-being of their communities and confront the ways in which science and engineering have historically exacerbated inequities. </a:t>
            </a:r>
            <a:endParaRPr sz="1200">
              <a:solidFill>
                <a:schemeClr val="dk1"/>
              </a:solidFill>
              <a:latin typeface="Calibri"/>
              <a:ea typeface="Calibri"/>
              <a:cs typeface="Calibri"/>
              <a:sym typeface="Calibri"/>
            </a:endParaRPr>
          </a:p>
          <a:p>
            <a:pPr indent="0" lvl="0" marL="0" rtl="0" algn="l">
              <a:spcBef>
                <a:spcPts val="100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58" name="Google Shape;58;p13"/>
          <p:cNvSpPr txBox="1"/>
          <p:nvPr/>
        </p:nvSpPr>
        <p:spPr>
          <a:xfrm>
            <a:off x="3564625" y="5029200"/>
            <a:ext cx="3612900" cy="416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C4587"/>
                </a:solidFill>
                <a:latin typeface="Calibri"/>
                <a:ea typeface="Calibri"/>
                <a:cs typeface="Calibri"/>
                <a:sym typeface="Calibri"/>
              </a:rPr>
              <a:t>Overview</a:t>
            </a:r>
            <a:endParaRPr b="1" sz="1600">
              <a:solidFill>
                <a:srgbClr val="1C4587"/>
              </a:solidFill>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This series of one-pagers addresses four areas for teachers of science, school/district science specialists, and administrators.  These resources are designed to empower planning and support decision-making in ways that center students in science teaching and learning.</a:t>
            </a:r>
            <a:endParaRPr sz="1200">
              <a:latin typeface="Calibri"/>
              <a:ea typeface="Calibri"/>
              <a:cs typeface="Calibri"/>
              <a:sym typeface="Calibri"/>
            </a:endParaRPr>
          </a:p>
          <a:p>
            <a:pPr indent="0" lvl="0" marL="0" rtl="0" algn="l">
              <a:spcBef>
                <a:spcPts val="0"/>
              </a:spcBef>
              <a:spcAft>
                <a:spcPts val="0"/>
              </a:spcAft>
              <a:buNone/>
            </a:pPr>
            <a:r>
              <a:t/>
            </a:r>
            <a:endParaRPr sz="900">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Curriculum</a:t>
            </a:r>
            <a:r>
              <a:rPr b="1" lang="en" sz="1200">
                <a:latin typeface="Calibri"/>
                <a:ea typeface="Calibri"/>
                <a:cs typeface="Calibri"/>
                <a:sym typeface="Calibri"/>
              </a:rPr>
              <a:t> </a:t>
            </a:r>
            <a:r>
              <a:rPr lang="en" sz="1200">
                <a:latin typeface="Calibri"/>
                <a:ea typeface="Calibri"/>
                <a:cs typeface="Calibri"/>
                <a:sym typeface="Calibri"/>
              </a:rPr>
              <a:t>– How should schools decide what needs to be taught in science while adapting to different modes of learning?</a:t>
            </a:r>
            <a:endParaRPr sz="1200">
              <a:latin typeface="Calibri"/>
              <a:ea typeface="Calibri"/>
              <a:cs typeface="Calibri"/>
              <a:sym typeface="Calibri"/>
            </a:endParaRPr>
          </a:p>
          <a:p>
            <a:pPr indent="0" lvl="0" marL="0" rtl="0" algn="l">
              <a:spcBef>
                <a:spcPts val="0"/>
              </a:spcBef>
              <a:spcAft>
                <a:spcPts val="0"/>
              </a:spcAft>
              <a:buNone/>
            </a:pPr>
            <a:r>
              <a:t/>
            </a:r>
            <a:endParaRPr sz="7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Assessment</a:t>
            </a:r>
            <a:r>
              <a:rPr lang="en" sz="1200">
                <a:solidFill>
                  <a:schemeClr val="dk1"/>
                </a:solidFill>
                <a:latin typeface="Calibri"/>
                <a:ea typeface="Calibri"/>
                <a:cs typeface="Calibri"/>
                <a:sym typeface="Calibri"/>
              </a:rPr>
              <a:t> – How will we know what students know and can do when going back-to-school with different models?</a:t>
            </a:r>
            <a:endParaRPr b="1" sz="1200">
              <a:latin typeface="Calibri"/>
              <a:ea typeface="Calibri"/>
              <a:cs typeface="Calibri"/>
              <a:sym typeface="Calibri"/>
            </a:endParaRPr>
          </a:p>
          <a:p>
            <a:pPr indent="0" lvl="0" marL="0" rtl="0" algn="l">
              <a:spcBef>
                <a:spcPts val="0"/>
              </a:spcBef>
              <a:spcAft>
                <a:spcPts val="0"/>
              </a:spcAft>
              <a:buNone/>
            </a:pPr>
            <a:r>
              <a:t/>
            </a:r>
            <a:endParaRPr b="1" sz="1000">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Instruction</a:t>
            </a:r>
            <a:r>
              <a:rPr lang="en" sz="1200">
                <a:latin typeface="Calibri"/>
                <a:ea typeface="Calibri"/>
                <a:cs typeface="Calibri"/>
                <a:sym typeface="Calibri"/>
              </a:rPr>
              <a:t> – How can teachers continue high-quality science instruction through different modes of teaching and learning?</a:t>
            </a:r>
            <a:endParaRPr sz="1200">
              <a:latin typeface="Calibri"/>
              <a:ea typeface="Calibri"/>
              <a:cs typeface="Calibri"/>
              <a:sym typeface="Calibri"/>
            </a:endParaRPr>
          </a:p>
          <a:p>
            <a:pPr indent="0" lvl="0" marL="0" rtl="0" algn="l">
              <a:spcBef>
                <a:spcPts val="0"/>
              </a:spcBef>
              <a:spcAft>
                <a:spcPts val="0"/>
              </a:spcAft>
              <a:buNone/>
            </a:pPr>
            <a:r>
              <a:t/>
            </a:r>
            <a:endParaRPr sz="800">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Safety and Well-Being </a:t>
            </a:r>
            <a:r>
              <a:rPr lang="en" sz="1200">
                <a:latin typeface="Calibri"/>
                <a:ea typeface="Calibri"/>
                <a:cs typeface="Calibri"/>
                <a:sym typeface="Calibri"/>
              </a:rPr>
              <a:t>– </a:t>
            </a:r>
            <a:r>
              <a:rPr lang="en" sz="1200">
                <a:latin typeface="Calibri"/>
                <a:ea typeface="Calibri"/>
                <a:cs typeface="Calibri"/>
                <a:sym typeface="Calibri"/>
              </a:rPr>
              <a:t>What are the unique needs for student safety and well-being in science teaching and learning?</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grpSp>
        <p:nvGrpSpPr>
          <p:cNvPr id="59" name="Google Shape;59;p13"/>
          <p:cNvGrpSpPr/>
          <p:nvPr/>
        </p:nvGrpSpPr>
        <p:grpSpPr>
          <a:xfrm>
            <a:off x="539341" y="643245"/>
            <a:ext cx="2457661" cy="625159"/>
            <a:chOff x="539341" y="567045"/>
            <a:chExt cx="2457661" cy="625159"/>
          </a:xfrm>
        </p:grpSpPr>
        <p:pic>
          <p:nvPicPr>
            <p:cNvPr descr="This is a blue icon of a robot arm." id="60" name="Google Shape;60;p13" title="Robot Arm"/>
            <p:cNvPicPr preferRelativeResize="0"/>
            <p:nvPr/>
          </p:nvPicPr>
          <p:blipFill rotWithShape="1">
            <a:blip r:embed="rId3">
              <a:alphaModFix/>
            </a:blip>
            <a:srcRect b="0" l="0" r="0" t="0"/>
            <a:stretch/>
          </p:blipFill>
          <p:spPr>
            <a:xfrm>
              <a:off x="1888402" y="602543"/>
              <a:ext cx="593144" cy="554178"/>
            </a:xfrm>
            <a:prstGeom prst="rect">
              <a:avLst/>
            </a:prstGeom>
            <a:noFill/>
            <a:ln>
              <a:noFill/>
            </a:ln>
          </p:spPr>
        </p:pic>
        <p:pic>
          <p:nvPicPr>
            <p:cNvPr descr="This is a dark green icon of a DNA strand." id="61" name="Google Shape;61;p13" title="DNA"/>
            <p:cNvPicPr preferRelativeResize="0"/>
            <p:nvPr/>
          </p:nvPicPr>
          <p:blipFill rotWithShape="1">
            <a:blip r:embed="rId4">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62" name="Google Shape;62;p13" title="Rutherford Atom"/>
            <p:cNvPicPr preferRelativeResize="0"/>
            <p:nvPr/>
          </p:nvPicPr>
          <p:blipFill rotWithShape="1">
            <a:blip r:embed="rId5">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63" name="Google Shape;63;p13" title="Volcano"/>
            <p:cNvPicPr preferRelativeResize="0"/>
            <p:nvPr/>
          </p:nvPicPr>
          <p:blipFill>
            <a:blip r:embed="rId6">
              <a:alphaModFix/>
            </a:blip>
            <a:stretch>
              <a:fillRect/>
            </a:stretch>
          </p:blipFill>
          <p:spPr>
            <a:xfrm>
              <a:off x="1222475" y="574050"/>
              <a:ext cx="464283" cy="611150"/>
            </a:xfrm>
            <a:prstGeom prst="rect">
              <a:avLst/>
            </a:prstGeom>
            <a:noFill/>
            <a:ln>
              <a:noFill/>
            </a:ln>
          </p:spPr>
        </p:pic>
      </p:grpSp>
      <p:sp>
        <p:nvSpPr>
          <p:cNvPr id="64" name="Google Shape;64;p13"/>
          <p:cNvSpPr txBox="1"/>
          <p:nvPr/>
        </p:nvSpPr>
        <p:spPr>
          <a:xfrm>
            <a:off x="3564625" y="1451475"/>
            <a:ext cx="3612900" cy="112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1C4587"/>
                </a:solidFill>
                <a:latin typeface="Calibri"/>
                <a:ea typeface="Calibri"/>
                <a:cs typeface="Calibri"/>
                <a:sym typeface="Calibri"/>
              </a:rPr>
              <a:t>Effective instruction in science has students engaged in making sense of the world around them, asking questions, exploring and investigating ideas, and collaboratively creating authentic products that demonstrate standards-based learning. How can that happen as teaching and learning </a:t>
            </a:r>
            <a:r>
              <a:rPr lang="en" sz="1200">
                <a:solidFill>
                  <a:srgbClr val="1C4587"/>
                </a:solidFill>
                <a:latin typeface="Calibri"/>
                <a:ea typeface="Calibri"/>
                <a:cs typeface="Calibri"/>
                <a:sym typeface="Calibri"/>
              </a:rPr>
              <a:t>may </a:t>
            </a:r>
            <a:r>
              <a:rPr lang="en" sz="1200">
                <a:solidFill>
                  <a:srgbClr val="1C4587"/>
                </a:solidFill>
                <a:latin typeface="Calibri"/>
                <a:ea typeface="Calibri"/>
                <a:cs typeface="Calibri"/>
                <a:sym typeface="Calibri"/>
              </a:rPr>
              <a:t>be restructured?</a:t>
            </a:r>
            <a:endParaRPr sz="1600">
              <a:solidFill>
                <a:srgbClr val="009939"/>
              </a:solidFill>
              <a:latin typeface="Calibri"/>
              <a:ea typeface="Calibri"/>
              <a:cs typeface="Calibri"/>
              <a:sym typeface="Calibri"/>
            </a:endParaRPr>
          </a:p>
        </p:txBody>
      </p:sp>
      <p:sp>
        <p:nvSpPr>
          <p:cNvPr id="65" name="Google Shape;65;p13"/>
          <p:cNvSpPr/>
          <p:nvPr/>
        </p:nvSpPr>
        <p:spPr>
          <a:xfrm rot="-2645646">
            <a:off x="4981100" y="3337970"/>
            <a:ext cx="885550" cy="1020058"/>
          </a:xfrm>
          <a:prstGeom prst="ellipse">
            <a:avLst/>
          </a:prstGeom>
          <a:solidFill>
            <a:srgbClr val="E7F3F5"/>
          </a:solidFill>
          <a:ln>
            <a:noFill/>
          </a:ln>
        </p:spPr>
        <p:txBody>
          <a:bodyPr anchorCtr="0" anchor="ctr" bIns="38850" lIns="77700" spcFirstLastPara="1" rIns="77700" wrap="square" tIns="38850">
            <a:noAutofit/>
          </a:bodyPr>
          <a:lstStyle/>
          <a:p>
            <a:pPr indent="0" lvl="0" marL="0" rtl="0" algn="l">
              <a:spcBef>
                <a:spcPts val="0"/>
              </a:spcBef>
              <a:spcAft>
                <a:spcPts val="0"/>
              </a:spcAft>
              <a:buNone/>
            </a:pPr>
            <a:r>
              <a:t/>
            </a:r>
            <a:endParaRPr/>
          </a:p>
        </p:txBody>
      </p:sp>
      <p:grpSp>
        <p:nvGrpSpPr>
          <p:cNvPr id="66" name="Google Shape;66;p13"/>
          <p:cNvGrpSpPr/>
          <p:nvPr/>
        </p:nvGrpSpPr>
        <p:grpSpPr>
          <a:xfrm>
            <a:off x="3695751" y="2255644"/>
            <a:ext cx="3456249" cy="3184703"/>
            <a:chOff x="3886206" y="2818002"/>
            <a:chExt cx="3206168" cy="3101279"/>
          </a:xfrm>
        </p:grpSpPr>
        <p:grpSp>
          <p:nvGrpSpPr>
            <p:cNvPr id="67" name="Google Shape;67;p13"/>
            <p:cNvGrpSpPr/>
            <p:nvPr/>
          </p:nvGrpSpPr>
          <p:grpSpPr>
            <a:xfrm>
              <a:off x="3886206" y="3713098"/>
              <a:ext cx="1656000" cy="1560336"/>
              <a:chOff x="1917433" y="1453653"/>
              <a:chExt cx="2742176" cy="2667697"/>
            </a:xfrm>
          </p:grpSpPr>
          <p:sp>
            <p:nvSpPr>
              <p:cNvPr id="68" name="Google Shape;68;p13"/>
              <p:cNvSpPr/>
              <p:nvPr/>
            </p:nvSpPr>
            <p:spPr>
              <a:xfrm rot="-2700000">
                <a:off x="2440767" y="1711670"/>
                <a:ext cx="1621029" cy="2151664"/>
              </a:xfrm>
              <a:custGeom>
                <a:rect b="b" l="l" r="r" t="t"/>
                <a:pathLst>
                  <a:path extrusionOk="0" h="332" w="250">
                    <a:moveTo>
                      <a:pt x="32" y="286"/>
                    </a:moveTo>
                    <a:cubicBezTo>
                      <a:pt x="32" y="157"/>
                      <a:pt x="127" y="49"/>
                      <a:pt x="250" y="29"/>
                    </a:cubicBezTo>
                    <a:cubicBezTo>
                      <a:pt x="245" y="19"/>
                      <a:pt x="239" y="9"/>
                      <a:pt x="232" y="0"/>
                    </a:cubicBezTo>
                    <a:cubicBezTo>
                      <a:pt x="100" y="28"/>
                      <a:pt x="0" y="145"/>
                      <a:pt x="0" y="286"/>
                    </a:cubicBezTo>
                    <a:cubicBezTo>
                      <a:pt x="0" y="302"/>
                      <a:pt x="1" y="317"/>
                      <a:pt x="3" y="332"/>
                    </a:cubicBezTo>
                    <a:cubicBezTo>
                      <a:pt x="13" y="325"/>
                      <a:pt x="23" y="319"/>
                      <a:pt x="33" y="314"/>
                    </a:cubicBezTo>
                    <a:cubicBezTo>
                      <a:pt x="33" y="305"/>
                      <a:pt x="32" y="296"/>
                      <a:pt x="32" y="286"/>
                    </a:cubicBezTo>
                    <a:close/>
                  </a:path>
                </a:pathLst>
              </a:custGeom>
              <a:solidFill>
                <a:srgbClr val="E69138"/>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69" name="Google Shape;69;p13"/>
              <p:cNvSpPr/>
              <p:nvPr/>
            </p:nvSpPr>
            <p:spPr>
              <a:xfrm rot="-2700000">
                <a:off x="2689034" y="1771298"/>
                <a:ext cx="1575643" cy="1769691"/>
              </a:xfrm>
              <a:custGeom>
                <a:rect b="b" l="l" r="r" t="t"/>
                <a:pathLst>
                  <a:path extrusionOk="0" h="285" w="254">
                    <a:moveTo>
                      <a:pt x="200" y="153"/>
                    </a:moveTo>
                    <a:cubicBezTo>
                      <a:pt x="217" y="143"/>
                      <a:pt x="236" y="137"/>
                      <a:pt x="254" y="136"/>
                    </a:cubicBezTo>
                    <a:cubicBezTo>
                      <a:pt x="253" y="87"/>
                      <a:pt x="240" y="41"/>
                      <a:pt x="218" y="0"/>
                    </a:cubicBezTo>
                    <a:cubicBezTo>
                      <a:pt x="95" y="20"/>
                      <a:pt x="0" y="128"/>
                      <a:pt x="0" y="257"/>
                    </a:cubicBezTo>
                    <a:cubicBezTo>
                      <a:pt x="0" y="267"/>
                      <a:pt x="1" y="276"/>
                      <a:pt x="1" y="285"/>
                    </a:cubicBezTo>
                    <a:cubicBezTo>
                      <a:pt x="43" y="263"/>
                      <a:pt x="90" y="251"/>
                      <a:pt x="140" y="250"/>
                    </a:cubicBezTo>
                    <a:cubicBezTo>
                      <a:pt x="142" y="211"/>
                      <a:pt x="164" y="174"/>
                      <a:pt x="200" y="153"/>
                    </a:cubicBezTo>
                    <a:close/>
                  </a:path>
                </a:pathLst>
              </a:custGeom>
              <a:solidFill>
                <a:srgbClr val="B45F06"/>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70" name="Google Shape;70;p13"/>
              <p:cNvSpPr txBox="1"/>
              <p:nvPr/>
            </p:nvSpPr>
            <p:spPr>
              <a:xfrm rot="-5400000">
                <a:off x="2602907" y="2374042"/>
                <a:ext cx="1664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Assessment</a:t>
                </a:r>
                <a:endParaRPr b="1" sz="1200">
                  <a:solidFill>
                    <a:srgbClr val="FFFFFF"/>
                  </a:solidFill>
                  <a:latin typeface="Calibri"/>
                  <a:ea typeface="Calibri"/>
                  <a:cs typeface="Calibri"/>
                  <a:sym typeface="Calibri"/>
                </a:endParaRPr>
              </a:p>
            </p:txBody>
          </p:sp>
        </p:grpSp>
        <p:grpSp>
          <p:nvGrpSpPr>
            <p:cNvPr id="71" name="Google Shape;71;p13"/>
            <p:cNvGrpSpPr/>
            <p:nvPr/>
          </p:nvGrpSpPr>
          <p:grpSpPr>
            <a:xfrm>
              <a:off x="4812575" y="4313318"/>
              <a:ext cx="1611883" cy="1605962"/>
              <a:chOff x="3451411" y="2479847"/>
              <a:chExt cx="2669123" cy="2745704"/>
            </a:xfrm>
          </p:grpSpPr>
          <p:sp>
            <p:nvSpPr>
              <p:cNvPr id="72" name="Google Shape;72;p13"/>
              <p:cNvSpPr/>
              <p:nvPr/>
            </p:nvSpPr>
            <p:spPr>
              <a:xfrm rot="-2700000">
                <a:off x="3709147" y="3080460"/>
                <a:ext cx="2153650" cy="1621060"/>
              </a:xfrm>
              <a:custGeom>
                <a:rect b="b" l="l" r="r" t="t"/>
                <a:pathLst>
                  <a:path extrusionOk="0" h="250" w="333">
                    <a:moveTo>
                      <a:pt x="287" y="218"/>
                    </a:moveTo>
                    <a:cubicBezTo>
                      <a:pt x="157" y="218"/>
                      <a:pt x="50" y="124"/>
                      <a:pt x="30" y="0"/>
                    </a:cubicBezTo>
                    <a:cubicBezTo>
                      <a:pt x="19" y="5"/>
                      <a:pt x="10" y="11"/>
                      <a:pt x="0" y="18"/>
                    </a:cubicBezTo>
                    <a:cubicBezTo>
                      <a:pt x="28" y="151"/>
                      <a:pt x="146" y="250"/>
                      <a:pt x="287" y="250"/>
                    </a:cubicBezTo>
                    <a:cubicBezTo>
                      <a:pt x="302" y="250"/>
                      <a:pt x="318" y="249"/>
                      <a:pt x="333" y="247"/>
                    </a:cubicBezTo>
                    <a:cubicBezTo>
                      <a:pt x="326" y="237"/>
                      <a:pt x="320" y="227"/>
                      <a:pt x="315" y="217"/>
                    </a:cubicBezTo>
                    <a:cubicBezTo>
                      <a:pt x="306" y="218"/>
                      <a:pt x="296" y="218"/>
                      <a:pt x="287" y="218"/>
                    </a:cubicBezTo>
                    <a:close/>
                  </a:path>
                </a:pathLst>
              </a:custGeom>
              <a:solidFill>
                <a:srgbClr val="6AA84F"/>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73" name="Google Shape;73;p13"/>
              <p:cNvSpPr/>
              <p:nvPr/>
            </p:nvSpPr>
            <p:spPr>
              <a:xfrm rot="-2700000">
                <a:off x="3773733" y="2873178"/>
                <a:ext cx="1764275" cy="1573502"/>
              </a:xfrm>
              <a:custGeom>
                <a:rect b="b" l="l" r="r" t="t"/>
                <a:pathLst>
                  <a:path extrusionOk="0" h="254" w="285">
                    <a:moveTo>
                      <a:pt x="152" y="54"/>
                    </a:moveTo>
                    <a:cubicBezTo>
                      <a:pt x="142" y="37"/>
                      <a:pt x="137" y="19"/>
                      <a:pt x="136" y="0"/>
                    </a:cubicBezTo>
                    <a:cubicBezTo>
                      <a:pt x="86" y="1"/>
                      <a:pt x="40" y="14"/>
                      <a:pt x="0" y="36"/>
                    </a:cubicBezTo>
                    <a:cubicBezTo>
                      <a:pt x="20" y="160"/>
                      <a:pt x="127" y="254"/>
                      <a:pt x="257" y="254"/>
                    </a:cubicBezTo>
                    <a:cubicBezTo>
                      <a:pt x="266" y="254"/>
                      <a:pt x="276" y="254"/>
                      <a:pt x="285" y="253"/>
                    </a:cubicBezTo>
                    <a:cubicBezTo>
                      <a:pt x="263" y="211"/>
                      <a:pt x="251" y="164"/>
                      <a:pt x="250" y="115"/>
                    </a:cubicBezTo>
                    <a:cubicBezTo>
                      <a:pt x="210" y="112"/>
                      <a:pt x="173" y="91"/>
                      <a:pt x="152" y="54"/>
                    </a:cubicBezTo>
                    <a:close/>
                  </a:path>
                </a:pathLst>
              </a:custGeom>
              <a:solidFill>
                <a:srgbClr val="00993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74" name="Google Shape;74;p13"/>
              <p:cNvSpPr txBox="1"/>
              <p:nvPr/>
            </p:nvSpPr>
            <p:spPr>
              <a:xfrm>
                <a:off x="3823929" y="342716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Safety and Well-Being</a:t>
                </a:r>
                <a:endParaRPr b="1" sz="1200">
                  <a:solidFill>
                    <a:srgbClr val="FFFFFF"/>
                  </a:solidFill>
                  <a:latin typeface="Calibri"/>
                  <a:ea typeface="Calibri"/>
                  <a:cs typeface="Calibri"/>
                  <a:sym typeface="Calibri"/>
                </a:endParaRPr>
              </a:p>
            </p:txBody>
          </p:sp>
        </p:grpSp>
        <p:grpSp>
          <p:nvGrpSpPr>
            <p:cNvPr id="75" name="Google Shape;75;p13"/>
            <p:cNvGrpSpPr/>
            <p:nvPr/>
          </p:nvGrpSpPr>
          <p:grpSpPr>
            <a:xfrm>
              <a:off x="5434784" y="3460655"/>
              <a:ext cx="1657590" cy="1558737"/>
              <a:chOff x="4481729" y="1022053"/>
              <a:chExt cx="2744808" cy="2664963"/>
            </a:xfrm>
          </p:grpSpPr>
          <p:sp>
            <p:nvSpPr>
              <p:cNvPr id="76" name="Google Shape;76;p13"/>
              <p:cNvSpPr/>
              <p:nvPr/>
            </p:nvSpPr>
            <p:spPr>
              <a:xfrm rot="-2700000">
                <a:off x="5085474" y="1278703"/>
                <a:ext cx="1617163" cy="2151664"/>
              </a:xfrm>
              <a:custGeom>
                <a:rect b="b" l="l" r="r" t="t"/>
                <a:pathLst>
                  <a:path extrusionOk="0" h="332" w="250">
                    <a:moveTo>
                      <a:pt x="218" y="45"/>
                    </a:moveTo>
                    <a:cubicBezTo>
                      <a:pt x="218" y="175"/>
                      <a:pt x="123" y="282"/>
                      <a:pt x="0" y="303"/>
                    </a:cubicBezTo>
                    <a:cubicBezTo>
                      <a:pt x="5" y="313"/>
                      <a:pt x="11" y="323"/>
                      <a:pt x="18" y="332"/>
                    </a:cubicBezTo>
                    <a:cubicBezTo>
                      <a:pt x="150" y="304"/>
                      <a:pt x="250" y="186"/>
                      <a:pt x="250" y="45"/>
                    </a:cubicBezTo>
                    <a:cubicBezTo>
                      <a:pt x="250" y="30"/>
                      <a:pt x="248" y="15"/>
                      <a:pt x="246" y="0"/>
                    </a:cubicBezTo>
                    <a:cubicBezTo>
                      <a:pt x="237" y="6"/>
                      <a:pt x="226" y="12"/>
                      <a:pt x="216" y="18"/>
                    </a:cubicBezTo>
                    <a:cubicBezTo>
                      <a:pt x="217" y="27"/>
                      <a:pt x="218" y="36"/>
                      <a:pt x="218" y="45"/>
                    </a:cubicBezTo>
                    <a:close/>
                  </a:path>
                </a:pathLst>
              </a:custGeom>
              <a:solidFill>
                <a:srgbClr val="1155CC"/>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77" name="Google Shape;77;p13"/>
              <p:cNvSpPr/>
              <p:nvPr/>
            </p:nvSpPr>
            <p:spPr>
              <a:xfrm rot="-2700000">
                <a:off x="4874704" y="1604373"/>
                <a:ext cx="1579339" cy="1765685"/>
              </a:xfrm>
              <a:custGeom>
                <a:rect b="b" l="l" r="r" t="t"/>
                <a:pathLst>
                  <a:path extrusionOk="0" h="285" w="254">
                    <a:moveTo>
                      <a:pt x="53" y="133"/>
                    </a:moveTo>
                    <a:cubicBezTo>
                      <a:pt x="37" y="142"/>
                      <a:pt x="18" y="148"/>
                      <a:pt x="0" y="149"/>
                    </a:cubicBezTo>
                    <a:cubicBezTo>
                      <a:pt x="1" y="198"/>
                      <a:pt x="14" y="244"/>
                      <a:pt x="36" y="285"/>
                    </a:cubicBezTo>
                    <a:cubicBezTo>
                      <a:pt x="159" y="264"/>
                      <a:pt x="254" y="157"/>
                      <a:pt x="254" y="27"/>
                    </a:cubicBezTo>
                    <a:cubicBezTo>
                      <a:pt x="254" y="18"/>
                      <a:pt x="253" y="9"/>
                      <a:pt x="252" y="0"/>
                    </a:cubicBezTo>
                    <a:cubicBezTo>
                      <a:pt x="211" y="21"/>
                      <a:pt x="164" y="34"/>
                      <a:pt x="114" y="34"/>
                    </a:cubicBezTo>
                    <a:cubicBezTo>
                      <a:pt x="112" y="74"/>
                      <a:pt x="90" y="111"/>
                      <a:pt x="53" y="133"/>
                    </a:cubicBezTo>
                    <a:close/>
                  </a:path>
                </a:pathLst>
              </a:custGeom>
              <a:solidFill>
                <a:srgbClr val="1C458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78" name="Google Shape;78;p13"/>
              <p:cNvSpPr txBox="1"/>
              <p:nvPr/>
            </p:nvSpPr>
            <p:spPr>
              <a:xfrm rot="5400000">
                <a:off x="4960966" y="229015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Instruction</a:t>
                </a:r>
                <a:endParaRPr b="1" sz="1200">
                  <a:solidFill>
                    <a:srgbClr val="FFFFFF"/>
                  </a:solidFill>
                  <a:latin typeface="Calibri"/>
                  <a:ea typeface="Calibri"/>
                  <a:cs typeface="Calibri"/>
                  <a:sym typeface="Calibri"/>
                </a:endParaRPr>
              </a:p>
            </p:txBody>
          </p:sp>
        </p:grpSp>
        <p:grpSp>
          <p:nvGrpSpPr>
            <p:cNvPr id="79" name="Google Shape;79;p13"/>
            <p:cNvGrpSpPr/>
            <p:nvPr/>
          </p:nvGrpSpPr>
          <p:grpSpPr>
            <a:xfrm>
              <a:off x="4555773" y="2818002"/>
              <a:ext cx="1603370" cy="1602674"/>
              <a:chOff x="3026172" y="-76686"/>
              <a:chExt cx="2655026" cy="2740082"/>
            </a:xfrm>
          </p:grpSpPr>
          <p:sp>
            <p:nvSpPr>
              <p:cNvPr id="80" name="Google Shape;80;p13"/>
              <p:cNvSpPr/>
              <p:nvPr/>
            </p:nvSpPr>
            <p:spPr>
              <a:xfrm rot="-2700000">
                <a:off x="3282650" y="444474"/>
                <a:ext cx="2142068" cy="1612705"/>
              </a:xfrm>
              <a:custGeom>
                <a:rect b="b" l="l" r="r" t="t"/>
                <a:pathLst>
                  <a:path extrusionOk="0" h="249" w="331">
                    <a:moveTo>
                      <a:pt x="45" y="32"/>
                    </a:moveTo>
                    <a:cubicBezTo>
                      <a:pt x="174" y="32"/>
                      <a:pt x="281" y="126"/>
                      <a:pt x="302" y="249"/>
                    </a:cubicBezTo>
                    <a:cubicBezTo>
                      <a:pt x="312" y="244"/>
                      <a:pt x="322" y="238"/>
                      <a:pt x="331" y="231"/>
                    </a:cubicBezTo>
                    <a:cubicBezTo>
                      <a:pt x="303" y="99"/>
                      <a:pt x="186" y="0"/>
                      <a:pt x="45" y="0"/>
                    </a:cubicBezTo>
                    <a:cubicBezTo>
                      <a:pt x="29" y="0"/>
                      <a:pt x="14" y="1"/>
                      <a:pt x="0" y="3"/>
                    </a:cubicBezTo>
                    <a:cubicBezTo>
                      <a:pt x="6" y="13"/>
                      <a:pt x="12" y="23"/>
                      <a:pt x="17" y="33"/>
                    </a:cubicBezTo>
                    <a:cubicBezTo>
                      <a:pt x="26" y="32"/>
                      <a:pt x="36" y="32"/>
                      <a:pt x="45" y="32"/>
                    </a:cubicBezTo>
                    <a:close/>
                  </a:path>
                </a:pathLst>
              </a:custGeom>
              <a:solidFill>
                <a:srgbClr val="38761D"/>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81" name="Google Shape;81;p13"/>
              <p:cNvSpPr/>
              <p:nvPr/>
            </p:nvSpPr>
            <p:spPr>
              <a:xfrm rot="-2700000">
                <a:off x="3599956" y="695260"/>
                <a:ext cx="1767975" cy="1573496"/>
              </a:xfrm>
              <a:custGeom>
                <a:rect b="b" l="l" r="r" t="t"/>
                <a:pathLst>
                  <a:path extrusionOk="0" h="253" w="285">
                    <a:moveTo>
                      <a:pt x="28" y="0"/>
                    </a:moveTo>
                    <a:cubicBezTo>
                      <a:pt x="19" y="0"/>
                      <a:pt x="9" y="0"/>
                      <a:pt x="0" y="1"/>
                    </a:cubicBezTo>
                    <a:cubicBezTo>
                      <a:pt x="22" y="43"/>
                      <a:pt x="34" y="90"/>
                      <a:pt x="35" y="140"/>
                    </a:cubicBezTo>
                    <a:cubicBezTo>
                      <a:pt x="74" y="142"/>
                      <a:pt x="112" y="163"/>
                      <a:pt x="133" y="200"/>
                    </a:cubicBezTo>
                    <a:cubicBezTo>
                      <a:pt x="143" y="217"/>
                      <a:pt x="148" y="235"/>
                      <a:pt x="149" y="253"/>
                    </a:cubicBezTo>
                    <a:cubicBezTo>
                      <a:pt x="198" y="252"/>
                      <a:pt x="244" y="239"/>
                      <a:pt x="285" y="217"/>
                    </a:cubicBezTo>
                    <a:cubicBezTo>
                      <a:pt x="264" y="94"/>
                      <a:pt x="157" y="0"/>
                      <a:pt x="28" y="0"/>
                    </a:cubicBezTo>
                    <a:close/>
                  </a:path>
                </a:pathLst>
              </a:custGeom>
              <a:solidFill>
                <a:srgbClr val="274E13"/>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82" name="Google Shape;82;p13"/>
              <p:cNvSpPr txBox="1"/>
              <p:nvPr/>
            </p:nvSpPr>
            <p:spPr>
              <a:xfrm>
                <a:off x="3823913" y="1153125"/>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Curriculum</a:t>
                </a:r>
                <a:endParaRPr b="1" sz="1200">
                  <a:solidFill>
                    <a:srgbClr val="FFFFFF"/>
                  </a:solidFill>
                  <a:latin typeface="Calibri"/>
                  <a:ea typeface="Calibri"/>
                  <a:cs typeface="Calibri"/>
                  <a:sym typeface="Calibri"/>
                </a:endParaRPr>
              </a:p>
            </p:txBody>
          </p:sp>
        </p:grpSp>
        <p:sp>
          <p:nvSpPr>
            <p:cNvPr id="83" name="Google Shape;83;p13"/>
            <p:cNvSpPr txBox="1"/>
            <p:nvPr/>
          </p:nvSpPr>
          <p:spPr>
            <a:xfrm>
              <a:off x="5124493" y="4069444"/>
              <a:ext cx="729600" cy="59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Student Centered Science</a:t>
              </a:r>
              <a:endParaRPr b="1" sz="1200">
                <a:latin typeface="Calibri"/>
                <a:ea typeface="Calibri"/>
                <a:cs typeface="Calibri"/>
                <a:sym typeface="Calibri"/>
              </a:endParaRPr>
            </a:p>
          </p:txBody>
        </p:sp>
      </p:grpSp>
      <p:sp>
        <p:nvSpPr>
          <p:cNvPr id="84" name="Google Shape;84;p13"/>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7"/>
              </a:rPr>
              <a:t> </a:t>
            </a:r>
            <a:r>
              <a:rPr lang="en" sz="900" u="sng">
                <a:solidFill>
                  <a:srgbClr val="0000FF"/>
                </a:solidFill>
                <a:latin typeface="Calibri"/>
                <a:ea typeface="Calibri"/>
                <a:cs typeface="Calibri"/>
                <a:sym typeface="Calibri"/>
                <a:hlinkClick r:id="rId8"/>
              </a:rPr>
              <a:t>https://creativecommons.org/licenses/by/4.0/</a:t>
            </a:r>
            <a:endParaRPr sz="1300"/>
          </a:p>
        </p:txBody>
      </p:sp>
      <p:pic>
        <p:nvPicPr>
          <p:cNvPr id="85" name="Google Shape;85;p13"/>
          <p:cNvPicPr preferRelativeResize="0"/>
          <p:nvPr/>
        </p:nvPicPr>
        <p:blipFill>
          <a:blip r:embed="rId9">
            <a:alphaModFix/>
          </a:blip>
          <a:stretch>
            <a:fillRect/>
          </a:stretch>
        </p:blipFill>
        <p:spPr>
          <a:xfrm>
            <a:off x="6515700" y="9676619"/>
            <a:ext cx="636297" cy="224150"/>
          </a:xfrm>
          <a:prstGeom prst="rect">
            <a:avLst/>
          </a:prstGeom>
          <a:noFill/>
          <a:ln>
            <a:noFill/>
          </a:ln>
        </p:spPr>
      </p:pic>
      <p:pic>
        <p:nvPicPr>
          <p:cNvPr id="86" name="Google Shape;86;p13">
            <a:hlinkClick r:id="rId10"/>
          </p:cNvPr>
          <p:cNvPicPr preferRelativeResize="0"/>
          <p:nvPr/>
        </p:nvPicPr>
        <p:blipFill rotWithShape="1">
          <a:blip r:embed="rId11">
            <a:alphaModFix/>
          </a:blip>
          <a:srcRect b="31290" l="0" r="27488" t="0"/>
          <a:stretch/>
        </p:blipFill>
        <p:spPr>
          <a:xfrm>
            <a:off x="412225" y="9341425"/>
            <a:ext cx="786563" cy="573150"/>
          </a:xfrm>
          <a:prstGeom prst="rect">
            <a:avLst/>
          </a:prstGeom>
          <a:noFill/>
          <a:ln>
            <a:noFill/>
          </a:ln>
        </p:spPr>
      </p:pic>
      <p:pic>
        <p:nvPicPr>
          <p:cNvPr id="87" name="Google Shape;87;p13">
            <a:hlinkClick r:id="rId12"/>
          </p:cNvPr>
          <p:cNvPicPr preferRelativeResize="0"/>
          <p:nvPr/>
        </p:nvPicPr>
        <p:blipFill rotWithShape="1">
          <a:blip r:embed="rId13">
            <a:alphaModFix/>
          </a:blip>
          <a:srcRect b="0" l="0" r="0" t="0"/>
          <a:stretch/>
        </p:blipFill>
        <p:spPr>
          <a:xfrm>
            <a:off x="2249651" y="9341425"/>
            <a:ext cx="593150" cy="559348"/>
          </a:xfrm>
          <a:prstGeom prst="rect">
            <a:avLst/>
          </a:prstGeom>
          <a:noFill/>
          <a:ln>
            <a:noFill/>
          </a:ln>
        </p:spPr>
      </p:pic>
      <p:pic>
        <p:nvPicPr>
          <p:cNvPr id="88" name="Google Shape;88;p13">
            <a:hlinkClick r:id="rId14"/>
          </p:cNvPr>
          <p:cNvPicPr preferRelativeResize="0"/>
          <p:nvPr/>
        </p:nvPicPr>
        <p:blipFill rotWithShape="1">
          <a:blip r:embed="rId15">
            <a:alphaModFix/>
          </a:blip>
          <a:srcRect b="0" l="0" r="0" t="0"/>
          <a:stretch/>
        </p:blipFill>
        <p:spPr>
          <a:xfrm>
            <a:off x="1262575" y="9341423"/>
            <a:ext cx="840039" cy="573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22"/>
          <p:cNvSpPr/>
          <p:nvPr/>
        </p:nvSpPr>
        <p:spPr>
          <a:xfrm>
            <a:off x="412225" y="405100"/>
            <a:ext cx="6883800" cy="8793900"/>
          </a:xfrm>
          <a:prstGeom prst="rect">
            <a:avLst/>
          </a:prstGeom>
          <a:no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22"/>
          <p:cNvSpPr txBox="1"/>
          <p:nvPr/>
        </p:nvSpPr>
        <p:spPr>
          <a:xfrm>
            <a:off x="4085425" y="533000"/>
            <a:ext cx="3092400" cy="5525400"/>
          </a:xfrm>
          <a:prstGeom prst="rect">
            <a:avLst/>
          </a:prstGeom>
          <a:solidFill>
            <a:srgbClr val="E7F3F5"/>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Calibri"/>
                <a:ea typeface="Calibri"/>
                <a:cs typeface="Calibri"/>
                <a:sym typeface="Calibri"/>
              </a:rPr>
              <a:t>Where can we start?</a:t>
            </a:r>
            <a:endParaRPr b="1" sz="1600">
              <a:latin typeface="Calibri"/>
              <a:ea typeface="Calibri"/>
              <a:cs typeface="Calibri"/>
              <a:sym typeface="Calibri"/>
            </a:endParaRPr>
          </a:p>
          <a:p>
            <a:pPr indent="0" lvl="0" marL="0" rtl="0" algn="l">
              <a:spcBef>
                <a:spcPts val="0"/>
              </a:spcBef>
              <a:spcAft>
                <a:spcPts val="0"/>
              </a:spcAft>
              <a:buNone/>
            </a:pPr>
            <a:r>
              <a:t/>
            </a:r>
            <a:endParaRPr b="1" sz="1000">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Administrators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Ensure that all aspects of </a:t>
            </a:r>
            <a:r>
              <a:rPr lang="en" sz="1200">
                <a:solidFill>
                  <a:schemeClr val="dk1"/>
                </a:solidFill>
                <a:latin typeface="Calibri"/>
                <a:ea typeface="Calibri"/>
                <a:cs typeface="Calibri"/>
                <a:sym typeface="Calibri"/>
              </a:rPr>
              <a:t>safety </a:t>
            </a:r>
            <a:r>
              <a:rPr lang="en" sz="1200">
                <a:solidFill>
                  <a:schemeClr val="dk1"/>
                </a:solidFill>
                <a:latin typeface="Calibri"/>
                <a:ea typeface="Calibri"/>
                <a:cs typeface="Calibri"/>
                <a:sym typeface="Calibri"/>
              </a:rPr>
              <a:t>are attended to for teachers and students.  Understand the physical safety needs of face-to-face instruction and the complexities of interweaving SEL supports into science.</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3"/>
              </a:rPr>
              <a:t>CDC School Guidance</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4"/>
              </a:rPr>
              <a:t>SEL to Support Students and Families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5"/>
              </a:rPr>
              <a:t>The New Routines for Students When Schools Reopen</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National Academies:  Reducing Transmission When Schools Are Open</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accent5"/>
                </a:solidFill>
                <a:latin typeface="Calibri"/>
                <a:ea typeface="Calibri"/>
                <a:cs typeface="Calibri"/>
                <a:sym typeface="Calibri"/>
                <a:hlinkClick r:id="rId7"/>
              </a:rPr>
              <a:t>Duty of Care in Science</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Teachers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Maintain fidelity to district practices around safety and well-being in science.</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Safety Considerations for Science Investigation and Engineering Design</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9"/>
              </a:rPr>
              <a:t>NSTA Safety Portal</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0"/>
              </a:rPr>
              <a:t>CASEL CARES SEL Resources</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Students, Families, and Communities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Stay up to date on the latest communications from your school district. Keep asking questions!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1"/>
              </a:rPr>
              <a:t>Practicing Safe Science at Home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2"/>
              </a:rPr>
              <a:t>Supporting Families During COVID-19</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354" name="Google Shape;354;p22"/>
          <p:cNvSpPr txBox="1"/>
          <p:nvPr/>
        </p:nvSpPr>
        <p:spPr>
          <a:xfrm>
            <a:off x="556125" y="6254225"/>
            <a:ext cx="6621600" cy="2834400"/>
          </a:xfrm>
          <a:prstGeom prst="rect">
            <a:avLst/>
          </a:prstGeom>
          <a:no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latin typeface="Calibri"/>
                <a:ea typeface="Calibri"/>
                <a:cs typeface="Calibri"/>
                <a:sym typeface="Calibri"/>
              </a:rPr>
              <a:t>Big Questions for Safety and Well-Being</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355" name="Google Shape;355;p22"/>
          <p:cNvSpPr txBox="1"/>
          <p:nvPr/>
        </p:nvSpPr>
        <p:spPr>
          <a:xfrm>
            <a:off x="515525" y="405100"/>
            <a:ext cx="3449100" cy="79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900">
                <a:solidFill>
                  <a:srgbClr val="1C4587"/>
                </a:solidFill>
                <a:latin typeface="Calibri"/>
                <a:ea typeface="Calibri"/>
                <a:cs typeface="Calibri"/>
                <a:sym typeface="Calibri"/>
              </a:rPr>
              <a:t>Safety and Well-Being In Science</a:t>
            </a:r>
            <a:endParaRPr b="1" sz="21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Back-to-School Considerations</a:t>
            </a:r>
            <a:endParaRPr b="1" sz="1600">
              <a:solidFill>
                <a:srgbClr val="1C4587"/>
              </a:solidFill>
              <a:latin typeface="Calibri"/>
              <a:ea typeface="Calibri"/>
              <a:cs typeface="Calibri"/>
              <a:sym typeface="Calibri"/>
            </a:endParaRPr>
          </a:p>
        </p:txBody>
      </p:sp>
      <p:pic>
        <p:nvPicPr>
          <p:cNvPr id="356" name="Google Shape;356;p22"/>
          <p:cNvPicPr preferRelativeResize="0"/>
          <p:nvPr/>
        </p:nvPicPr>
        <p:blipFill rotWithShape="1">
          <a:blip r:embed="rId13">
            <a:alphaModFix/>
          </a:blip>
          <a:srcRect b="0" l="0" r="0" t="0"/>
          <a:stretch/>
        </p:blipFill>
        <p:spPr>
          <a:xfrm>
            <a:off x="1454339" y="1176208"/>
            <a:ext cx="377289" cy="329143"/>
          </a:xfrm>
          <a:prstGeom prst="rect">
            <a:avLst/>
          </a:prstGeom>
          <a:noFill/>
          <a:ln>
            <a:noFill/>
          </a:ln>
        </p:spPr>
      </p:pic>
      <p:pic>
        <p:nvPicPr>
          <p:cNvPr id="357" name="Google Shape;357;p22"/>
          <p:cNvPicPr preferRelativeResize="0"/>
          <p:nvPr/>
        </p:nvPicPr>
        <p:blipFill rotWithShape="1">
          <a:blip r:embed="rId14">
            <a:alphaModFix/>
          </a:blip>
          <a:srcRect b="0" l="0" r="0" t="0"/>
          <a:stretch/>
        </p:blipFill>
        <p:spPr>
          <a:xfrm>
            <a:off x="1959899" y="1159284"/>
            <a:ext cx="199601" cy="362974"/>
          </a:xfrm>
          <a:prstGeom prst="rect">
            <a:avLst/>
          </a:prstGeom>
          <a:noFill/>
          <a:ln>
            <a:noFill/>
          </a:ln>
        </p:spPr>
      </p:pic>
      <p:pic>
        <p:nvPicPr>
          <p:cNvPr id="358" name="Google Shape;358;p22"/>
          <p:cNvPicPr preferRelativeResize="0"/>
          <p:nvPr/>
        </p:nvPicPr>
        <p:blipFill rotWithShape="1">
          <a:blip r:embed="rId15">
            <a:alphaModFix/>
          </a:blip>
          <a:srcRect b="0" l="0" r="0" t="0"/>
          <a:stretch/>
        </p:blipFill>
        <p:spPr>
          <a:xfrm>
            <a:off x="596225" y="1155125"/>
            <a:ext cx="357621" cy="371300"/>
          </a:xfrm>
          <a:prstGeom prst="rect">
            <a:avLst/>
          </a:prstGeom>
          <a:noFill/>
          <a:ln>
            <a:noFill/>
          </a:ln>
        </p:spPr>
      </p:pic>
      <p:pic>
        <p:nvPicPr>
          <p:cNvPr descr="Magma, Danger, Mountain, Hot, Lava, Volcano, Nature" id="359" name="Google Shape;359;p22"/>
          <p:cNvPicPr preferRelativeResize="0"/>
          <p:nvPr/>
        </p:nvPicPr>
        <p:blipFill>
          <a:blip r:embed="rId16">
            <a:alphaModFix/>
          </a:blip>
          <a:stretch>
            <a:fillRect/>
          </a:stretch>
        </p:blipFill>
        <p:spPr>
          <a:xfrm>
            <a:off x="1030754" y="1159285"/>
            <a:ext cx="295321" cy="362979"/>
          </a:xfrm>
          <a:prstGeom prst="rect">
            <a:avLst/>
          </a:prstGeom>
          <a:noFill/>
          <a:ln>
            <a:noFill/>
          </a:ln>
        </p:spPr>
      </p:pic>
      <p:pic>
        <p:nvPicPr>
          <p:cNvPr id="360" name="Google Shape;360;p22">
            <a:hlinkClick r:id="rId17"/>
          </p:cNvPr>
          <p:cNvPicPr preferRelativeResize="0"/>
          <p:nvPr/>
        </p:nvPicPr>
        <p:blipFill rotWithShape="1">
          <a:blip r:embed="rId18">
            <a:alphaModFix/>
          </a:blip>
          <a:srcRect b="31290" l="0" r="27488" t="0"/>
          <a:stretch/>
        </p:blipFill>
        <p:spPr>
          <a:xfrm>
            <a:off x="412225" y="9341425"/>
            <a:ext cx="786563" cy="573150"/>
          </a:xfrm>
          <a:prstGeom prst="rect">
            <a:avLst/>
          </a:prstGeom>
          <a:noFill/>
          <a:ln>
            <a:noFill/>
          </a:ln>
        </p:spPr>
      </p:pic>
      <p:pic>
        <p:nvPicPr>
          <p:cNvPr id="361" name="Google Shape;361;p22">
            <a:hlinkClick r:id="rId19"/>
          </p:cNvPr>
          <p:cNvPicPr preferRelativeResize="0"/>
          <p:nvPr/>
        </p:nvPicPr>
        <p:blipFill rotWithShape="1">
          <a:blip r:embed="rId20">
            <a:alphaModFix/>
          </a:blip>
          <a:srcRect b="0" l="0" r="0" t="0"/>
          <a:stretch/>
        </p:blipFill>
        <p:spPr>
          <a:xfrm>
            <a:off x="2249651" y="9341425"/>
            <a:ext cx="593150" cy="559348"/>
          </a:xfrm>
          <a:prstGeom prst="rect">
            <a:avLst/>
          </a:prstGeom>
          <a:noFill/>
          <a:ln>
            <a:noFill/>
          </a:ln>
        </p:spPr>
      </p:pic>
      <p:pic>
        <p:nvPicPr>
          <p:cNvPr id="362" name="Google Shape;362;p22">
            <a:hlinkClick r:id="rId21"/>
          </p:cNvPr>
          <p:cNvPicPr preferRelativeResize="0"/>
          <p:nvPr/>
        </p:nvPicPr>
        <p:blipFill rotWithShape="1">
          <a:blip r:embed="rId22">
            <a:alphaModFix/>
          </a:blip>
          <a:srcRect b="0" l="0" r="0" t="0"/>
          <a:stretch/>
        </p:blipFill>
        <p:spPr>
          <a:xfrm>
            <a:off x="1262575" y="9341423"/>
            <a:ext cx="840039" cy="573150"/>
          </a:xfrm>
          <a:prstGeom prst="rect">
            <a:avLst/>
          </a:prstGeom>
          <a:noFill/>
          <a:ln>
            <a:noFill/>
          </a:ln>
        </p:spPr>
      </p:pic>
      <p:sp>
        <p:nvSpPr>
          <p:cNvPr id="363" name="Google Shape;363;p22"/>
          <p:cNvSpPr txBox="1"/>
          <p:nvPr/>
        </p:nvSpPr>
        <p:spPr>
          <a:xfrm>
            <a:off x="433625" y="1641275"/>
            <a:ext cx="3612900" cy="44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latin typeface="Calibri"/>
                <a:ea typeface="Calibri"/>
                <a:cs typeface="Calibri"/>
                <a:sym typeface="Calibri"/>
              </a:rPr>
              <a:t>Safety and Well-Being Vignette</a:t>
            </a:r>
            <a:endParaRPr b="1"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i="1" lang="en" sz="1200">
                <a:solidFill>
                  <a:schemeClr val="dk1"/>
                </a:solidFill>
                <a:latin typeface="Calibri"/>
                <a:ea typeface="Calibri"/>
                <a:cs typeface="Calibri"/>
                <a:sym typeface="Calibri"/>
              </a:rPr>
              <a:t>Use the Reflection Questions or Big Questions to guide a discussion with peers about </a:t>
            </a:r>
            <a:r>
              <a:rPr i="1" lang="en" sz="1200">
                <a:solidFill>
                  <a:schemeClr val="dk1"/>
                </a:solidFill>
                <a:latin typeface="Calibri"/>
                <a:ea typeface="Calibri"/>
                <a:cs typeface="Calibri"/>
                <a:sym typeface="Calibri"/>
              </a:rPr>
              <a:t>this vignette.</a:t>
            </a:r>
            <a:endParaRPr i="1"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i="1" sz="1000">
              <a:solidFill>
                <a:schemeClr val="dk1"/>
              </a:solidFill>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Dr. Reppuhn is a district STEM specialist who runs district Science/STEM PLN meetings.  Teachers have asked her how to include coronavirus in science lessons.  Some teachers are excited to use a timely phenomenon, but some are concerned that many students’ families have been impacted by the pandemic.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This year, </a:t>
            </a:r>
            <a:r>
              <a:rPr lang="en" sz="1200">
                <a:solidFill>
                  <a:schemeClr val="dk1"/>
                </a:solidFill>
                <a:latin typeface="Calibri"/>
                <a:ea typeface="Calibri"/>
                <a:cs typeface="Calibri"/>
                <a:sym typeface="Calibri"/>
              </a:rPr>
              <a:t>Dr. Reppuhn</a:t>
            </a:r>
            <a:r>
              <a:rPr lang="en" sz="1200">
                <a:solidFill>
                  <a:schemeClr val="dk1"/>
                </a:solidFill>
                <a:latin typeface="Calibri"/>
                <a:ea typeface="Calibri"/>
                <a:cs typeface="Calibri"/>
                <a:sym typeface="Calibri"/>
              </a:rPr>
              <a:t> reached out to her colleagues in School Counseling and Health Education for advice and input.  They developed a list of considerations for addressing the pandemic in scientifically accurate ways that attend to students’ </a:t>
            </a:r>
            <a:r>
              <a:rPr lang="en" sz="1200">
                <a:solidFill>
                  <a:schemeClr val="dk1"/>
                </a:solidFill>
                <a:latin typeface="Calibri"/>
                <a:ea typeface="Calibri"/>
                <a:cs typeface="Calibri"/>
                <a:sym typeface="Calibri"/>
              </a:rPr>
              <a:t>mental </a:t>
            </a:r>
            <a:r>
              <a:rPr lang="en" sz="1200">
                <a:solidFill>
                  <a:schemeClr val="dk1"/>
                </a:solidFill>
                <a:latin typeface="Calibri"/>
                <a:ea typeface="Calibri"/>
                <a:cs typeface="Calibri"/>
                <a:sym typeface="Calibri"/>
              </a:rPr>
              <a:t>and emotional well-being.  They will share the list in a PLN meeting, and offer support to schools upon request. </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Dr. Reppuhn also created a resource page </a:t>
            </a:r>
            <a:r>
              <a:rPr lang="en" sz="1200">
                <a:solidFill>
                  <a:schemeClr val="dk1"/>
                </a:solidFill>
                <a:latin typeface="Calibri"/>
                <a:ea typeface="Calibri"/>
                <a:cs typeface="Calibri"/>
                <a:sym typeface="Calibri"/>
              </a:rPr>
              <a:t>for her district science website.</a:t>
            </a:r>
            <a:r>
              <a:rPr lang="en" sz="1200">
                <a:solidFill>
                  <a:schemeClr val="dk1"/>
                </a:solidFill>
                <a:latin typeface="Calibri"/>
                <a:ea typeface="Calibri"/>
                <a:cs typeface="Calibri"/>
                <a:sym typeface="Calibri"/>
              </a:rPr>
              <a:t>  She includes links to state, district, and federal guidance for health and safety for face-to-face and online modes of learning.</a:t>
            </a:r>
            <a:endParaRPr sz="1200">
              <a:latin typeface="Calibri"/>
              <a:ea typeface="Calibri"/>
              <a:cs typeface="Calibri"/>
              <a:sym typeface="Calibri"/>
            </a:endParaRPr>
          </a:p>
        </p:txBody>
      </p:sp>
      <p:sp>
        <p:nvSpPr>
          <p:cNvPr id="364" name="Google Shape;364;p22"/>
          <p:cNvSpPr/>
          <p:nvPr/>
        </p:nvSpPr>
        <p:spPr>
          <a:xfrm>
            <a:off x="622325"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What are the science learning goals that need to be met? </a:t>
            </a:r>
            <a:endParaRPr b="1" sz="1200">
              <a:solidFill>
                <a:srgbClr val="FFFFFF"/>
              </a:solidFill>
              <a:latin typeface="Calibri"/>
              <a:ea typeface="Calibri"/>
              <a:cs typeface="Calibri"/>
              <a:sym typeface="Calibri"/>
            </a:endParaRPr>
          </a:p>
        </p:txBody>
      </p:sp>
      <p:sp>
        <p:nvSpPr>
          <p:cNvPr id="365" name="Google Shape;365;p22"/>
          <p:cNvSpPr/>
          <p:nvPr/>
        </p:nvSpPr>
        <p:spPr>
          <a:xfrm>
            <a:off x="1941563"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latin typeface="Calibri"/>
                <a:ea typeface="Calibri"/>
                <a:cs typeface="Calibri"/>
                <a:sym typeface="Calibri"/>
              </a:rPr>
              <a:t>What are the social and emotional needs of my students?</a:t>
            </a:r>
            <a:endParaRPr b="1" sz="1150">
              <a:solidFill>
                <a:srgbClr val="FFFFFF"/>
              </a:solidFill>
              <a:latin typeface="Calibri"/>
              <a:ea typeface="Calibri"/>
              <a:cs typeface="Calibri"/>
              <a:sym typeface="Calibri"/>
            </a:endParaRPr>
          </a:p>
        </p:txBody>
      </p:sp>
      <p:sp>
        <p:nvSpPr>
          <p:cNvPr id="366" name="Google Shape;366;p22"/>
          <p:cNvSpPr/>
          <p:nvPr/>
        </p:nvSpPr>
        <p:spPr>
          <a:xfrm>
            <a:off x="3255400"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150">
                <a:solidFill>
                  <a:schemeClr val="lt1"/>
                </a:solidFill>
                <a:latin typeface="Calibri"/>
                <a:ea typeface="Calibri"/>
                <a:cs typeface="Calibri"/>
                <a:sym typeface="Calibri"/>
              </a:rPr>
              <a:t>How can learning activities be conducted with concern for safety and health? </a:t>
            </a:r>
            <a:endParaRPr b="1" sz="1150">
              <a:solidFill>
                <a:schemeClr val="lt1"/>
              </a:solidFill>
              <a:latin typeface="Calibri"/>
              <a:ea typeface="Calibri"/>
              <a:cs typeface="Calibri"/>
              <a:sym typeface="Calibri"/>
            </a:endParaRPr>
          </a:p>
        </p:txBody>
      </p:sp>
      <p:sp>
        <p:nvSpPr>
          <p:cNvPr id="367" name="Google Shape;367;p22"/>
          <p:cNvSpPr/>
          <p:nvPr/>
        </p:nvSpPr>
        <p:spPr>
          <a:xfrm>
            <a:off x="4569250"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latin typeface="Calibri"/>
                <a:ea typeface="Calibri"/>
                <a:cs typeface="Calibri"/>
                <a:sym typeface="Calibri"/>
              </a:rPr>
              <a:t>What physical and emotional supports are needed?</a:t>
            </a:r>
            <a:endParaRPr b="1" sz="1200">
              <a:solidFill>
                <a:srgbClr val="FFFFFF"/>
              </a:solidFill>
              <a:latin typeface="Calibri"/>
              <a:ea typeface="Calibri"/>
              <a:cs typeface="Calibri"/>
              <a:sym typeface="Calibri"/>
            </a:endParaRPr>
          </a:p>
        </p:txBody>
      </p:sp>
      <p:sp>
        <p:nvSpPr>
          <p:cNvPr id="368" name="Google Shape;368;p22"/>
          <p:cNvSpPr/>
          <p:nvPr/>
        </p:nvSpPr>
        <p:spPr>
          <a:xfrm>
            <a:off x="5870625" y="6631625"/>
            <a:ext cx="1209300" cy="17871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150">
                <a:solidFill>
                  <a:srgbClr val="FFFFFF"/>
                </a:solidFill>
                <a:latin typeface="Calibri"/>
                <a:ea typeface="Calibri"/>
                <a:cs typeface="Calibri"/>
                <a:sym typeface="Calibri"/>
              </a:rPr>
              <a:t>What content area may be able to collaborate on safety and well-being (e.g. Fine Arts, Physical Education, CTE)?</a:t>
            </a:r>
            <a:endParaRPr b="1" sz="1150">
              <a:solidFill>
                <a:srgbClr val="FFFFFF"/>
              </a:solidFill>
              <a:latin typeface="Calibri"/>
              <a:ea typeface="Calibri"/>
              <a:cs typeface="Calibri"/>
              <a:sym typeface="Calibri"/>
            </a:endParaRPr>
          </a:p>
        </p:txBody>
      </p:sp>
      <p:cxnSp>
        <p:nvCxnSpPr>
          <p:cNvPr id="369" name="Google Shape;369;p22"/>
          <p:cNvCxnSpPr>
            <a:stCxn id="364" idx="2"/>
            <a:endCxn id="365" idx="0"/>
          </p:cNvCxnSpPr>
          <p:nvPr/>
        </p:nvCxnSpPr>
        <p:spPr>
          <a:xfrm rot="-5400000">
            <a:off x="1662875" y="7180325"/>
            <a:ext cx="447300" cy="1319100"/>
          </a:xfrm>
          <a:prstGeom prst="curvedConnector5">
            <a:avLst>
              <a:gd fmla="val -53236" name="adj1"/>
              <a:gd fmla="val 50005" name="adj2"/>
              <a:gd fmla="val 153230" name="adj3"/>
            </a:avLst>
          </a:prstGeom>
          <a:noFill/>
          <a:ln cap="flat" cmpd="sng" w="19050">
            <a:solidFill>
              <a:srgbClr val="595959"/>
            </a:solidFill>
            <a:prstDash val="solid"/>
            <a:round/>
            <a:headEnd len="med" w="med" type="none"/>
            <a:tailEnd len="med" w="med" type="none"/>
          </a:ln>
        </p:spPr>
      </p:cxnSp>
      <p:cxnSp>
        <p:nvCxnSpPr>
          <p:cNvPr id="370" name="Google Shape;370;p22"/>
          <p:cNvCxnSpPr>
            <a:stCxn id="365" idx="3"/>
            <a:endCxn id="366" idx="2"/>
          </p:cNvCxnSpPr>
          <p:nvPr/>
        </p:nvCxnSpPr>
        <p:spPr>
          <a:xfrm flipH="1" rot="10800000">
            <a:off x="3150863" y="8063400"/>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371" name="Google Shape;371;p22"/>
          <p:cNvCxnSpPr>
            <a:stCxn id="366" idx="3"/>
            <a:endCxn id="367" idx="0"/>
          </p:cNvCxnSpPr>
          <p:nvPr/>
        </p:nvCxnSpPr>
        <p:spPr>
          <a:xfrm>
            <a:off x="4464700" y="7347575"/>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372" name="Google Shape;372;p22"/>
          <p:cNvCxnSpPr>
            <a:stCxn id="367" idx="3"/>
            <a:endCxn id="368" idx="2"/>
          </p:cNvCxnSpPr>
          <p:nvPr/>
        </p:nvCxnSpPr>
        <p:spPr>
          <a:xfrm>
            <a:off x="5778550" y="8332200"/>
            <a:ext cx="696600" cy="86400"/>
          </a:xfrm>
          <a:prstGeom prst="curvedConnector4">
            <a:avLst>
              <a:gd fmla="val 6609" name="adj1"/>
              <a:gd fmla="val 375752" name="adj2"/>
            </a:avLst>
          </a:prstGeom>
          <a:noFill/>
          <a:ln cap="flat" cmpd="sng" w="19050">
            <a:solidFill>
              <a:srgbClr val="595959"/>
            </a:solidFill>
            <a:prstDash val="solid"/>
            <a:round/>
            <a:headEnd len="med" w="med" type="none"/>
            <a:tailEnd len="med" w="med" type="none"/>
          </a:ln>
        </p:spPr>
      </p:cxnSp>
      <p:sp>
        <p:nvSpPr>
          <p:cNvPr id="373" name="Google Shape;373;p22"/>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23"/>
              </a:rPr>
              <a:t> </a:t>
            </a:r>
            <a:r>
              <a:rPr lang="en" sz="900" u="sng">
                <a:solidFill>
                  <a:srgbClr val="0000FF"/>
                </a:solidFill>
                <a:latin typeface="Calibri"/>
                <a:ea typeface="Calibri"/>
                <a:cs typeface="Calibri"/>
                <a:sym typeface="Calibri"/>
                <a:hlinkClick r:id="rId24"/>
              </a:rPr>
              <a:t>https://creativecommons.org/licenses/by/4.0/</a:t>
            </a:r>
            <a:endParaRPr sz="1300"/>
          </a:p>
        </p:txBody>
      </p:sp>
      <p:pic>
        <p:nvPicPr>
          <p:cNvPr id="374" name="Google Shape;374;p22"/>
          <p:cNvPicPr preferRelativeResize="0"/>
          <p:nvPr/>
        </p:nvPicPr>
        <p:blipFill>
          <a:blip r:embed="rId25">
            <a:alphaModFix/>
          </a:blip>
          <a:stretch>
            <a:fillRect/>
          </a:stretch>
        </p:blipFill>
        <p:spPr>
          <a:xfrm>
            <a:off x="6515700" y="9676619"/>
            <a:ext cx="636297" cy="224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p:nvPr/>
        </p:nvSpPr>
        <p:spPr>
          <a:xfrm>
            <a:off x="412225" y="405100"/>
            <a:ext cx="6883800" cy="87939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txBox="1"/>
          <p:nvPr/>
        </p:nvSpPr>
        <p:spPr>
          <a:xfrm>
            <a:off x="556125" y="1174425"/>
            <a:ext cx="3670800" cy="425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1C4587"/>
                </a:solidFill>
                <a:latin typeface="Calibri"/>
                <a:ea typeface="Calibri"/>
                <a:cs typeface="Calibri"/>
                <a:sym typeface="Calibri"/>
              </a:rPr>
              <a:t>Recommended Reflection Questions</a:t>
            </a:r>
            <a:endParaRPr b="1" sz="8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 these questions with your PLC  to examine current practice and engage in forward planning.</a:t>
            </a:r>
            <a:endParaRPr sz="1200">
              <a:solidFill>
                <a:schemeClr val="dk1"/>
              </a:solidFill>
              <a:latin typeface="Calibri"/>
              <a:ea typeface="Calibri"/>
              <a:cs typeface="Calibri"/>
              <a:sym typeface="Calibri"/>
            </a:endParaRPr>
          </a:p>
          <a:p>
            <a:pPr indent="-247650" lvl="0" marL="342900" rtl="0" algn="l">
              <a:spcBef>
                <a:spcPts val="1000"/>
              </a:spcBef>
              <a:spcAft>
                <a:spcPts val="0"/>
              </a:spcAft>
              <a:buSzPts val="1200"/>
              <a:buFont typeface="Calibri"/>
              <a:buChar char="➔"/>
            </a:pPr>
            <a:r>
              <a:rPr lang="en" sz="1200">
                <a:latin typeface="Calibri"/>
                <a:ea typeface="Calibri"/>
                <a:cs typeface="Calibri"/>
                <a:sym typeface="Calibri"/>
              </a:rPr>
              <a:t>What will we need to know about our students?  How can we tap into or rekindle students’ dreams and aspirations?</a:t>
            </a:r>
            <a:endParaRPr sz="1200">
              <a:latin typeface="Calibri"/>
              <a:ea typeface="Calibri"/>
              <a:cs typeface="Calibri"/>
              <a:sym typeface="Calibri"/>
            </a:endParaRPr>
          </a:p>
          <a:p>
            <a:pPr indent="-247650" lvl="0" marL="342900" rtl="0" algn="l">
              <a:spcBef>
                <a:spcPts val="1000"/>
              </a:spcBef>
              <a:spcAft>
                <a:spcPts val="0"/>
              </a:spcAft>
              <a:buSzPts val="1200"/>
              <a:buFont typeface="Calibri"/>
              <a:buChar char="➔"/>
            </a:pPr>
            <a:r>
              <a:rPr lang="en" sz="1200">
                <a:latin typeface="Calibri"/>
                <a:ea typeface="Calibri"/>
                <a:cs typeface="Calibri"/>
                <a:sym typeface="Calibri"/>
              </a:rPr>
              <a:t>What </a:t>
            </a:r>
            <a:r>
              <a:rPr lang="en" sz="1200">
                <a:latin typeface="Calibri"/>
                <a:ea typeface="Calibri"/>
                <a:cs typeface="Calibri"/>
                <a:sym typeface="Calibri"/>
              </a:rPr>
              <a:t>opportunities</a:t>
            </a:r>
            <a:r>
              <a:rPr lang="en" sz="1200">
                <a:latin typeface="Calibri"/>
                <a:ea typeface="Calibri"/>
                <a:cs typeface="Calibri"/>
                <a:sym typeface="Calibri"/>
              </a:rPr>
              <a:t> are open to make positive transformations and elevate promising practices?  What inequitable or ineffective </a:t>
            </a:r>
            <a:r>
              <a:rPr lang="en" sz="1200">
                <a:solidFill>
                  <a:schemeClr val="dk1"/>
                </a:solidFill>
                <a:latin typeface="Calibri"/>
                <a:ea typeface="Calibri"/>
                <a:cs typeface="Calibri"/>
                <a:sym typeface="Calibri"/>
              </a:rPr>
              <a:t>practices</a:t>
            </a:r>
            <a:r>
              <a:rPr lang="en" sz="1200">
                <a:latin typeface="Calibri"/>
                <a:ea typeface="Calibri"/>
                <a:cs typeface="Calibri"/>
                <a:sym typeface="Calibri"/>
              </a:rPr>
              <a:t> can be transformed or discarded?</a:t>
            </a:r>
            <a:endParaRPr sz="1200">
              <a:latin typeface="Calibri"/>
              <a:ea typeface="Calibri"/>
              <a:cs typeface="Calibri"/>
              <a:sym typeface="Calibri"/>
            </a:endParaRPr>
          </a:p>
          <a:p>
            <a:pPr indent="-247650" lvl="0" marL="342900" rtl="0" algn="l">
              <a:spcBef>
                <a:spcPts val="1000"/>
              </a:spcBef>
              <a:spcAft>
                <a:spcPts val="0"/>
              </a:spcAft>
              <a:buSzPts val="1200"/>
              <a:buFont typeface="Calibri"/>
              <a:buChar char="➔"/>
            </a:pPr>
            <a:r>
              <a:rPr lang="en" sz="1200">
                <a:latin typeface="Calibri"/>
                <a:ea typeface="Calibri"/>
                <a:cs typeface="Calibri"/>
                <a:sym typeface="Calibri"/>
              </a:rPr>
              <a:t>How will you support communities that have been disproportionately i</a:t>
            </a:r>
            <a:r>
              <a:rPr lang="en" sz="1200">
                <a:latin typeface="Calibri"/>
                <a:ea typeface="Calibri"/>
                <a:cs typeface="Calibri"/>
                <a:sym typeface="Calibri"/>
              </a:rPr>
              <a:t>mpacted by the pandemic</a:t>
            </a:r>
            <a:r>
              <a:rPr lang="en" sz="1200">
                <a:latin typeface="Calibri"/>
                <a:ea typeface="Calibri"/>
                <a:cs typeface="Calibri"/>
                <a:sym typeface="Calibri"/>
              </a:rPr>
              <a:t>?</a:t>
            </a:r>
            <a:endParaRPr sz="1200">
              <a:latin typeface="Calibri"/>
              <a:ea typeface="Calibri"/>
              <a:cs typeface="Calibri"/>
              <a:sym typeface="Calibri"/>
            </a:endParaRPr>
          </a:p>
          <a:p>
            <a:pPr indent="-247650" lvl="0" marL="342900" rtl="0" algn="l">
              <a:spcBef>
                <a:spcPts val="1000"/>
              </a:spcBef>
              <a:spcAft>
                <a:spcPts val="0"/>
              </a:spcAft>
              <a:buSzPts val="1200"/>
              <a:buFont typeface="Calibri"/>
              <a:buChar char="➔"/>
            </a:pPr>
            <a:r>
              <a:rPr lang="en" sz="1200">
                <a:latin typeface="Calibri"/>
                <a:ea typeface="Calibri"/>
                <a:cs typeface="Calibri"/>
                <a:sym typeface="Calibri"/>
              </a:rPr>
              <a:t>What routines and structures do you have in place for science curriculum, instruction, assessment, and social-emotional learning that can be adapted for the current context?</a:t>
            </a:r>
            <a:endParaRPr sz="1200">
              <a:latin typeface="Calibri"/>
              <a:ea typeface="Calibri"/>
              <a:cs typeface="Calibri"/>
              <a:sym typeface="Calibri"/>
            </a:endParaRPr>
          </a:p>
          <a:p>
            <a:pPr indent="-247650" lvl="0" marL="342900" rtl="0" algn="l">
              <a:spcBef>
                <a:spcPts val="1000"/>
              </a:spcBef>
              <a:spcAft>
                <a:spcPts val="1000"/>
              </a:spcAft>
              <a:buSzPts val="1200"/>
              <a:buFont typeface="Calibri"/>
              <a:buChar char="➔"/>
            </a:pPr>
            <a:r>
              <a:rPr lang="en" sz="1200">
                <a:latin typeface="Calibri"/>
                <a:ea typeface="Calibri"/>
                <a:cs typeface="Calibri"/>
                <a:sym typeface="Calibri"/>
              </a:rPr>
              <a:t>How can you and your school team build policies and protocols that are responsive when new challenges arise?</a:t>
            </a:r>
            <a:endParaRPr sz="1200">
              <a:latin typeface="Calibri"/>
              <a:ea typeface="Calibri"/>
              <a:cs typeface="Calibri"/>
              <a:sym typeface="Calibri"/>
            </a:endParaRPr>
          </a:p>
        </p:txBody>
      </p:sp>
      <p:sp>
        <p:nvSpPr>
          <p:cNvPr id="95" name="Google Shape;95;p14"/>
          <p:cNvSpPr txBox="1"/>
          <p:nvPr/>
        </p:nvSpPr>
        <p:spPr>
          <a:xfrm>
            <a:off x="4388900" y="517450"/>
            <a:ext cx="2763000" cy="8584500"/>
          </a:xfrm>
          <a:prstGeom prst="rect">
            <a:avLst/>
          </a:prstGeom>
          <a:solidFill>
            <a:srgbClr val="E7F3F5"/>
          </a:solid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600">
                <a:solidFill>
                  <a:schemeClr val="dk1"/>
                </a:solidFill>
                <a:latin typeface="Calibri"/>
                <a:ea typeface="Calibri"/>
                <a:cs typeface="Calibri"/>
                <a:sym typeface="Calibri"/>
              </a:rPr>
              <a:t>Where can we start?</a:t>
            </a:r>
            <a:endParaRPr b="1" sz="1600">
              <a:latin typeface="Calibri"/>
              <a:ea typeface="Calibri"/>
              <a:cs typeface="Calibri"/>
              <a:sym typeface="Calibri"/>
            </a:endParaRPr>
          </a:p>
          <a:p>
            <a:pPr indent="0" lvl="0" marL="0" rtl="0" algn="l">
              <a:spcBef>
                <a:spcPts val="0"/>
              </a:spcBef>
              <a:spcAft>
                <a:spcPts val="0"/>
              </a:spcAft>
              <a:buNone/>
            </a:pPr>
            <a:r>
              <a:t/>
            </a:r>
            <a:endParaRPr b="1" sz="1000">
              <a:latin typeface="Calibri"/>
              <a:ea typeface="Calibri"/>
              <a:cs typeface="Calibri"/>
              <a:sym typeface="Calibri"/>
            </a:endParaRPr>
          </a:p>
          <a:p>
            <a:pPr indent="0" lvl="0" marL="0" rtl="0" algn="l">
              <a:spcBef>
                <a:spcPts val="0"/>
              </a:spcBef>
              <a:spcAft>
                <a:spcPts val="0"/>
              </a:spcAft>
              <a:buClr>
                <a:schemeClr val="dk1"/>
              </a:buClr>
              <a:buFont typeface="Arial"/>
              <a:buNone/>
            </a:pPr>
            <a:r>
              <a:rPr b="1" lang="en" sz="1200">
                <a:solidFill>
                  <a:schemeClr val="dk1"/>
                </a:solidFill>
                <a:latin typeface="Calibri"/>
                <a:ea typeface="Calibri"/>
                <a:cs typeface="Calibri"/>
                <a:sym typeface="Calibri"/>
              </a:rPr>
              <a:t>Administrators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The </a:t>
            </a:r>
            <a:r>
              <a:rPr i="1" lang="en" sz="1200" u="sng">
                <a:solidFill>
                  <a:schemeClr val="hlink"/>
                </a:solidFill>
                <a:latin typeface="Calibri"/>
                <a:ea typeface="Calibri"/>
                <a:cs typeface="Calibri"/>
                <a:sym typeface="Calibri"/>
                <a:hlinkClick r:id="rId3"/>
              </a:rPr>
              <a:t>Framework for K–12 Science Education</a:t>
            </a:r>
            <a:r>
              <a:rPr i="1"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establishes a vision of </a:t>
            </a:r>
            <a:r>
              <a:rPr b="1" lang="en" sz="1200">
                <a:solidFill>
                  <a:schemeClr val="dk1"/>
                </a:solidFill>
                <a:latin typeface="Calibri"/>
                <a:ea typeface="Calibri"/>
                <a:cs typeface="Calibri"/>
                <a:sym typeface="Calibri"/>
              </a:rPr>
              <a:t>science for all </a:t>
            </a:r>
            <a:r>
              <a:rPr lang="en" sz="1200">
                <a:solidFill>
                  <a:schemeClr val="dk1"/>
                </a:solidFill>
                <a:latin typeface="Calibri"/>
                <a:ea typeface="Calibri"/>
                <a:cs typeface="Calibri"/>
                <a:sym typeface="Calibri"/>
              </a:rPr>
              <a:t>students,</a:t>
            </a:r>
            <a:r>
              <a:rPr i="1"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with a goal of developing a scientifically literate society and preparing students with </a:t>
            </a:r>
            <a:r>
              <a:rPr lang="en" sz="1200">
                <a:solidFill>
                  <a:schemeClr val="dk1"/>
                </a:solidFill>
                <a:latin typeface="Calibri"/>
                <a:ea typeface="Calibri"/>
                <a:cs typeface="Calibri"/>
                <a:sym typeface="Calibri"/>
              </a:rPr>
              <a:t>the skills, habits and understanding to be college, community, and career ready.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4"/>
              </a:rPr>
              <a:t>Speaking Up for Science and Social Studies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5"/>
              </a:rPr>
              <a:t>Elementary Science:  Equipping Students Through Inquiry and Integration</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NGSS Appendix:  College and Career Readiness</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lang="en" sz="1200">
                <a:solidFill>
                  <a:schemeClr val="dk1"/>
                </a:solidFill>
                <a:latin typeface="Calibri"/>
                <a:ea typeface="Calibri"/>
                <a:cs typeface="Calibri"/>
                <a:sym typeface="Calibri"/>
              </a:rPr>
              <a:t>Teachers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Equity goes beyond access and representation.  It means honoring the cultures of our students, accommodating the histories of past and present traumas, providing the necessary resources and rigor, and helping students be a determining factor in forwarding their own learning goals.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7"/>
              </a:rPr>
              <a:t>Toward More Equitable Learning in Science</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Equity STEM Teaching Tools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9"/>
              </a:rPr>
              <a:t>Kids Speak Out on Student Engagement</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0"/>
              </a:rPr>
              <a:t>NGS Navigators</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b="1" lang="en" sz="1200">
                <a:solidFill>
                  <a:schemeClr val="dk1"/>
                </a:solidFill>
                <a:latin typeface="Calibri"/>
                <a:ea typeface="Calibri"/>
                <a:cs typeface="Calibri"/>
                <a:sym typeface="Calibri"/>
              </a:rPr>
              <a:t>Students, Families, and Communities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Families are more engaged through high, clear, and consistent expectations from all educators. Scientific literacy is essential for community decision making and policy.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1"/>
              </a:rPr>
              <a:t>NGSS Parent Guides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2"/>
              </a:rPr>
              <a:t>NSTA Science Resources for Parents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3"/>
              </a:rPr>
              <a:t>Parent’s Science Class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4"/>
              </a:rPr>
              <a:t>CCSSO Parent and Community Engagement</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0" lvl="0" marL="0" rtl="0" algn="l">
              <a:spcBef>
                <a:spcPts val="600"/>
              </a:spcBef>
              <a:spcAft>
                <a:spcPts val="0"/>
              </a:spcAft>
              <a:buNone/>
            </a:pPr>
            <a:r>
              <a:t/>
            </a:r>
            <a:endParaRPr sz="1200">
              <a:solidFill>
                <a:schemeClr val="dk1"/>
              </a:solidFill>
              <a:latin typeface="Calibri"/>
              <a:ea typeface="Calibri"/>
              <a:cs typeface="Calibri"/>
              <a:sym typeface="Calibri"/>
            </a:endParaRPr>
          </a:p>
          <a:p>
            <a:pPr indent="0" lvl="0" marL="0" rtl="0" algn="l">
              <a:spcBef>
                <a:spcPts val="600"/>
              </a:spcBef>
              <a:spcAft>
                <a:spcPts val="0"/>
              </a:spcAft>
              <a:buClr>
                <a:schemeClr val="dk1"/>
              </a:buClr>
              <a:buFont typeface="Arial"/>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96" name="Google Shape;96;p14"/>
          <p:cNvSpPr txBox="1"/>
          <p:nvPr/>
        </p:nvSpPr>
        <p:spPr>
          <a:xfrm>
            <a:off x="556125" y="5491875"/>
            <a:ext cx="3670800" cy="36096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Policy Corner</a:t>
            </a:r>
            <a:endParaRPr b="1" sz="8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Keep your eye </a:t>
            </a:r>
            <a:r>
              <a:rPr lang="en" sz="1200">
                <a:latin typeface="Calibri"/>
                <a:ea typeface="Calibri"/>
                <a:cs typeface="Calibri"/>
                <a:sym typeface="Calibri"/>
              </a:rPr>
              <a:t>on the following</a:t>
            </a:r>
            <a:r>
              <a:rPr lang="en" sz="1200">
                <a:latin typeface="Calibri"/>
                <a:ea typeface="Calibri"/>
                <a:cs typeface="Calibri"/>
                <a:sym typeface="Calibri"/>
              </a:rPr>
              <a:t> for policy</a:t>
            </a:r>
            <a:r>
              <a:rPr lang="en" sz="1200">
                <a:latin typeface="Calibri"/>
                <a:ea typeface="Calibri"/>
                <a:cs typeface="Calibri"/>
                <a:sym typeface="Calibri"/>
              </a:rPr>
              <a:t> </a:t>
            </a:r>
            <a:r>
              <a:rPr lang="en" sz="1200">
                <a:latin typeface="Calibri"/>
                <a:ea typeface="Calibri"/>
                <a:cs typeface="Calibri"/>
                <a:sym typeface="Calibri"/>
              </a:rPr>
              <a:t>updates:</a:t>
            </a:r>
            <a:endParaRPr sz="1200">
              <a:latin typeface="Calibri"/>
              <a:ea typeface="Calibri"/>
              <a:cs typeface="Calibri"/>
              <a:sym typeface="Calibri"/>
            </a:endParaRPr>
          </a:p>
          <a:p>
            <a:pPr indent="0" lvl="0" marL="0" rtl="0" algn="l">
              <a:spcBef>
                <a:spcPts val="0"/>
              </a:spcBef>
              <a:spcAft>
                <a:spcPts val="0"/>
              </a:spcAft>
              <a:buNone/>
            </a:pPr>
            <a:r>
              <a:t/>
            </a:r>
            <a:endParaRPr sz="8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15"/>
              </a:rPr>
              <a:t>United States Department of Education</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a:latin typeface="Calibri"/>
                <a:ea typeface="Calibri"/>
                <a:cs typeface="Calibri"/>
                <a:sym typeface="Calibri"/>
              </a:rPr>
              <a:t>Your state, district, school, and board of education </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16"/>
              </a:rPr>
              <a:t>Council of Chief State School Officers</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17"/>
              </a:rPr>
              <a:t>Education Commission of the States</a:t>
            </a:r>
            <a:endParaRPr/>
          </a:p>
          <a:p>
            <a:pPr indent="-247650" lvl="0" marL="285750" rtl="0" algn="l">
              <a:spcBef>
                <a:spcPts val="0"/>
              </a:spcBef>
              <a:spcAft>
                <a:spcPts val="0"/>
              </a:spcAft>
              <a:buSzPts val="1200"/>
              <a:buFont typeface="Calibri"/>
              <a:buChar char="●"/>
            </a:pPr>
            <a:r>
              <a:rPr lang="en" sz="1200" u="sng">
                <a:solidFill>
                  <a:schemeClr val="accent5"/>
                </a:solidFill>
                <a:latin typeface="Calibri"/>
                <a:ea typeface="Calibri"/>
                <a:cs typeface="Calibri"/>
                <a:sym typeface="Calibri"/>
                <a:hlinkClick r:id="rId18"/>
              </a:rPr>
              <a:t>Johns Hopkins University eSchool+ Initiative</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19"/>
              </a:rPr>
              <a:t>Lawrence Hall of Science</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accent5"/>
                </a:solidFill>
                <a:latin typeface="Calibri"/>
                <a:ea typeface="Calibri"/>
                <a:cs typeface="Calibri"/>
                <a:sym typeface="Calibri"/>
                <a:hlinkClick r:id="rId20"/>
              </a:rPr>
              <a:t>Learning Forward</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1"/>
              </a:rPr>
              <a:t>National Academies of Sciences, Engineering, and Medicine Reopening K–12 Schools</a:t>
            </a:r>
            <a:r>
              <a:rPr lang="en" sz="1200">
                <a:latin typeface="Calibri"/>
                <a:ea typeface="Calibri"/>
                <a:cs typeface="Calibri"/>
                <a:sym typeface="Calibri"/>
              </a:rPr>
              <a:t> </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2"/>
              </a:rPr>
              <a:t>National Association of State Boards of Education</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3"/>
              </a:rPr>
              <a:t>National Governors Association Education</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4"/>
              </a:rPr>
              <a:t>School Superintendents Association</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5"/>
              </a:rPr>
              <a:t>Southern Regional Education Board</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6"/>
              </a:rPr>
              <a:t>Council of State Science Supervisors</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u="sng">
                <a:solidFill>
                  <a:schemeClr val="hlink"/>
                </a:solidFill>
                <a:latin typeface="Calibri"/>
                <a:ea typeface="Calibri"/>
                <a:cs typeface="Calibri"/>
                <a:sym typeface="Calibri"/>
                <a:hlinkClick r:id="rId27"/>
              </a:rPr>
              <a:t>National Science Education Leadership Association</a:t>
            </a:r>
            <a:endParaRPr/>
          </a:p>
          <a:p>
            <a:pPr indent="-247650" lvl="0" marL="285750" rtl="0" algn="l">
              <a:spcBef>
                <a:spcPts val="0"/>
              </a:spcBef>
              <a:spcAft>
                <a:spcPts val="0"/>
              </a:spcAft>
              <a:buSzPts val="1200"/>
              <a:buFont typeface="Calibri"/>
              <a:buChar char="●"/>
            </a:pPr>
            <a:r>
              <a:rPr lang="en" sz="1200" u="sng">
                <a:solidFill>
                  <a:schemeClr val="accent5"/>
                </a:solidFill>
                <a:latin typeface="Calibri"/>
                <a:ea typeface="Calibri"/>
                <a:cs typeface="Calibri"/>
                <a:sym typeface="Calibri"/>
                <a:hlinkClick r:id="rId28"/>
              </a:rPr>
              <a:t>National Science Teaching Association</a:t>
            </a:r>
            <a:endParaRPr sz="1200">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97" name="Google Shape;97;p14"/>
          <p:cNvSpPr txBox="1"/>
          <p:nvPr/>
        </p:nvSpPr>
        <p:spPr>
          <a:xfrm>
            <a:off x="556125" y="405100"/>
            <a:ext cx="2865000" cy="79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1C4587"/>
                </a:solidFill>
                <a:latin typeface="Calibri"/>
                <a:ea typeface="Calibri"/>
                <a:cs typeface="Calibri"/>
                <a:sym typeface="Calibri"/>
              </a:rPr>
              <a:t>Science</a:t>
            </a:r>
            <a:endParaRPr b="1" sz="24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Back-to-School Considerations</a:t>
            </a:r>
            <a:endParaRPr b="1" sz="1600">
              <a:solidFill>
                <a:srgbClr val="1C4587"/>
              </a:solidFill>
              <a:latin typeface="Calibri"/>
              <a:ea typeface="Calibri"/>
              <a:cs typeface="Calibri"/>
              <a:sym typeface="Calibri"/>
            </a:endParaRPr>
          </a:p>
        </p:txBody>
      </p:sp>
      <p:sp>
        <p:nvSpPr>
          <p:cNvPr id="98" name="Google Shape;98;p14"/>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29"/>
              </a:rPr>
              <a:t> </a:t>
            </a:r>
            <a:r>
              <a:rPr lang="en" sz="900" u="sng">
                <a:solidFill>
                  <a:srgbClr val="0000FF"/>
                </a:solidFill>
                <a:latin typeface="Calibri"/>
                <a:ea typeface="Calibri"/>
                <a:cs typeface="Calibri"/>
                <a:sym typeface="Calibri"/>
                <a:hlinkClick r:id="rId30"/>
              </a:rPr>
              <a:t>https://creativecommons.org/licenses/by/4.0/</a:t>
            </a:r>
            <a:endParaRPr sz="1300"/>
          </a:p>
        </p:txBody>
      </p:sp>
      <p:pic>
        <p:nvPicPr>
          <p:cNvPr id="99" name="Google Shape;99;p14"/>
          <p:cNvPicPr preferRelativeResize="0"/>
          <p:nvPr/>
        </p:nvPicPr>
        <p:blipFill>
          <a:blip r:embed="rId31">
            <a:alphaModFix/>
          </a:blip>
          <a:stretch>
            <a:fillRect/>
          </a:stretch>
        </p:blipFill>
        <p:spPr>
          <a:xfrm>
            <a:off x="6515700" y="9676619"/>
            <a:ext cx="636297" cy="224150"/>
          </a:xfrm>
          <a:prstGeom prst="rect">
            <a:avLst/>
          </a:prstGeom>
          <a:noFill/>
          <a:ln>
            <a:noFill/>
          </a:ln>
        </p:spPr>
      </p:pic>
      <p:pic>
        <p:nvPicPr>
          <p:cNvPr id="100" name="Google Shape;100;p14">
            <a:hlinkClick r:id="rId32"/>
          </p:cNvPr>
          <p:cNvPicPr preferRelativeResize="0"/>
          <p:nvPr/>
        </p:nvPicPr>
        <p:blipFill rotWithShape="1">
          <a:blip r:embed="rId33">
            <a:alphaModFix/>
          </a:blip>
          <a:srcRect b="31290" l="0" r="27488" t="0"/>
          <a:stretch/>
        </p:blipFill>
        <p:spPr>
          <a:xfrm>
            <a:off x="412225" y="9341425"/>
            <a:ext cx="786563" cy="573150"/>
          </a:xfrm>
          <a:prstGeom prst="rect">
            <a:avLst/>
          </a:prstGeom>
          <a:noFill/>
          <a:ln>
            <a:noFill/>
          </a:ln>
        </p:spPr>
      </p:pic>
      <p:pic>
        <p:nvPicPr>
          <p:cNvPr id="101" name="Google Shape;101;p14">
            <a:hlinkClick r:id="rId34"/>
          </p:cNvPr>
          <p:cNvPicPr preferRelativeResize="0"/>
          <p:nvPr/>
        </p:nvPicPr>
        <p:blipFill rotWithShape="1">
          <a:blip r:embed="rId35">
            <a:alphaModFix/>
          </a:blip>
          <a:srcRect b="0" l="0" r="0" t="0"/>
          <a:stretch/>
        </p:blipFill>
        <p:spPr>
          <a:xfrm>
            <a:off x="2249651" y="9341425"/>
            <a:ext cx="593150" cy="559348"/>
          </a:xfrm>
          <a:prstGeom prst="rect">
            <a:avLst/>
          </a:prstGeom>
          <a:noFill/>
          <a:ln>
            <a:noFill/>
          </a:ln>
        </p:spPr>
      </p:pic>
      <p:pic>
        <p:nvPicPr>
          <p:cNvPr id="102" name="Google Shape;102;p14">
            <a:hlinkClick r:id="rId36"/>
          </p:cNvPr>
          <p:cNvPicPr preferRelativeResize="0"/>
          <p:nvPr/>
        </p:nvPicPr>
        <p:blipFill rotWithShape="1">
          <a:blip r:embed="rId37">
            <a:alphaModFix/>
          </a:blip>
          <a:srcRect b="0" l="0" r="0" t="0"/>
          <a:stretch/>
        </p:blipFill>
        <p:spPr>
          <a:xfrm>
            <a:off x="1262575" y="9341423"/>
            <a:ext cx="840039" cy="573150"/>
          </a:xfrm>
          <a:prstGeom prst="rect">
            <a:avLst/>
          </a:prstGeom>
          <a:noFill/>
          <a:ln>
            <a:noFill/>
          </a:ln>
        </p:spPr>
      </p:pic>
      <p:grpSp>
        <p:nvGrpSpPr>
          <p:cNvPr id="103" name="Google Shape;103;p14"/>
          <p:cNvGrpSpPr/>
          <p:nvPr/>
        </p:nvGrpSpPr>
        <p:grpSpPr>
          <a:xfrm>
            <a:off x="1660436" y="576594"/>
            <a:ext cx="1369900" cy="298076"/>
            <a:chOff x="539341" y="567045"/>
            <a:chExt cx="2457661" cy="625159"/>
          </a:xfrm>
        </p:grpSpPr>
        <p:pic>
          <p:nvPicPr>
            <p:cNvPr descr="This is a blue icon of a robot arm." id="104" name="Google Shape;104;p14" title="Robot Arm"/>
            <p:cNvPicPr preferRelativeResize="0"/>
            <p:nvPr/>
          </p:nvPicPr>
          <p:blipFill rotWithShape="1">
            <a:blip r:embed="rId38">
              <a:alphaModFix/>
            </a:blip>
            <a:srcRect b="0" l="0" r="0" t="0"/>
            <a:stretch/>
          </p:blipFill>
          <p:spPr>
            <a:xfrm>
              <a:off x="1888402" y="602543"/>
              <a:ext cx="593144" cy="554178"/>
            </a:xfrm>
            <a:prstGeom prst="rect">
              <a:avLst/>
            </a:prstGeom>
            <a:noFill/>
            <a:ln>
              <a:noFill/>
            </a:ln>
          </p:spPr>
        </p:pic>
        <p:pic>
          <p:nvPicPr>
            <p:cNvPr descr="This is a dark green icon of a DNA strand." id="105" name="Google Shape;105;p14" title="DNA"/>
            <p:cNvPicPr preferRelativeResize="0"/>
            <p:nvPr/>
          </p:nvPicPr>
          <p:blipFill rotWithShape="1">
            <a:blip r:embed="rId39">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106" name="Google Shape;106;p14" title="Rutherford Atom"/>
            <p:cNvPicPr preferRelativeResize="0"/>
            <p:nvPr/>
          </p:nvPicPr>
          <p:blipFill rotWithShape="1">
            <a:blip r:embed="rId40">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107" name="Google Shape;107;p14" title="Volcano"/>
            <p:cNvPicPr preferRelativeResize="0"/>
            <p:nvPr/>
          </p:nvPicPr>
          <p:blipFill>
            <a:blip r:embed="rId41">
              <a:alphaModFix/>
            </a:blip>
            <a:stretch>
              <a:fillRect/>
            </a:stretch>
          </p:blipFill>
          <p:spPr>
            <a:xfrm>
              <a:off x="1222475" y="574050"/>
              <a:ext cx="464283" cy="611150"/>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5"/>
          <p:cNvSpPr/>
          <p:nvPr/>
        </p:nvSpPr>
        <p:spPr>
          <a:xfrm>
            <a:off x="428325" y="378650"/>
            <a:ext cx="6883800" cy="8887800"/>
          </a:xfrm>
          <a:prstGeom prst="rect">
            <a:avLst/>
          </a:prstGeom>
          <a:no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5"/>
          <p:cNvSpPr txBox="1"/>
          <p:nvPr/>
        </p:nvSpPr>
        <p:spPr>
          <a:xfrm>
            <a:off x="3116150" y="469250"/>
            <a:ext cx="4061400" cy="87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rgbClr val="1C4587"/>
                </a:solidFill>
                <a:latin typeface="Calibri"/>
                <a:ea typeface="Calibri"/>
                <a:cs typeface="Calibri"/>
                <a:sym typeface="Calibri"/>
              </a:rPr>
              <a:t>Science Curriculum</a:t>
            </a:r>
            <a:endParaRPr b="1" sz="3100">
              <a:solidFill>
                <a:srgbClr val="1C4587"/>
              </a:solidFill>
              <a:latin typeface="Calibri"/>
              <a:ea typeface="Calibri"/>
              <a:cs typeface="Calibri"/>
              <a:sym typeface="Calibri"/>
            </a:endParaRPr>
          </a:p>
          <a:p>
            <a:pPr indent="0" lvl="0" marL="0" rtl="0" algn="l">
              <a:spcBef>
                <a:spcPts val="0"/>
              </a:spcBef>
              <a:spcAft>
                <a:spcPts val="0"/>
              </a:spcAft>
              <a:buNone/>
            </a:pPr>
            <a:r>
              <a:rPr b="1" lang="en" sz="2200">
                <a:solidFill>
                  <a:srgbClr val="1C4587"/>
                </a:solidFill>
                <a:latin typeface="Calibri"/>
                <a:ea typeface="Calibri"/>
                <a:cs typeface="Calibri"/>
                <a:sym typeface="Calibri"/>
              </a:rPr>
              <a:t>Back-to-School Considerations</a:t>
            </a:r>
            <a:endParaRPr b="1" sz="2200">
              <a:solidFill>
                <a:srgbClr val="1C4587"/>
              </a:solidFill>
              <a:latin typeface="Calibri"/>
              <a:ea typeface="Calibri"/>
              <a:cs typeface="Calibri"/>
              <a:sym typeface="Calibri"/>
            </a:endParaRPr>
          </a:p>
        </p:txBody>
      </p:sp>
      <p:sp>
        <p:nvSpPr>
          <p:cNvPr id="114" name="Google Shape;114;p15"/>
          <p:cNvSpPr txBox="1"/>
          <p:nvPr/>
        </p:nvSpPr>
        <p:spPr>
          <a:xfrm>
            <a:off x="502125" y="1468100"/>
            <a:ext cx="3036900" cy="12168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600">
                <a:solidFill>
                  <a:srgbClr val="FFFFFF"/>
                </a:solidFill>
                <a:latin typeface="Calibri"/>
                <a:ea typeface="Calibri"/>
                <a:cs typeface="Calibri"/>
                <a:sym typeface="Calibri"/>
              </a:rPr>
              <a:t>How should schools decide </a:t>
            </a:r>
            <a:r>
              <a:rPr b="1" i="1" lang="en" sz="1600">
                <a:solidFill>
                  <a:srgbClr val="FFFFFF"/>
                </a:solidFill>
                <a:latin typeface="Calibri"/>
                <a:ea typeface="Calibri"/>
                <a:cs typeface="Calibri"/>
                <a:sym typeface="Calibri"/>
              </a:rPr>
              <a:t>what</a:t>
            </a:r>
            <a:r>
              <a:rPr b="1" lang="en" sz="1600">
                <a:solidFill>
                  <a:srgbClr val="FFFFFF"/>
                </a:solidFill>
                <a:latin typeface="Calibri"/>
                <a:ea typeface="Calibri"/>
                <a:cs typeface="Calibri"/>
                <a:sym typeface="Calibri"/>
              </a:rPr>
              <a:t> needs to be taught in science while adapting to different modes of learning?</a:t>
            </a:r>
            <a:endParaRPr b="1" sz="1100">
              <a:solidFill>
                <a:srgbClr val="FFFFFF"/>
              </a:solidFill>
              <a:latin typeface="Calibri"/>
              <a:ea typeface="Calibri"/>
              <a:cs typeface="Calibri"/>
              <a:sym typeface="Calibri"/>
            </a:endParaRPr>
          </a:p>
        </p:txBody>
      </p:sp>
      <p:sp>
        <p:nvSpPr>
          <p:cNvPr id="115" name="Google Shape;115;p15"/>
          <p:cNvSpPr txBox="1"/>
          <p:nvPr/>
        </p:nvSpPr>
        <p:spPr>
          <a:xfrm>
            <a:off x="502125" y="2815325"/>
            <a:ext cx="3036900" cy="6407700"/>
          </a:xfrm>
          <a:prstGeom prst="rect">
            <a:avLst/>
          </a:prstGeom>
          <a:solidFill>
            <a:srgbClr val="E6F0E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Tensions We Are Navigating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304800" lvl="0" marL="28575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Teachers may be asked to provide remediation or re-teaching;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students will start the school year with a diversity of skills, knowledge, and wonderings about the world that can be honored through </a:t>
            </a:r>
            <a:r>
              <a:rPr b="1" lang="en" sz="1200">
                <a:solidFill>
                  <a:schemeClr val="dk1"/>
                </a:solidFill>
                <a:latin typeface="Calibri"/>
                <a:ea typeface="Calibri"/>
                <a:cs typeface="Calibri"/>
                <a:sym typeface="Calibri"/>
              </a:rPr>
              <a:t>“just-in-time” supplementation</a:t>
            </a:r>
            <a:r>
              <a:rPr lang="en" sz="1200">
                <a:solidFill>
                  <a:schemeClr val="dk1"/>
                </a:solidFill>
                <a:latin typeface="Calibri"/>
                <a:ea typeface="Calibri"/>
                <a:cs typeface="Calibri"/>
                <a:sym typeface="Calibri"/>
              </a:rPr>
              <a:t> and adjustments (</a:t>
            </a:r>
            <a:r>
              <a:rPr i="1" lang="en" sz="1200">
                <a:solidFill>
                  <a:schemeClr val="dk1"/>
                </a:solidFill>
                <a:latin typeface="Calibri"/>
                <a:ea typeface="Calibri"/>
                <a:cs typeface="Calibri"/>
                <a:sym typeface="Calibri"/>
              </a:rPr>
              <a:t>see vignette on next page</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Many elementary teachers are being directed to focus on math and ELA;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a:t>
            </a:r>
            <a:r>
              <a:rPr lang="en" sz="1200" u="sng">
                <a:solidFill>
                  <a:schemeClr val="accent5"/>
                </a:solidFill>
                <a:latin typeface="Calibri"/>
                <a:ea typeface="Calibri"/>
                <a:cs typeface="Calibri"/>
                <a:sym typeface="Calibri"/>
                <a:hlinkClick r:id="rId3"/>
              </a:rPr>
              <a:t>science is a critical part of a well-rounded education for all students</a:t>
            </a:r>
            <a:r>
              <a:rPr lang="en" sz="1200">
                <a:solidFill>
                  <a:schemeClr val="dk1"/>
                </a:solidFill>
                <a:latin typeface="Calibri"/>
                <a:ea typeface="Calibri"/>
                <a:cs typeface="Calibri"/>
                <a:sym typeface="Calibri"/>
              </a:rPr>
              <a:t>.  Science must not be crowded out of the curriculum. </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Equity requires meeting the needs of all students, including those whose needs are often underserved, through multiple modes of learning;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high-quality materials aligned to the </a:t>
            </a:r>
            <a:r>
              <a:rPr lang="en" sz="1200" u="sng">
                <a:solidFill>
                  <a:schemeClr val="hlink"/>
                </a:solidFill>
                <a:latin typeface="Calibri"/>
                <a:ea typeface="Calibri"/>
                <a:cs typeface="Calibri"/>
                <a:sym typeface="Calibri"/>
                <a:hlinkClick r:id="rId4"/>
              </a:rPr>
              <a:t>pedagogical vision</a:t>
            </a:r>
            <a:r>
              <a:rPr lang="en" sz="1200">
                <a:solidFill>
                  <a:schemeClr val="dk1"/>
                </a:solidFill>
                <a:latin typeface="Calibri"/>
                <a:ea typeface="Calibri"/>
                <a:cs typeface="Calibri"/>
                <a:sym typeface="Calibri"/>
              </a:rPr>
              <a:t> of the </a:t>
            </a:r>
            <a:r>
              <a:rPr i="1" lang="en" sz="1200">
                <a:solidFill>
                  <a:schemeClr val="dk1"/>
                </a:solidFill>
                <a:latin typeface="Calibri"/>
                <a:ea typeface="Calibri"/>
                <a:cs typeface="Calibri"/>
                <a:sym typeface="Calibri"/>
              </a:rPr>
              <a:t>Framework for K–12 Science Education</a:t>
            </a:r>
            <a:r>
              <a:rPr lang="en" sz="1200">
                <a:solidFill>
                  <a:schemeClr val="dk1"/>
                </a:solidFill>
                <a:latin typeface="Calibri"/>
                <a:ea typeface="Calibri"/>
                <a:cs typeface="Calibri"/>
                <a:sym typeface="Calibri"/>
              </a:rPr>
              <a:t> are not widely available or in use, especially in multiple formats.</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Teachers need time to </a:t>
            </a:r>
            <a:r>
              <a:rPr lang="en" sz="1200" u="sng">
                <a:solidFill>
                  <a:schemeClr val="hlink"/>
                </a:solidFill>
                <a:latin typeface="Calibri"/>
                <a:ea typeface="Calibri"/>
                <a:cs typeface="Calibri"/>
                <a:sym typeface="Calibri"/>
                <a:hlinkClick r:id="rId5"/>
              </a:rPr>
              <a:t>collaborate and plan</a:t>
            </a:r>
            <a:r>
              <a:rPr lang="en" sz="1200">
                <a:solidFill>
                  <a:schemeClr val="dk1"/>
                </a:solidFill>
                <a:latin typeface="Calibri"/>
                <a:ea typeface="Calibri"/>
                <a:cs typeface="Calibri"/>
                <a:sym typeface="Calibri"/>
              </a:rPr>
              <a:t>, both within and between grade levels;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time is stretched thin and teachers may be on different schedules, which may make finding common times difficult.</a:t>
            </a:r>
            <a:endParaRPr b="1">
              <a:latin typeface="Calibri"/>
              <a:ea typeface="Calibri"/>
              <a:cs typeface="Calibri"/>
              <a:sym typeface="Calibri"/>
            </a:endParaRPr>
          </a:p>
          <a:p>
            <a:pPr indent="0" lvl="0" marL="0" rtl="0" algn="l">
              <a:spcBef>
                <a:spcPts val="1000"/>
              </a:spcBef>
              <a:spcAft>
                <a:spcPts val="0"/>
              </a:spcAft>
              <a:buNone/>
            </a:pPr>
            <a:r>
              <a:t/>
            </a:r>
            <a:endParaRPr sz="1200">
              <a:latin typeface="Calibri"/>
              <a:ea typeface="Calibri"/>
              <a:cs typeface="Calibri"/>
              <a:sym typeface="Calibri"/>
            </a:endParaRPr>
          </a:p>
        </p:txBody>
      </p:sp>
      <p:sp>
        <p:nvSpPr>
          <p:cNvPr id="116" name="Google Shape;116;p15"/>
          <p:cNvSpPr txBox="1"/>
          <p:nvPr/>
        </p:nvSpPr>
        <p:spPr>
          <a:xfrm>
            <a:off x="3626575" y="1468100"/>
            <a:ext cx="3612900" cy="127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1C4587"/>
                </a:solidFill>
                <a:latin typeface="Calibri"/>
                <a:ea typeface="Calibri"/>
                <a:cs typeface="Calibri"/>
                <a:sym typeface="Calibri"/>
              </a:rPr>
              <a:t>Schools need to decide how to address science standards in a way that prioritizes equity and grade-level learning.  Science practices, crosscutting concepts, and disciplinary core ideas build over time; sequences and materials need to be adapted accordingly.</a:t>
            </a:r>
            <a:endParaRPr sz="1200">
              <a:solidFill>
                <a:srgbClr val="1C4587"/>
              </a:solidFill>
              <a:latin typeface="Calibri"/>
              <a:ea typeface="Calibri"/>
              <a:cs typeface="Calibri"/>
              <a:sym typeface="Calibri"/>
            </a:endParaRPr>
          </a:p>
        </p:txBody>
      </p:sp>
      <p:sp>
        <p:nvSpPr>
          <p:cNvPr id="117" name="Google Shape;117;p15"/>
          <p:cNvSpPr txBox="1"/>
          <p:nvPr/>
        </p:nvSpPr>
        <p:spPr>
          <a:xfrm>
            <a:off x="3626563" y="5016363"/>
            <a:ext cx="3612900" cy="4193700"/>
          </a:xfrm>
          <a:prstGeom prst="rect">
            <a:avLst/>
          </a:prstGeom>
          <a:noFill/>
          <a:ln>
            <a:noFill/>
          </a:ln>
        </p:spPr>
        <p:txBody>
          <a:bodyPr anchorCtr="0" anchor="t" bIns="91425" lIns="91425" spcFirstLastPara="1" rIns="91425" wrap="square" tIns="91425">
            <a:noAutofit/>
          </a:bodyPr>
          <a:lstStyle/>
          <a:p>
            <a:pPr indent="0" lvl="0" marL="0" rtl="0" algn="l">
              <a:lnSpc>
                <a:spcPct val="50000"/>
              </a:lnSpc>
              <a:spcBef>
                <a:spcPts val="0"/>
              </a:spcBef>
              <a:spcAft>
                <a:spcPts val="0"/>
              </a:spcAft>
              <a:buNone/>
            </a:pPr>
            <a:r>
              <a:t/>
            </a:r>
            <a:endParaRPr b="1" sz="16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Recommended Reflection Questions</a:t>
            </a:r>
            <a:endParaRPr sz="10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Use these questions with your PLC to examine current practice and engage in forward planning.</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247650" lvl="0" marL="285750" rtl="0" algn="l">
              <a:spcBef>
                <a:spcPts val="0"/>
              </a:spcBef>
              <a:spcAft>
                <a:spcPts val="0"/>
              </a:spcAft>
              <a:buSzPts val="1200"/>
              <a:buFont typeface="Calibri"/>
              <a:buChar char="➔"/>
            </a:pPr>
            <a:r>
              <a:rPr lang="en" sz="1200">
                <a:solidFill>
                  <a:schemeClr val="dk1"/>
                </a:solidFill>
                <a:latin typeface="Calibri"/>
                <a:ea typeface="Calibri"/>
                <a:cs typeface="Calibri"/>
                <a:sym typeface="Calibri"/>
              </a:rPr>
              <a:t>How will you ensure equitable access to on-grade learning?  </a:t>
            </a:r>
            <a:r>
              <a:rPr lang="en" sz="1200">
                <a:latin typeface="Calibri"/>
                <a:ea typeface="Calibri"/>
                <a:cs typeface="Calibri"/>
                <a:sym typeface="Calibri"/>
              </a:rPr>
              <a:t>What </a:t>
            </a:r>
            <a:r>
              <a:rPr lang="en" sz="1200" u="sng">
                <a:solidFill>
                  <a:schemeClr val="hlink"/>
                </a:solidFill>
                <a:latin typeface="Calibri"/>
                <a:ea typeface="Calibri"/>
                <a:cs typeface="Calibri"/>
                <a:sym typeface="Calibri"/>
                <a:hlinkClick r:id="rId6"/>
              </a:rPr>
              <a:t>practices or tools </a:t>
            </a:r>
            <a:r>
              <a:rPr lang="en" sz="1200">
                <a:latin typeface="Calibri"/>
                <a:ea typeface="Calibri"/>
                <a:cs typeface="Calibri"/>
                <a:sym typeface="Calibri"/>
              </a:rPr>
              <a:t>can you use to review curriculum and remove extraneous material that is not on grade-level, e.g. favorite activities or textbook chapters that are not standards-aligned?</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Do </a:t>
            </a:r>
            <a:r>
              <a:rPr lang="en" sz="1200">
                <a:latin typeface="Calibri"/>
                <a:ea typeface="Calibri"/>
                <a:cs typeface="Calibri"/>
                <a:sym typeface="Calibri"/>
              </a:rPr>
              <a:t>existing resources prioritize </a:t>
            </a:r>
            <a:r>
              <a:rPr lang="en" sz="1200" u="sng">
                <a:solidFill>
                  <a:schemeClr val="hlink"/>
                </a:solidFill>
                <a:latin typeface="Calibri"/>
                <a:ea typeface="Calibri"/>
                <a:cs typeface="Calibri"/>
                <a:sym typeface="Calibri"/>
                <a:hlinkClick r:id="rId7"/>
              </a:rPr>
              <a:t>student sense-making</a:t>
            </a:r>
            <a:r>
              <a:rPr lang="en" sz="1200">
                <a:latin typeface="Calibri"/>
                <a:ea typeface="Calibri"/>
                <a:cs typeface="Calibri"/>
                <a:sym typeface="Calibri"/>
              </a:rPr>
              <a:t> using the three dimensions rather than discrete content?  If materials unnecessarily focus on skill </a:t>
            </a:r>
            <a:r>
              <a:rPr lang="en" sz="1200">
                <a:latin typeface="Calibri"/>
                <a:ea typeface="Calibri"/>
                <a:cs typeface="Calibri"/>
                <a:sym typeface="Calibri"/>
              </a:rPr>
              <a:t>attainment</a:t>
            </a:r>
            <a:r>
              <a:rPr lang="en" sz="1200">
                <a:latin typeface="Calibri"/>
                <a:ea typeface="Calibri"/>
                <a:cs typeface="Calibri"/>
                <a:sym typeface="Calibri"/>
              </a:rPr>
              <a:t> in isolation (e.g. teaching metric system or scientific method), can these skills be developed in more meaningful ways?</a:t>
            </a:r>
            <a:endParaRPr sz="1200">
              <a:latin typeface="Calibri"/>
              <a:ea typeface="Calibri"/>
              <a:cs typeface="Calibri"/>
              <a:sym typeface="Calibri"/>
            </a:endParaRPr>
          </a:p>
          <a:p>
            <a:pPr indent="-247650" lvl="0" marL="285750" rtl="0" algn="l">
              <a:spcBef>
                <a:spcPts val="1000"/>
              </a:spcBef>
              <a:spcAft>
                <a:spcPts val="1000"/>
              </a:spcAft>
              <a:buSzPts val="1200"/>
              <a:buFont typeface="Calibri"/>
              <a:buChar char="➔"/>
            </a:pPr>
            <a:r>
              <a:rPr lang="en" sz="1200">
                <a:solidFill>
                  <a:schemeClr val="dk1"/>
                </a:solidFill>
                <a:latin typeface="Calibri"/>
                <a:ea typeface="Calibri"/>
                <a:cs typeface="Calibri"/>
                <a:sym typeface="Calibri"/>
              </a:rPr>
              <a:t>How can existing materials be adapted for </a:t>
            </a:r>
            <a:r>
              <a:rPr lang="en" sz="1200" u="sng">
                <a:solidFill>
                  <a:schemeClr val="hlink"/>
                </a:solidFill>
                <a:latin typeface="Calibri"/>
                <a:ea typeface="Calibri"/>
                <a:cs typeface="Calibri"/>
                <a:sym typeface="Calibri"/>
                <a:hlinkClick r:id="rId8"/>
              </a:rPr>
              <a:t>various learning scenarios</a:t>
            </a:r>
            <a:r>
              <a:rPr lang="en" sz="1200">
                <a:solidFill>
                  <a:schemeClr val="dk1"/>
                </a:solidFill>
                <a:latin typeface="Calibri"/>
                <a:ea typeface="Calibri"/>
                <a:cs typeface="Calibri"/>
                <a:sym typeface="Calibri"/>
              </a:rPr>
              <a:t> in ways that do not disadvantage any students?</a:t>
            </a:r>
            <a:endParaRPr sz="1200">
              <a:latin typeface="Calibri"/>
              <a:ea typeface="Calibri"/>
              <a:cs typeface="Calibri"/>
              <a:sym typeface="Calibri"/>
            </a:endParaRPr>
          </a:p>
        </p:txBody>
      </p:sp>
      <p:sp>
        <p:nvSpPr>
          <p:cNvPr id="118" name="Google Shape;118;p15"/>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9"/>
              </a:rPr>
              <a:t> </a:t>
            </a:r>
            <a:r>
              <a:rPr lang="en" sz="900" u="sng">
                <a:solidFill>
                  <a:srgbClr val="0000FF"/>
                </a:solidFill>
                <a:latin typeface="Calibri"/>
                <a:ea typeface="Calibri"/>
                <a:cs typeface="Calibri"/>
                <a:sym typeface="Calibri"/>
                <a:hlinkClick r:id="rId10"/>
              </a:rPr>
              <a:t>https://creativecommons.org/licenses/by/4.0/</a:t>
            </a:r>
            <a:endParaRPr sz="1300"/>
          </a:p>
        </p:txBody>
      </p:sp>
      <p:pic>
        <p:nvPicPr>
          <p:cNvPr id="119" name="Google Shape;119;p15"/>
          <p:cNvPicPr preferRelativeResize="0"/>
          <p:nvPr/>
        </p:nvPicPr>
        <p:blipFill>
          <a:blip r:embed="rId11">
            <a:alphaModFix/>
          </a:blip>
          <a:stretch>
            <a:fillRect/>
          </a:stretch>
        </p:blipFill>
        <p:spPr>
          <a:xfrm>
            <a:off x="6515700" y="9676619"/>
            <a:ext cx="636297" cy="224150"/>
          </a:xfrm>
          <a:prstGeom prst="rect">
            <a:avLst/>
          </a:prstGeom>
          <a:noFill/>
          <a:ln>
            <a:noFill/>
          </a:ln>
        </p:spPr>
      </p:pic>
      <p:pic>
        <p:nvPicPr>
          <p:cNvPr id="120" name="Google Shape;120;p15">
            <a:hlinkClick r:id="rId12"/>
          </p:cNvPr>
          <p:cNvPicPr preferRelativeResize="0"/>
          <p:nvPr/>
        </p:nvPicPr>
        <p:blipFill rotWithShape="1">
          <a:blip r:embed="rId13">
            <a:alphaModFix/>
          </a:blip>
          <a:srcRect b="31290" l="0" r="27488" t="0"/>
          <a:stretch/>
        </p:blipFill>
        <p:spPr>
          <a:xfrm>
            <a:off x="412225" y="9341425"/>
            <a:ext cx="786563" cy="573150"/>
          </a:xfrm>
          <a:prstGeom prst="rect">
            <a:avLst/>
          </a:prstGeom>
          <a:noFill/>
          <a:ln>
            <a:noFill/>
          </a:ln>
        </p:spPr>
      </p:pic>
      <p:pic>
        <p:nvPicPr>
          <p:cNvPr id="121" name="Google Shape;121;p15">
            <a:hlinkClick r:id="rId14"/>
          </p:cNvPr>
          <p:cNvPicPr preferRelativeResize="0"/>
          <p:nvPr/>
        </p:nvPicPr>
        <p:blipFill rotWithShape="1">
          <a:blip r:embed="rId15">
            <a:alphaModFix/>
          </a:blip>
          <a:srcRect b="0" l="0" r="0" t="0"/>
          <a:stretch/>
        </p:blipFill>
        <p:spPr>
          <a:xfrm>
            <a:off x="2249651" y="9341425"/>
            <a:ext cx="593150" cy="559348"/>
          </a:xfrm>
          <a:prstGeom prst="rect">
            <a:avLst/>
          </a:prstGeom>
          <a:noFill/>
          <a:ln>
            <a:noFill/>
          </a:ln>
        </p:spPr>
      </p:pic>
      <p:pic>
        <p:nvPicPr>
          <p:cNvPr id="122" name="Google Shape;122;p15">
            <a:hlinkClick r:id="rId16"/>
          </p:cNvPr>
          <p:cNvPicPr preferRelativeResize="0"/>
          <p:nvPr/>
        </p:nvPicPr>
        <p:blipFill rotWithShape="1">
          <a:blip r:embed="rId17">
            <a:alphaModFix/>
          </a:blip>
          <a:srcRect b="0" l="0" r="0" t="0"/>
          <a:stretch/>
        </p:blipFill>
        <p:spPr>
          <a:xfrm>
            <a:off x="1262575" y="9341423"/>
            <a:ext cx="840039" cy="573150"/>
          </a:xfrm>
          <a:prstGeom prst="rect">
            <a:avLst/>
          </a:prstGeom>
          <a:noFill/>
          <a:ln>
            <a:noFill/>
          </a:ln>
        </p:spPr>
      </p:pic>
      <p:grpSp>
        <p:nvGrpSpPr>
          <p:cNvPr id="123" name="Google Shape;123;p15"/>
          <p:cNvGrpSpPr/>
          <p:nvPr/>
        </p:nvGrpSpPr>
        <p:grpSpPr>
          <a:xfrm>
            <a:off x="539341" y="592420"/>
            <a:ext cx="2457661" cy="625159"/>
            <a:chOff x="539341" y="567045"/>
            <a:chExt cx="2457661" cy="625159"/>
          </a:xfrm>
        </p:grpSpPr>
        <p:pic>
          <p:nvPicPr>
            <p:cNvPr descr="This is a blue icon of a robot arm." id="124" name="Google Shape;124;p15" title="Robot Arm"/>
            <p:cNvPicPr preferRelativeResize="0"/>
            <p:nvPr/>
          </p:nvPicPr>
          <p:blipFill rotWithShape="1">
            <a:blip r:embed="rId18">
              <a:alphaModFix/>
            </a:blip>
            <a:srcRect b="0" l="0" r="0" t="0"/>
            <a:stretch/>
          </p:blipFill>
          <p:spPr>
            <a:xfrm>
              <a:off x="1888402" y="602543"/>
              <a:ext cx="593144" cy="554178"/>
            </a:xfrm>
            <a:prstGeom prst="rect">
              <a:avLst/>
            </a:prstGeom>
            <a:noFill/>
            <a:ln>
              <a:noFill/>
            </a:ln>
          </p:spPr>
        </p:pic>
        <p:pic>
          <p:nvPicPr>
            <p:cNvPr descr="This is a dark green icon of a DNA strand." id="125" name="Google Shape;125;p15" title="DNA"/>
            <p:cNvPicPr preferRelativeResize="0"/>
            <p:nvPr/>
          </p:nvPicPr>
          <p:blipFill rotWithShape="1">
            <a:blip r:embed="rId19">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126" name="Google Shape;126;p15" title="Rutherford Atom"/>
            <p:cNvPicPr preferRelativeResize="0"/>
            <p:nvPr/>
          </p:nvPicPr>
          <p:blipFill rotWithShape="1">
            <a:blip r:embed="rId20">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127" name="Google Shape;127;p15" title="Volcano"/>
            <p:cNvPicPr preferRelativeResize="0"/>
            <p:nvPr/>
          </p:nvPicPr>
          <p:blipFill>
            <a:blip r:embed="rId21">
              <a:alphaModFix/>
            </a:blip>
            <a:stretch>
              <a:fillRect/>
            </a:stretch>
          </p:blipFill>
          <p:spPr>
            <a:xfrm>
              <a:off x="1222475" y="574050"/>
              <a:ext cx="464283" cy="611150"/>
            </a:xfrm>
            <a:prstGeom prst="rect">
              <a:avLst/>
            </a:prstGeom>
            <a:noFill/>
            <a:ln>
              <a:noFill/>
            </a:ln>
          </p:spPr>
        </p:pic>
      </p:grpSp>
      <p:sp>
        <p:nvSpPr>
          <p:cNvPr id="128" name="Google Shape;128;p15"/>
          <p:cNvSpPr/>
          <p:nvPr/>
        </p:nvSpPr>
        <p:spPr>
          <a:xfrm rot="-2645646">
            <a:off x="4981100" y="3337970"/>
            <a:ext cx="885550" cy="1020058"/>
          </a:xfrm>
          <a:prstGeom prst="ellipse">
            <a:avLst/>
          </a:prstGeom>
          <a:solidFill>
            <a:srgbClr val="E7F3F5"/>
          </a:solidFill>
          <a:ln>
            <a:noFill/>
          </a:ln>
        </p:spPr>
        <p:txBody>
          <a:bodyPr anchorCtr="0" anchor="ctr" bIns="38850" lIns="77700" spcFirstLastPara="1" rIns="77700" wrap="square" tIns="38850">
            <a:noAutofit/>
          </a:bodyPr>
          <a:lstStyle/>
          <a:p>
            <a:pPr indent="0" lvl="0" marL="0" rtl="0" algn="l">
              <a:spcBef>
                <a:spcPts val="0"/>
              </a:spcBef>
              <a:spcAft>
                <a:spcPts val="0"/>
              </a:spcAft>
              <a:buNone/>
            </a:pPr>
            <a:r>
              <a:t/>
            </a:r>
            <a:endParaRPr/>
          </a:p>
        </p:txBody>
      </p:sp>
      <p:grpSp>
        <p:nvGrpSpPr>
          <p:cNvPr id="129" name="Google Shape;129;p15"/>
          <p:cNvGrpSpPr/>
          <p:nvPr/>
        </p:nvGrpSpPr>
        <p:grpSpPr>
          <a:xfrm>
            <a:off x="3695751" y="2255644"/>
            <a:ext cx="3456249" cy="3184703"/>
            <a:chOff x="3886206" y="2818002"/>
            <a:chExt cx="3206168" cy="3101279"/>
          </a:xfrm>
        </p:grpSpPr>
        <p:grpSp>
          <p:nvGrpSpPr>
            <p:cNvPr id="130" name="Google Shape;130;p15"/>
            <p:cNvGrpSpPr/>
            <p:nvPr/>
          </p:nvGrpSpPr>
          <p:grpSpPr>
            <a:xfrm>
              <a:off x="3886206" y="3713098"/>
              <a:ext cx="1656000" cy="1560336"/>
              <a:chOff x="1917433" y="1453653"/>
              <a:chExt cx="2742176" cy="2667697"/>
            </a:xfrm>
          </p:grpSpPr>
          <p:sp>
            <p:nvSpPr>
              <p:cNvPr id="131" name="Google Shape;131;p15"/>
              <p:cNvSpPr/>
              <p:nvPr/>
            </p:nvSpPr>
            <p:spPr>
              <a:xfrm rot="-2700000">
                <a:off x="2440767" y="1711670"/>
                <a:ext cx="1621029" cy="2151664"/>
              </a:xfrm>
              <a:custGeom>
                <a:rect b="b" l="l" r="r" t="t"/>
                <a:pathLst>
                  <a:path extrusionOk="0" h="332" w="250">
                    <a:moveTo>
                      <a:pt x="32" y="286"/>
                    </a:moveTo>
                    <a:cubicBezTo>
                      <a:pt x="32" y="157"/>
                      <a:pt x="127" y="49"/>
                      <a:pt x="250" y="29"/>
                    </a:cubicBezTo>
                    <a:cubicBezTo>
                      <a:pt x="245" y="19"/>
                      <a:pt x="239" y="9"/>
                      <a:pt x="232" y="0"/>
                    </a:cubicBezTo>
                    <a:cubicBezTo>
                      <a:pt x="100" y="28"/>
                      <a:pt x="0" y="145"/>
                      <a:pt x="0" y="286"/>
                    </a:cubicBezTo>
                    <a:cubicBezTo>
                      <a:pt x="0" y="302"/>
                      <a:pt x="1" y="317"/>
                      <a:pt x="3" y="332"/>
                    </a:cubicBezTo>
                    <a:cubicBezTo>
                      <a:pt x="13" y="325"/>
                      <a:pt x="23" y="319"/>
                      <a:pt x="33" y="314"/>
                    </a:cubicBezTo>
                    <a:cubicBezTo>
                      <a:pt x="33" y="305"/>
                      <a:pt x="32" y="296"/>
                      <a:pt x="32" y="286"/>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32" name="Google Shape;132;p15"/>
              <p:cNvSpPr/>
              <p:nvPr/>
            </p:nvSpPr>
            <p:spPr>
              <a:xfrm rot="-2700000">
                <a:off x="2689034" y="1771298"/>
                <a:ext cx="1575643" cy="1769691"/>
              </a:xfrm>
              <a:custGeom>
                <a:rect b="b" l="l" r="r" t="t"/>
                <a:pathLst>
                  <a:path extrusionOk="0" h="285" w="254">
                    <a:moveTo>
                      <a:pt x="200" y="153"/>
                    </a:moveTo>
                    <a:cubicBezTo>
                      <a:pt x="217" y="143"/>
                      <a:pt x="236" y="137"/>
                      <a:pt x="254" y="136"/>
                    </a:cubicBezTo>
                    <a:cubicBezTo>
                      <a:pt x="253" y="87"/>
                      <a:pt x="240" y="41"/>
                      <a:pt x="218" y="0"/>
                    </a:cubicBezTo>
                    <a:cubicBezTo>
                      <a:pt x="95" y="20"/>
                      <a:pt x="0" y="128"/>
                      <a:pt x="0" y="257"/>
                    </a:cubicBezTo>
                    <a:cubicBezTo>
                      <a:pt x="0" y="267"/>
                      <a:pt x="1" y="276"/>
                      <a:pt x="1" y="285"/>
                    </a:cubicBezTo>
                    <a:cubicBezTo>
                      <a:pt x="43" y="263"/>
                      <a:pt x="90" y="251"/>
                      <a:pt x="140" y="250"/>
                    </a:cubicBezTo>
                    <a:cubicBezTo>
                      <a:pt x="142" y="211"/>
                      <a:pt x="164" y="174"/>
                      <a:pt x="200" y="15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33" name="Google Shape;133;p15"/>
              <p:cNvSpPr txBox="1"/>
              <p:nvPr/>
            </p:nvSpPr>
            <p:spPr>
              <a:xfrm rot="-5400000">
                <a:off x="2602907" y="2374042"/>
                <a:ext cx="1664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Assessment</a:t>
                </a:r>
                <a:endParaRPr b="1" sz="1200">
                  <a:solidFill>
                    <a:srgbClr val="434343"/>
                  </a:solidFill>
                  <a:latin typeface="Calibri"/>
                  <a:ea typeface="Calibri"/>
                  <a:cs typeface="Calibri"/>
                  <a:sym typeface="Calibri"/>
                </a:endParaRPr>
              </a:p>
            </p:txBody>
          </p:sp>
        </p:grpSp>
        <p:grpSp>
          <p:nvGrpSpPr>
            <p:cNvPr id="134" name="Google Shape;134;p15"/>
            <p:cNvGrpSpPr/>
            <p:nvPr/>
          </p:nvGrpSpPr>
          <p:grpSpPr>
            <a:xfrm>
              <a:off x="4812575" y="4313318"/>
              <a:ext cx="1611883" cy="1605962"/>
              <a:chOff x="3451411" y="2479847"/>
              <a:chExt cx="2669123" cy="2745704"/>
            </a:xfrm>
          </p:grpSpPr>
          <p:sp>
            <p:nvSpPr>
              <p:cNvPr id="135" name="Google Shape;135;p15"/>
              <p:cNvSpPr/>
              <p:nvPr/>
            </p:nvSpPr>
            <p:spPr>
              <a:xfrm rot="-2700000">
                <a:off x="3709147" y="3080460"/>
                <a:ext cx="2153650" cy="1621060"/>
              </a:xfrm>
              <a:custGeom>
                <a:rect b="b" l="l" r="r" t="t"/>
                <a:pathLst>
                  <a:path extrusionOk="0" h="250" w="333">
                    <a:moveTo>
                      <a:pt x="287" y="218"/>
                    </a:moveTo>
                    <a:cubicBezTo>
                      <a:pt x="157" y="218"/>
                      <a:pt x="50" y="124"/>
                      <a:pt x="30" y="0"/>
                    </a:cubicBezTo>
                    <a:cubicBezTo>
                      <a:pt x="19" y="5"/>
                      <a:pt x="10" y="11"/>
                      <a:pt x="0" y="18"/>
                    </a:cubicBezTo>
                    <a:cubicBezTo>
                      <a:pt x="28" y="151"/>
                      <a:pt x="146" y="250"/>
                      <a:pt x="287" y="250"/>
                    </a:cubicBezTo>
                    <a:cubicBezTo>
                      <a:pt x="302" y="250"/>
                      <a:pt x="318" y="249"/>
                      <a:pt x="333" y="247"/>
                    </a:cubicBezTo>
                    <a:cubicBezTo>
                      <a:pt x="326" y="237"/>
                      <a:pt x="320" y="227"/>
                      <a:pt x="315" y="217"/>
                    </a:cubicBezTo>
                    <a:cubicBezTo>
                      <a:pt x="306" y="218"/>
                      <a:pt x="296" y="218"/>
                      <a:pt x="287" y="218"/>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36" name="Google Shape;136;p15"/>
              <p:cNvSpPr/>
              <p:nvPr/>
            </p:nvSpPr>
            <p:spPr>
              <a:xfrm rot="-2700000">
                <a:off x="3773733" y="2873178"/>
                <a:ext cx="1764275" cy="1573502"/>
              </a:xfrm>
              <a:custGeom>
                <a:rect b="b" l="l" r="r" t="t"/>
                <a:pathLst>
                  <a:path extrusionOk="0" h="254" w="285">
                    <a:moveTo>
                      <a:pt x="152" y="54"/>
                    </a:moveTo>
                    <a:cubicBezTo>
                      <a:pt x="142" y="37"/>
                      <a:pt x="137" y="19"/>
                      <a:pt x="136" y="0"/>
                    </a:cubicBezTo>
                    <a:cubicBezTo>
                      <a:pt x="86" y="1"/>
                      <a:pt x="40" y="14"/>
                      <a:pt x="0" y="36"/>
                    </a:cubicBezTo>
                    <a:cubicBezTo>
                      <a:pt x="20" y="160"/>
                      <a:pt x="127" y="254"/>
                      <a:pt x="257" y="254"/>
                    </a:cubicBezTo>
                    <a:cubicBezTo>
                      <a:pt x="266" y="254"/>
                      <a:pt x="276" y="254"/>
                      <a:pt x="285" y="253"/>
                    </a:cubicBezTo>
                    <a:cubicBezTo>
                      <a:pt x="263" y="211"/>
                      <a:pt x="251" y="164"/>
                      <a:pt x="250" y="115"/>
                    </a:cubicBezTo>
                    <a:cubicBezTo>
                      <a:pt x="210" y="112"/>
                      <a:pt x="173" y="91"/>
                      <a:pt x="152" y="54"/>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37" name="Google Shape;137;p15"/>
              <p:cNvSpPr txBox="1"/>
              <p:nvPr/>
            </p:nvSpPr>
            <p:spPr>
              <a:xfrm>
                <a:off x="3823929" y="342716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Safety and Well-Being</a:t>
                </a:r>
                <a:endParaRPr b="1" sz="1200">
                  <a:solidFill>
                    <a:srgbClr val="434343"/>
                  </a:solidFill>
                  <a:latin typeface="Calibri"/>
                  <a:ea typeface="Calibri"/>
                  <a:cs typeface="Calibri"/>
                  <a:sym typeface="Calibri"/>
                </a:endParaRPr>
              </a:p>
            </p:txBody>
          </p:sp>
        </p:grpSp>
        <p:grpSp>
          <p:nvGrpSpPr>
            <p:cNvPr id="138" name="Google Shape;138;p15"/>
            <p:cNvGrpSpPr/>
            <p:nvPr/>
          </p:nvGrpSpPr>
          <p:grpSpPr>
            <a:xfrm>
              <a:off x="5434784" y="3460655"/>
              <a:ext cx="1657590" cy="1558737"/>
              <a:chOff x="4481729" y="1022053"/>
              <a:chExt cx="2744808" cy="2664963"/>
            </a:xfrm>
          </p:grpSpPr>
          <p:sp>
            <p:nvSpPr>
              <p:cNvPr id="139" name="Google Shape;139;p15"/>
              <p:cNvSpPr/>
              <p:nvPr/>
            </p:nvSpPr>
            <p:spPr>
              <a:xfrm rot="-2700000">
                <a:off x="5085474" y="1278703"/>
                <a:ext cx="1617163" cy="2151664"/>
              </a:xfrm>
              <a:custGeom>
                <a:rect b="b" l="l" r="r" t="t"/>
                <a:pathLst>
                  <a:path extrusionOk="0" h="332" w="250">
                    <a:moveTo>
                      <a:pt x="218" y="45"/>
                    </a:moveTo>
                    <a:cubicBezTo>
                      <a:pt x="218" y="175"/>
                      <a:pt x="123" y="282"/>
                      <a:pt x="0" y="303"/>
                    </a:cubicBezTo>
                    <a:cubicBezTo>
                      <a:pt x="5" y="313"/>
                      <a:pt x="11" y="323"/>
                      <a:pt x="18" y="332"/>
                    </a:cubicBezTo>
                    <a:cubicBezTo>
                      <a:pt x="150" y="304"/>
                      <a:pt x="250" y="186"/>
                      <a:pt x="250" y="45"/>
                    </a:cubicBezTo>
                    <a:cubicBezTo>
                      <a:pt x="250" y="30"/>
                      <a:pt x="248" y="15"/>
                      <a:pt x="246" y="0"/>
                    </a:cubicBezTo>
                    <a:cubicBezTo>
                      <a:pt x="237" y="6"/>
                      <a:pt x="226" y="12"/>
                      <a:pt x="216" y="18"/>
                    </a:cubicBezTo>
                    <a:cubicBezTo>
                      <a:pt x="217" y="27"/>
                      <a:pt x="218" y="36"/>
                      <a:pt x="218" y="45"/>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40" name="Google Shape;140;p15"/>
              <p:cNvSpPr/>
              <p:nvPr/>
            </p:nvSpPr>
            <p:spPr>
              <a:xfrm rot="-2700000">
                <a:off x="4874704" y="1604373"/>
                <a:ext cx="1579339" cy="1765685"/>
              </a:xfrm>
              <a:custGeom>
                <a:rect b="b" l="l" r="r" t="t"/>
                <a:pathLst>
                  <a:path extrusionOk="0" h="285" w="254">
                    <a:moveTo>
                      <a:pt x="53" y="133"/>
                    </a:moveTo>
                    <a:cubicBezTo>
                      <a:pt x="37" y="142"/>
                      <a:pt x="18" y="148"/>
                      <a:pt x="0" y="149"/>
                    </a:cubicBezTo>
                    <a:cubicBezTo>
                      <a:pt x="1" y="198"/>
                      <a:pt x="14" y="244"/>
                      <a:pt x="36" y="285"/>
                    </a:cubicBezTo>
                    <a:cubicBezTo>
                      <a:pt x="159" y="264"/>
                      <a:pt x="254" y="157"/>
                      <a:pt x="254" y="27"/>
                    </a:cubicBezTo>
                    <a:cubicBezTo>
                      <a:pt x="254" y="18"/>
                      <a:pt x="253" y="9"/>
                      <a:pt x="252" y="0"/>
                    </a:cubicBezTo>
                    <a:cubicBezTo>
                      <a:pt x="211" y="21"/>
                      <a:pt x="164" y="34"/>
                      <a:pt x="114" y="34"/>
                    </a:cubicBezTo>
                    <a:cubicBezTo>
                      <a:pt x="112" y="74"/>
                      <a:pt x="90" y="111"/>
                      <a:pt x="53" y="13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41" name="Google Shape;141;p15"/>
              <p:cNvSpPr txBox="1"/>
              <p:nvPr/>
            </p:nvSpPr>
            <p:spPr>
              <a:xfrm rot="5400000">
                <a:off x="4960966" y="229015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Instruction</a:t>
                </a:r>
                <a:endParaRPr b="1" sz="1200">
                  <a:solidFill>
                    <a:srgbClr val="434343"/>
                  </a:solidFill>
                  <a:latin typeface="Calibri"/>
                  <a:ea typeface="Calibri"/>
                  <a:cs typeface="Calibri"/>
                  <a:sym typeface="Calibri"/>
                </a:endParaRPr>
              </a:p>
            </p:txBody>
          </p:sp>
        </p:grpSp>
        <p:grpSp>
          <p:nvGrpSpPr>
            <p:cNvPr id="142" name="Google Shape;142;p15"/>
            <p:cNvGrpSpPr/>
            <p:nvPr/>
          </p:nvGrpSpPr>
          <p:grpSpPr>
            <a:xfrm>
              <a:off x="4555773" y="2818002"/>
              <a:ext cx="1603370" cy="1602674"/>
              <a:chOff x="3026172" y="-76686"/>
              <a:chExt cx="2655026" cy="2740082"/>
            </a:xfrm>
          </p:grpSpPr>
          <p:sp>
            <p:nvSpPr>
              <p:cNvPr id="143" name="Google Shape;143;p15"/>
              <p:cNvSpPr/>
              <p:nvPr/>
            </p:nvSpPr>
            <p:spPr>
              <a:xfrm rot="-2700000">
                <a:off x="3282650" y="444474"/>
                <a:ext cx="2142068" cy="1612705"/>
              </a:xfrm>
              <a:custGeom>
                <a:rect b="b" l="l" r="r" t="t"/>
                <a:pathLst>
                  <a:path extrusionOk="0" h="249" w="331">
                    <a:moveTo>
                      <a:pt x="45" y="32"/>
                    </a:moveTo>
                    <a:cubicBezTo>
                      <a:pt x="174" y="32"/>
                      <a:pt x="281" y="126"/>
                      <a:pt x="302" y="249"/>
                    </a:cubicBezTo>
                    <a:cubicBezTo>
                      <a:pt x="312" y="244"/>
                      <a:pt x="322" y="238"/>
                      <a:pt x="331" y="231"/>
                    </a:cubicBezTo>
                    <a:cubicBezTo>
                      <a:pt x="303" y="99"/>
                      <a:pt x="186" y="0"/>
                      <a:pt x="45" y="0"/>
                    </a:cubicBezTo>
                    <a:cubicBezTo>
                      <a:pt x="29" y="0"/>
                      <a:pt x="14" y="1"/>
                      <a:pt x="0" y="3"/>
                    </a:cubicBezTo>
                    <a:cubicBezTo>
                      <a:pt x="6" y="13"/>
                      <a:pt x="12" y="23"/>
                      <a:pt x="17" y="33"/>
                    </a:cubicBezTo>
                    <a:cubicBezTo>
                      <a:pt x="26" y="32"/>
                      <a:pt x="36" y="32"/>
                      <a:pt x="45" y="32"/>
                    </a:cubicBezTo>
                    <a:close/>
                  </a:path>
                </a:pathLst>
              </a:custGeom>
              <a:solidFill>
                <a:srgbClr val="38761D"/>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44" name="Google Shape;144;p15"/>
              <p:cNvSpPr/>
              <p:nvPr/>
            </p:nvSpPr>
            <p:spPr>
              <a:xfrm rot="-2700000">
                <a:off x="3599956" y="695260"/>
                <a:ext cx="1767975" cy="1573496"/>
              </a:xfrm>
              <a:custGeom>
                <a:rect b="b" l="l" r="r" t="t"/>
                <a:pathLst>
                  <a:path extrusionOk="0" h="253" w="285">
                    <a:moveTo>
                      <a:pt x="28" y="0"/>
                    </a:moveTo>
                    <a:cubicBezTo>
                      <a:pt x="19" y="0"/>
                      <a:pt x="9" y="0"/>
                      <a:pt x="0" y="1"/>
                    </a:cubicBezTo>
                    <a:cubicBezTo>
                      <a:pt x="22" y="43"/>
                      <a:pt x="34" y="90"/>
                      <a:pt x="35" y="140"/>
                    </a:cubicBezTo>
                    <a:cubicBezTo>
                      <a:pt x="74" y="142"/>
                      <a:pt x="112" y="163"/>
                      <a:pt x="133" y="200"/>
                    </a:cubicBezTo>
                    <a:cubicBezTo>
                      <a:pt x="143" y="217"/>
                      <a:pt x="148" y="235"/>
                      <a:pt x="149" y="253"/>
                    </a:cubicBezTo>
                    <a:cubicBezTo>
                      <a:pt x="198" y="252"/>
                      <a:pt x="244" y="239"/>
                      <a:pt x="285" y="217"/>
                    </a:cubicBezTo>
                    <a:cubicBezTo>
                      <a:pt x="264" y="94"/>
                      <a:pt x="157" y="0"/>
                      <a:pt x="28" y="0"/>
                    </a:cubicBezTo>
                    <a:close/>
                  </a:path>
                </a:pathLst>
              </a:custGeom>
              <a:solidFill>
                <a:srgbClr val="274E13"/>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145" name="Google Shape;145;p15"/>
              <p:cNvSpPr txBox="1"/>
              <p:nvPr/>
            </p:nvSpPr>
            <p:spPr>
              <a:xfrm>
                <a:off x="3823913" y="1153125"/>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Curriculum</a:t>
                </a:r>
                <a:endParaRPr b="1" sz="1200">
                  <a:solidFill>
                    <a:srgbClr val="FFFFFF"/>
                  </a:solidFill>
                  <a:latin typeface="Calibri"/>
                  <a:ea typeface="Calibri"/>
                  <a:cs typeface="Calibri"/>
                  <a:sym typeface="Calibri"/>
                </a:endParaRPr>
              </a:p>
            </p:txBody>
          </p:sp>
        </p:grpSp>
        <p:sp>
          <p:nvSpPr>
            <p:cNvPr id="146" name="Google Shape;146;p15"/>
            <p:cNvSpPr txBox="1"/>
            <p:nvPr/>
          </p:nvSpPr>
          <p:spPr>
            <a:xfrm>
              <a:off x="5124493" y="4069444"/>
              <a:ext cx="729600" cy="59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Student Centered Science</a:t>
              </a:r>
              <a:endParaRPr b="1" sz="1200">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p:nvPr/>
        </p:nvSpPr>
        <p:spPr>
          <a:xfrm>
            <a:off x="412225" y="405100"/>
            <a:ext cx="6883800" cy="87939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txBox="1"/>
          <p:nvPr/>
        </p:nvSpPr>
        <p:spPr>
          <a:xfrm>
            <a:off x="4085425" y="533000"/>
            <a:ext cx="3092400" cy="5660400"/>
          </a:xfrm>
          <a:prstGeom prst="rect">
            <a:avLst/>
          </a:prstGeom>
          <a:solidFill>
            <a:srgbClr val="E7F3F5"/>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Calibri"/>
                <a:ea typeface="Calibri"/>
                <a:cs typeface="Calibri"/>
                <a:sym typeface="Calibri"/>
              </a:rPr>
              <a:t>Where can we start?</a:t>
            </a:r>
            <a:endParaRPr b="1" sz="1600">
              <a:latin typeface="Calibri"/>
              <a:ea typeface="Calibri"/>
              <a:cs typeface="Calibri"/>
              <a:sym typeface="Calibri"/>
            </a:endParaRPr>
          </a:p>
          <a:p>
            <a:pPr indent="0" lvl="0" marL="0" rtl="0" algn="l">
              <a:spcBef>
                <a:spcPts val="0"/>
              </a:spcBef>
              <a:spcAft>
                <a:spcPts val="0"/>
              </a:spcAft>
              <a:buNone/>
            </a:pPr>
            <a:r>
              <a:t/>
            </a:r>
            <a:endParaRPr b="1" sz="900">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Administrators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Support teachers to collaborate, plan, and adjust on a regular basis.  Understand the unique needs of science teaching and learning, including time, space, and resources.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3"/>
              </a:rPr>
              <a:t>Stem Teaching Tool for Administrators</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4"/>
              </a:rPr>
              <a:t>Highlights from 2018  National Survey of Science and Mathematics Education</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5"/>
              </a:rPr>
              <a:t>Science Instructional Materials that Support At-Home Learning</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Teachers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Keep science teaching and learning coherent, by considering bundling standards and storylining.  Address requisite skills and knowledge in ways that are focused on grade-level learning.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Next Generation Science Storylines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7"/>
              </a:rPr>
              <a:t>Bundling the NGSS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Supporting Students in Meaningful Engagement Through NGSS Storylines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Students, Families, and Communities</a:t>
            </a:r>
            <a:endParaRPr b="1"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Support student science learning at home by making connections to topics and activities that are meaningful to you.</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9"/>
              </a:rPr>
              <a:t>Advice for Families</a:t>
            </a:r>
            <a:r>
              <a:rPr lang="en" sz="1200">
                <a:solidFill>
                  <a:schemeClr val="dk1"/>
                </a:solidFill>
                <a:latin typeface="Calibri"/>
                <a:ea typeface="Calibri"/>
                <a:cs typeface="Calibri"/>
                <a:sym typeface="Calibri"/>
              </a:rPr>
              <a:t> (</a:t>
            </a:r>
            <a:r>
              <a:rPr lang="en" sz="1200" u="sng">
                <a:solidFill>
                  <a:schemeClr val="hlink"/>
                </a:solidFill>
                <a:latin typeface="Calibri"/>
                <a:ea typeface="Calibri"/>
                <a:cs typeface="Calibri"/>
                <a:sym typeface="Calibri"/>
                <a:hlinkClick r:id="rId10"/>
              </a:rPr>
              <a:t>translations</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1"/>
              </a:rPr>
              <a:t>Advice for Students </a:t>
            </a:r>
            <a:r>
              <a:rPr lang="en" sz="1200">
                <a:solidFill>
                  <a:schemeClr val="dk1"/>
                </a:solidFill>
                <a:latin typeface="Calibri"/>
                <a:ea typeface="Calibri"/>
                <a:cs typeface="Calibri"/>
                <a:sym typeface="Calibri"/>
              </a:rPr>
              <a:t>(</a:t>
            </a:r>
            <a:r>
              <a:rPr lang="en" sz="1200" u="sng">
                <a:solidFill>
                  <a:schemeClr val="hlink"/>
                </a:solidFill>
                <a:latin typeface="Calibri"/>
                <a:ea typeface="Calibri"/>
                <a:cs typeface="Calibri"/>
                <a:sym typeface="Calibri"/>
                <a:hlinkClick r:id="rId12"/>
              </a:rPr>
              <a:t>translations</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153" name="Google Shape;153;p16"/>
          <p:cNvSpPr txBox="1"/>
          <p:nvPr/>
        </p:nvSpPr>
        <p:spPr>
          <a:xfrm>
            <a:off x="556125" y="6254225"/>
            <a:ext cx="6621600" cy="2834400"/>
          </a:xfrm>
          <a:prstGeom prst="rect">
            <a:avLst/>
          </a:prstGeom>
          <a:no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latin typeface="Calibri"/>
                <a:ea typeface="Calibri"/>
                <a:cs typeface="Calibri"/>
                <a:sym typeface="Calibri"/>
              </a:rPr>
              <a:t>B</a:t>
            </a:r>
            <a:r>
              <a:rPr b="1" lang="en">
                <a:solidFill>
                  <a:schemeClr val="dk1"/>
                </a:solidFill>
                <a:latin typeface="Calibri"/>
                <a:ea typeface="Calibri"/>
                <a:cs typeface="Calibri"/>
                <a:sym typeface="Calibri"/>
              </a:rPr>
              <a:t>ig Questions for Curriculum</a:t>
            </a:r>
            <a:endParaRPr b="1">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a:solidFill>
                <a:schemeClr val="dk1"/>
              </a:solidFill>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rPr b="1" lang="en">
                <a:latin typeface="Calibri"/>
                <a:ea typeface="Calibri"/>
                <a:cs typeface="Calibri"/>
                <a:sym typeface="Calibri"/>
              </a:rPr>
              <a:t>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154" name="Google Shape;154;p16"/>
          <p:cNvSpPr txBox="1"/>
          <p:nvPr/>
        </p:nvSpPr>
        <p:spPr>
          <a:xfrm>
            <a:off x="515525" y="405100"/>
            <a:ext cx="2865000" cy="79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1C4587"/>
                </a:solidFill>
                <a:latin typeface="Calibri"/>
                <a:ea typeface="Calibri"/>
                <a:cs typeface="Calibri"/>
                <a:sym typeface="Calibri"/>
              </a:rPr>
              <a:t>Science Curriculum</a:t>
            </a:r>
            <a:endParaRPr b="1" sz="24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Back-to-School Considerations</a:t>
            </a:r>
            <a:endParaRPr b="1" sz="1600">
              <a:solidFill>
                <a:srgbClr val="1C4587"/>
              </a:solidFill>
              <a:latin typeface="Calibri"/>
              <a:ea typeface="Calibri"/>
              <a:cs typeface="Calibri"/>
              <a:sym typeface="Calibri"/>
            </a:endParaRPr>
          </a:p>
        </p:txBody>
      </p:sp>
      <p:sp>
        <p:nvSpPr>
          <p:cNvPr id="155" name="Google Shape;155;p16"/>
          <p:cNvSpPr txBox="1"/>
          <p:nvPr/>
        </p:nvSpPr>
        <p:spPr>
          <a:xfrm>
            <a:off x="515525" y="1521250"/>
            <a:ext cx="3497100" cy="46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latin typeface="Calibri"/>
                <a:ea typeface="Calibri"/>
                <a:cs typeface="Calibri"/>
                <a:sym typeface="Calibri"/>
              </a:rPr>
              <a:t>Vignette</a:t>
            </a:r>
            <a:r>
              <a:rPr b="1" lang="en" sz="1200">
                <a:latin typeface="Calibri"/>
                <a:ea typeface="Calibri"/>
                <a:cs typeface="Calibri"/>
                <a:sym typeface="Calibri"/>
              </a:rPr>
              <a:t>:  </a:t>
            </a:r>
            <a:r>
              <a:rPr b="1" lang="en" sz="1200">
                <a:solidFill>
                  <a:schemeClr val="dk1"/>
                </a:solidFill>
                <a:latin typeface="Calibri"/>
                <a:ea typeface="Calibri"/>
                <a:cs typeface="Calibri"/>
                <a:sym typeface="Calibri"/>
              </a:rPr>
              <a:t>“Just-in-time” Supplementation </a:t>
            </a:r>
            <a:endParaRPr b="1" sz="1200">
              <a:latin typeface="Calibri"/>
              <a:ea typeface="Calibri"/>
              <a:cs typeface="Calibri"/>
              <a:sym typeface="Calibri"/>
            </a:endParaRPr>
          </a:p>
          <a:p>
            <a:pPr indent="0" lvl="0" marL="0" rtl="0" algn="l">
              <a:spcBef>
                <a:spcPts val="0"/>
              </a:spcBef>
              <a:spcAft>
                <a:spcPts val="0"/>
              </a:spcAft>
              <a:buNone/>
            </a:pPr>
            <a:r>
              <a:rPr i="1" lang="en" sz="1200">
                <a:latin typeface="Calibri"/>
                <a:ea typeface="Calibri"/>
                <a:cs typeface="Calibri"/>
                <a:sym typeface="Calibri"/>
              </a:rPr>
              <a:t>Use the Reflection Questions or Big Questions to guide a discussion with peers about </a:t>
            </a:r>
            <a:r>
              <a:rPr i="1" lang="en" sz="1200">
                <a:latin typeface="Calibri"/>
                <a:ea typeface="Calibri"/>
                <a:cs typeface="Calibri"/>
                <a:sym typeface="Calibri"/>
              </a:rPr>
              <a:t>this vignette.</a:t>
            </a:r>
            <a:endParaRPr i="1"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Ms. Kim teaches 5th grade.  Learning-from-home assignments in the spring focused on mathematics and ELA.  Ms. Kim wants to focus on grade-level learning, and adjust her curriculum map without spending time on disconnected assessments at the beginning of the year.</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To help adjust her plans, Ms. Kim reaches out to </a:t>
            </a:r>
            <a:r>
              <a:rPr lang="en" sz="1200" u="sng">
                <a:solidFill>
                  <a:schemeClr val="hlink"/>
                </a:solidFill>
                <a:latin typeface="Calibri"/>
                <a:ea typeface="Calibri"/>
                <a:cs typeface="Calibri"/>
                <a:sym typeface="Calibri"/>
                <a:hlinkClick r:id="rId13"/>
              </a:rPr>
              <a:t>#NGSSchat</a:t>
            </a:r>
            <a:r>
              <a:rPr lang="en" sz="1200">
                <a:latin typeface="Calibri"/>
                <a:ea typeface="Calibri"/>
                <a:cs typeface="Calibri"/>
                <a:sym typeface="Calibri"/>
              </a:rPr>
              <a:t> to ask for ideas about how the practices, crosscutting concepts, and core ideas connect between 4th and 5th grade.  </a:t>
            </a:r>
            <a:r>
              <a:rPr lang="en" sz="1200">
                <a:latin typeface="Calibri"/>
                <a:ea typeface="Calibri"/>
                <a:cs typeface="Calibri"/>
                <a:sym typeface="Calibri"/>
              </a:rPr>
              <a:t>H</a:t>
            </a:r>
            <a:r>
              <a:rPr lang="en" sz="1200">
                <a:solidFill>
                  <a:schemeClr val="dk1"/>
                </a:solidFill>
                <a:latin typeface="Calibri"/>
                <a:ea typeface="Calibri"/>
                <a:cs typeface="Calibri"/>
                <a:sym typeface="Calibri"/>
              </a:rPr>
              <a:t>er 5th grade team also collaborates with the 4th grade team.</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The 5th grade team initially focuses on a </a:t>
            </a:r>
            <a:r>
              <a:rPr lang="en" sz="1200" u="sng">
                <a:solidFill>
                  <a:schemeClr val="accent5"/>
                </a:solidFill>
                <a:latin typeface="Calibri"/>
                <a:ea typeface="Calibri"/>
                <a:cs typeface="Calibri"/>
                <a:sym typeface="Calibri"/>
                <a:hlinkClick r:id="rId14"/>
              </a:rPr>
              <a:t>5th grade ecosystems</a:t>
            </a:r>
            <a:r>
              <a:rPr lang="en" sz="1200">
                <a:solidFill>
                  <a:schemeClr val="dk1"/>
                </a:solidFill>
                <a:latin typeface="Calibri"/>
                <a:ea typeface="Calibri"/>
                <a:cs typeface="Calibri"/>
                <a:sym typeface="Calibri"/>
              </a:rPr>
              <a:t> unit, integrating some pieces from </a:t>
            </a:r>
            <a:r>
              <a:rPr lang="en" sz="1200">
                <a:solidFill>
                  <a:schemeClr val="dk1"/>
                </a:solidFill>
                <a:latin typeface="Calibri"/>
                <a:ea typeface="Calibri"/>
                <a:cs typeface="Calibri"/>
                <a:sym typeface="Calibri"/>
              </a:rPr>
              <a:t>a 4th grade unit on </a:t>
            </a:r>
            <a:r>
              <a:rPr lang="en" sz="1200" u="sng">
                <a:solidFill>
                  <a:schemeClr val="hlink"/>
                </a:solidFill>
                <a:latin typeface="Calibri"/>
                <a:ea typeface="Calibri"/>
                <a:cs typeface="Calibri"/>
                <a:sym typeface="Calibri"/>
                <a:hlinkClick r:id="rId15"/>
              </a:rPr>
              <a:t>energy</a:t>
            </a:r>
            <a:r>
              <a:rPr lang="en" sz="1200">
                <a:solidFill>
                  <a:schemeClr val="dk1"/>
                </a:solidFill>
                <a:latin typeface="Calibri"/>
                <a:ea typeface="Calibri"/>
                <a:cs typeface="Calibri"/>
                <a:sym typeface="Calibri"/>
              </a:rPr>
              <a:t> to scaffold toward using models to describe that that energy in animals’ food was once energy from the sun.  Ms. Kim adjusts her pacing guide to spend additional time supporting her students with </a:t>
            </a:r>
            <a:r>
              <a:rPr lang="en" sz="1200">
                <a:latin typeface="Calibri"/>
                <a:ea typeface="Calibri"/>
                <a:cs typeface="Calibri"/>
                <a:sym typeface="Calibri"/>
              </a:rPr>
              <a:t>the practice of constructing explanations</a:t>
            </a:r>
            <a:r>
              <a:rPr lang="en" sz="1200">
                <a:latin typeface="Calibri"/>
                <a:ea typeface="Calibri"/>
                <a:cs typeface="Calibri"/>
                <a:sym typeface="Calibri"/>
              </a:rPr>
              <a:t>.</a:t>
            </a:r>
            <a:endParaRPr b="1" sz="1200">
              <a:latin typeface="Calibri"/>
              <a:ea typeface="Calibri"/>
              <a:cs typeface="Calibri"/>
              <a:sym typeface="Calibri"/>
            </a:endParaRPr>
          </a:p>
        </p:txBody>
      </p:sp>
      <p:sp>
        <p:nvSpPr>
          <p:cNvPr id="156" name="Google Shape;156;p16"/>
          <p:cNvSpPr/>
          <p:nvPr/>
        </p:nvSpPr>
        <p:spPr>
          <a:xfrm>
            <a:off x="622325"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curriculum maps and curricular materials three-</a:t>
            </a:r>
            <a:endParaRPr b="1" sz="1200">
              <a:solidFill>
                <a:srgbClr val="FFFFFF"/>
              </a:solidFill>
              <a:latin typeface="Calibri"/>
              <a:ea typeface="Calibri"/>
              <a:cs typeface="Calibri"/>
              <a:sym typeface="Calibri"/>
            </a:endParaRPr>
          </a:p>
          <a:p>
            <a:pPr indent="0" lvl="0" marL="0" rtl="0" algn="ctr">
              <a:spcBef>
                <a:spcPts val="0"/>
              </a:spcBef>
              <a:spcAft>
                <a:spcPts val="0"/>
              </a:spcAft>
              <a:buNone/>
            </a:pPr>
            <a:r>
              <a:rPr b="1" lang="en" sz="1200">
                <a:solidFill>
                  <a:srgbClr val="FFFFFF"/>
                </a:solidFill>
                <a:latin typeface="Calibri"/>
                <a:ea typeface="Calibri"/>
                <a:cs typeface="Calibri"/>
                <a:sym typeface="Calibri"/>
              </a:rPr>
              <a:t>dimensional?  </a:t>
            </a:r>
            <a:endParaRPr b="1" sz="1200">
              <a:solidFill>
                <a:srgbClr val="FFFFFF"/>
              </a:solidFill>
              <a:latin typeface="Calibri"/>
              <a:ea typeface="Calibri"/>
              <a:cs typeface="Calibri"/>
              <a:sym typeface="Calibri"/>
            </a:endParaRPr>
          </a:p>
        </p:txBody>
      </p:sp>
      <p:sp>
        <p:nvSpPr>
          <p:cNvPr id="157" name="Google Shape;157;p16"/>
          <p:cNvSpPr/>
          <p:nvPr/>
        </p:nvSpPr>
        <p:spPr>
          <a:xfrm>
            <a:off x="1941563"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Is teaching and learning anchored in phenomena and design problems?</a:t>
            </a:r>
            <a:endParaRPr b="1" sz="1200">
              <a:solidFill>
                <a:srgbClr val="FFFFFF"/>
              </a:solidFill>
              <a:latin typeface="Calibri"/>
              <a:ea typeface="Calibri"/>
              <a:cs typeface="Calibri"/>
              <a:sym typeface="Calibri"/>
            </a:endParaRPr>
          </a:p>
        </p:txBody>
      </p:sp>
      <p:sp>
        <p:nvSpPr>
          <p:cNvPr id="158" name="Google Shape;158;p16"/>
          <p:cNvSpPr/>
          <p:nvPr/>
        </p:nvSpPr>
        <p:spPr>
          <a:xfrm>
            <a:off x="3255400"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materials diverse, inclusive, and connected to student interest and identity? </a:t>
            </a:r>
            <a:endParaRPr b="1" sz="1200">
              <a:solidFill>
                <a:srgbClr val="FFFFFF"/>
              </a:solidFill>
              <a:latin typeface="Calibri"/>
              <a:ea typeface="Calibri"/>
              <a:cs typeface="Calibri"/>
              <a:sym typeface="Calibri"/>
            </a:endParaRPr>
          </a:p>
        </p:txBody>
      </p:sp>
      <p:sp>
        <p:nvSpPr>
          <p:cNvPr id="159" name="Google Shape;159;p16"/>
          <p:cNvSpPr/>
          <p:nvPr/>
        </p:nvSpPr>
        <p:spPr>
          <a:xfrm>
            <a:off x="4569250"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plans focused on grade-level standards and sequenced in coherent progressions? </a:t>
            </a:r>
            <a:endParaRPr b="1" sz="1200">
              <a:solidFill>
                <a:srgbClr val="FFFFFF"/>
              </a:solidFill>
              <a:latin typeface="Calibri"/>
              <a:ea typeface="Calibri"/>
              <a:cs typeface="Calibri"/>
              <a:sym typeface="Calibri"/>
            </a:endParaRPr>
          </a:p>
        </p:txBody>
      </p:sp>
      <p:sp>
        <p:nvSpPr>
          <p:cNvPr id="160" name="Google Shape;160;p16"/>
          <p:cNvSpPr/>
          <p:nvPr/>
        </p:nvSpPr>
        <p:spPr>
          <a:xfrm>
            <a:off x="5870625"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Does the curriculum connect science in meaningful ways to other disciplines?  </a:t>
            </a:r>
            <a:endParaRPr b="1" sz="1200">
              <a:solidFill>
                <a:srgbClr val="FFFFFF"/>
              </a:solidFill>
              <a:latin typeface="Calibri"/>
              <a:ea typeface="Calibri"/>
              <a:cs typeface="Calibri"/>
              <a:sym typeface="Calibri"/>
            </a:endParaRPr>
          </a:p>
        </p:txBody>
      </p:sp>
      <p:cxnSp>
        <p:nvCxnSpPr>
          <p:cNvPr id="161" name="Google Shape;161;p16"/>
          <p:cNvCxnSpPr>
            <a:stCxn id="156" idx="2"/>
            <a:endCxn id="157" idx="0"/>
          </p:cNvCxnSpPr>
          <p:nvPr/>
        </p:nvCxnSpPr>
        <p:spPr>
          <a:xfrm rot="-5400000">
            <a:off x="1662875" y="7180325"/>
            <a:ext cx="447300" cy="1319100"/>
          </a:xfrm>
          <a:prstGeom prst="curvedConnector5">
            <a:avLst>
              <a:gd fmla="val -53236" name="adj1"/>
              <a:gd fmla="val 50005" name="adj2"/>
              <a:gd fmla="val 153230" name="adj3"/>
            </a:avLst>
          </a:prstGeom>
          <a:noFill/>
          <a:ln cap="flat" cmpd="sng" w="19050">
            <a:solidFill>
              <a:srgbClr val="595959"/>
            </a:solidFill>
            <a:prstDash val="solid"/>
            <a:round/>
            <a:headEnd len="med" w="med" type="none"/>
            <a:tailEnd len="med" w="med" type="none"/>
          </a:ln>
        </p:spPr>
      </p:cxnSp>
      <p:cxnSp>
        <p:nvCxnSpPr>
          <p:cNvPr id="162" name="Google Shape;162;p16"/>
          <p:cNvCxnSpPr>
            <a:stCxn id="157" idx="3"/>
            <a:endCxn id="158" idx="2"/>
          </p:cNvCxnSpPr>
          <p:nvPr/>
        </p:nvCxnSpPr>
        <p:spPr>
          <a:xfrm flipH="1" rot="10800000">
            <a:off x="3150863" y="8063400"/>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163" name="Google Shape;163;p16"/>
          <p:cNvCxnSpPr>
            <a:stCxn id="158" idx="3"/>
            <a:endCxn id="159" idx="0"/>
          </p:cNvCxnSpPr>
          <p:nvPr/>
        </p:nvCxnSpPr>
        <p:spPr>
          <a:xfrm>
            <a:off x="4464700" y="7347575"/>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164" name="Google Shape;164;p16"/>
          <p:cNvCxnSpPr>
            <a:stCxn id="159" idx="3"/>
            <a:endCxn id="160" idx="2"/>
          </p:cNvCxnSpPr>
          <p:nvPr/>
        </p:nvCxnSpPr>
        <p:spPr>
          <a:xfrm flipH="1" rot="10800000">
            <a:off x="5778550" y="8063400"/>
            <a:ext cx="696600" cy="268800"/>
          </a:xfrm>
          <a:prstGeom prst="curvedConnector2">
            <a:avLst/>
          </a:prstGeom>
          <a:noFill/>
          <a:ln cap="flat" cmpd="sng" w="19050">
            <a:solidFill>
              <a:srgbClr val="595959"/>
            </a:solidFill>
            <a:prstDash val="solid"/>
            <a:round/>
            <a:headEnd len="med" w="med" type="none"/>
            <a:tailEnd len="med" w="med" type="none"/>
          </a:ln>
        </p:spPr>
      </p:cxnSp>
      <p:sp>
        <p:nvSpPr>
          <p:cNvPr id="165" name="Google Shape;165;p16"/>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16"/>
              </a:rPr>
              <a:t> </a:t>
            </a:r>
            <a:r>
              <a:rPr lang="en" sz="900" u="sng">
                <a:solidFill>
                  <a:srgbClr val="0000FF"/>
                </a:solidFill>
                <a:latin typeface="Calibri"/>
                <a:ea typeface="Calibri"/>
                <a:cs typeface="Calibri"/>
                <a:sym typeface="Calibri"/>
                <a:hlinkClick r:id="rId17"/>
              </a:rPr>
              <a:t>https://creativecommons.org/licenses/by/4.0/</a:t>
            </a:r>
            <a:endParaRPr sz="1300"/>
          </a:p>
        </p:txBody>
      </p:sp>
      <p:pic>
        <p:nvPicPr>
          <p:cNvPr id="166" name="Google Shape;166;p16"/>
          <p:cNvPicPr preferRelativeResize="0"/>
          <p:nvPr/>
        </p:nvPicPr>
        <p:blipFill>
          <a:blip r:embed="rId18">
            <a:alphaModFix/>
          </a:blip>
          <a:stretch>
            <a:fillRect/>
          </a:stretch>
        </p:blipFill>
        <p:spPr>
          <a:xfrm>
            <a:off x="6515700" y="9676619"/>
            <a:ext cx="636297" cy="224150"/>
          </a:xfrm>
          <a:prstGeom prst="rect">
            <a:avLst/>
          </a:prstGeom>
          <a:noFill/>
          <a:ln>
            <a:noFill/>
          </a:ln>
        </p:spPr>
      </p:pic>
      <p:pic>
        <p:nvPicPr>
          <p:cNvPr id="167" name="Google Shape;167;p16">
            <a:hlinkClick r:id="rId19"/>
          </p:cNvPr>
          <p:cNvPicPr preferRelativeResize="0"/>
          <p:nvPr/>
        </p:nvPicPr>
        <p:blipFill rotWithShape="1">
          <a:blip r:embed="rId20">
            <a:alphaModFix/>
          </a:blip>
          <a:srcRect b="31290" l="0" r="27488" t="0"/>
          <a:stretch/>
        </p:blipFill>
        <p:spPr>
          <a:xfrm>
            <a:off x="412225" y="9341425"/>
            <a:ext cx="786563" cy="573150"/>
          </a:xfrm>
          <a:prstGeom prst="rect">
            <a:avLst/>
          </a:prstGeom>
          <a:noFill/>
          <a:ln>
            <a:noFill/>
          </a:ln>
        </p:spPr>
      </p:pic>
      <p:pic>
        <p:nvPicPr>
          <p:cNvPr id="168" name="Google Shape;168;p16">
            <a:hlinkClick r:id="rId21"/>
          </p:cNvPr>
          <p:cNvPicPr preferRelativeResize="0"/>
          <p:nvPr/>
        </p:nvPicPr>
        <p:blipFill rotWithShape="1">
          <a:blip r:embed="rId22">
            <a:alphaModFix/>
          </a:blip>
          <a:srcRect b="0" l="0" r="0" t="0"/>
          <a:stretch/>
        </p:blipFill>
        <p:spPr>
          <a:xfrm>
            <a:off x="2249651" y="9341425"/>
            <a:ext cx="593150" cy="559348"/>
          </a:xfrm>
          <a:prstGeom prst="rect">
            <a:avLst/>
          </a:prstGeom>
          <a:noFill/>
          <a:ln>
            <a:noFill/>
          </a:ln>
        </p:spPr>
      </p:pic>
      <p:pic>
        <p:nvPicPr>
          <p:cNvPr id="169" name="Google Shape;169;p16">
            <a:hlinkClick r:id="rId23"/>
          </p:cNvPr>
          <p:cNvPicPr preferRelativeResize="0"/>
          <p:nvPr/>
        </p:nvPicPr>
        <p:blipFill rotWithShape="1">
          <a:blip r:embed="rId24">
            <a:alphaModFix/>
          </a:blip>
          <a:srcRect b="0" l="0" r="0" t="0"/>
          <a:stretch/>
        </p:blipFill>
        <p:spPr>
          <a:xfrm>
            <a:off x="1262575" y="9341423"/>
            <a:ext cx="840039" cy="573150"/>
          </a:xfrm>
          <a:prstGeom prst="rect">
            <a:avLst/>
          </a:prstGeom>
          <a:noFill/>
          <a:ln>
            <a:noFill/>
          </a:ln>
        </p:spPr>
      </p:pic>
      <p:cxnSp>
        <p:nvCxnSpPr>
          <p:cNvPr id="170" name="Google Shape;170;p16"/>
          <p:cNvCxnSpPr/>
          <p:nvPr/>
        </p:nvCxnSpPr>
        <p:spPr>
          <a:xfrm flipH="1" rot="10800000">
            <a:off x="331075" y="9238450"/>
            <a:ext cx="7047300" cy="15900"/>
          </a:xfrm>
          <a:prstGeom prst="straightConnector1">
            <a:avLst/>
          </a:prstGeom>
          <a:noFill/>
          <a:ln cap="flat" cmpd="sng" w="9525">
            <a:solidFill>
              <a:schemeClr val="dk2"/>
            </a:solidFill>
            <a:prstDash val="solid"/>
            <a:round/>
            <a:headEnd len="med" w="med" type="none"/>
            <a:tailEnd len="med" w="med" type="none"/>
          </a:ln>
        </p:spPr>
      </p:cxnSp>
      <p:grpSp>
        <p:nvGrpSpPr>
          <p:cNvPr id="171" name="Google Shape;171;p16"/>
          <p:cNvGrpSpPr/>
          <p:nvPr/>
        </p:nvGrpSpPr>
        <p:grpSpPr>
          <a:xfrm>
            <a:off x="622581" y="1162376"/>
            <a:ext cx="1670964" cy="398039"/>
            <a:chOff x="539341" y="567045"/>
            <a:chExt cx="2457661" cy="625159"/>
          </a:xfrm>
        </p:grpSpPr>
        <p:pic>
          <p:nvPicPr>
            <p:cNvPr descr="This is a blue icon of a robot arm." id="172" name="Google Shape;172;p16" title="Robot Arm"/>
            <p:cNvPicPr preferRelativeResize="0"/>
            <p:nvPr/>
          </p:nvPicPr>
          <p:blipFill rotWithShape="1">
            <a:blip r:embed="rId25">
              <a:alphaModFix/>
            </a:blip>
            <a:srcRect b="0" l="0" r="0" t="0"/>
            <a:stretch/>
          </p:blipFill>
          <p:spPr>
            <a:xfrm>
              <a:off x="1888402" y="602543"/>
              <a:ext cx="593144" cy="554178"/>
            </a:xfrm>
            <a:prstGeom prst="rect">
              <a:avLst/>
            </a:prstGeom>
            <a:noFill/>
            <a:ln>
              <a:noFill/>
            </a:ln>
          </p:spPr>
        </p:pic>
        <p:pic>
          <p:nvPicPr>
            <p:cNvPr descr="This is a dark green icon of a DNA strand." id="173" name="Google Shape;173;p16" title="DNA"/>
            <p:cNvPicPr preferRelativeResize="0"/>
            <p:nvPr/>
          </p:nvPicPr>
          <p:blipFill rotWithShape="1">
            <a:blip r:embed="rId26">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174" name="Google Shape;174;p16" title="Rutherford Atom"/>
            <p:cNvPicPr preferRelativeResize="0"/>
            <p:nvPr/>
          </p:nvPicPr>
          <p:blipFill rotWithShape="1">
            <a:blip r:embed="rId27">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175" name="Google Shape;175;p16" title="Volcano"/>
            <p:cNvPicPr preferRelativeResize="0"/>
            <p:nvPr/>
          </p:nvPicPr>
          <p:blipFill>
            <a:blip r:embed="rId28">
              <a:alphaModFix/>
            </a:blip>
            <a:stretch>
              <a:fillRect/>
            </a:stretch>
          </p:blipFill>
          <p:spPr>
            <a:xfrm>
              <a:off x="1222475" y="574050"/>
              <a:ext cx="464283" cy="611150"/>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p:nvPr/>
        </p:nvSpPr>
        <p:spPr>
          <a:xfrm>
            <a:off x="412225" y="414650"/>
            <a:ext cx="6883800" cy="87939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7"/>
          <p:cNvSpPr txBox="1"/>
          <p:nvPr/>
        </p:nvSpPr>
        <p:spPr>
          <a:xfrm>
            <a:off x="3116125" y="414650"/>
            <a:ext cx="4061400" cy="85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rgbClr val="1C4587"/>
                </a:solidFill>
                <a:latin typeface="Calibri"/>
                <a:ea typeface="Calibri"/>
                <a:cs typeface="Calibri"/>
                <a:sym typeface="Calibri"/>
              </a:rPr>
              <a:t>Science Assessment</a:t>
            </a:r>
            <a:endParaRPr b="1" sz="3100">
              <a:solidFill>
                <a:srgbClr val="1C4587"/>
              </a:solidFill>
              <a:latin typeface="Calibri"/>
              <a:ea typeface="Calibri"/>
              <a:cs typeface="Calibri"/>
              <a:sym typeface="Calibri"/>
            </a:endParaRPr>
          </a:p>
          <a:p>
            <a:pPr indent="0" lvl="0" marL="0" rtl="0" algn="l">
              <a:spcBef>
                <a:spcPts val="0"/>
              </a:spcBef>
              <a:spcAft>
                <a:spcPts val="0"/>
              </a:spcAft>
              <a:buNone/>
            </a:pPr>
            <a:r>
              <a:rPr b="1" lang="en" sz="2200">
                <a:solidFill>
                  <a:srgbClr val="1C4587"/>
                </a:solidFill>
                <a:latin typeface="Calibri"/>
                <a:ea typeface="Calibri"/>
                <a:cs typeface="Calibri"/>
                <a:sym typeface="Calibri"/>
              </a:rPr>
              <a:t>Back-to-School Considerations</a:t>
            </a:r>
            <a:endParaRPr b="1" sz="2200">
              <a:solidFill>
                <a:srgbClr val="1C4587"/>
              </a:solidFill>
              <a:latin typeface="Calibri"/>
              <a:ea typeface="Calibri"/>
              <a:cs typeface="Calibri"/>
              <a:sym typeface="Calibri"/>
            </a:endParaRPr>
          </a:p>
        </p:txBody>
      </p:sp>
      <p:sp>
        <p:nvSpPr>
          <p:cNvPr id="182" name="Google Shape;182;p17"/>
          <p:cNvSpPr txBox="1"/>
          <p:nvPr/>
        </p:nvSpPr>
        <p:spPr>
          <a:xfrm>
            <a:off x="502125" y="1405125"/>
            <a:ext cx="2907000" cy="11214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500">
                <a:solidFill>
                  <a:srgbClr val="FFFFFF"/>
                </a:solidFill>
                <a:latin typeface="Calibri"/>
                <a:ea typeface="Calibri"/>
                <a:cs typeface="Calibri"/>
                <a:sym typeface="Calibri"/>
              </a:rPr>
              <a:t>How will we know what students know and can do when going back-to-school with different models?</a:t>
            </a:r>
            <a:endParaRPr b="1" sz="1000">
              <a:solidFill>
                <a:srgbClr val="FFFFFF"/>
              </a:solidFill>
              <a:latin typeface="Calibri"/>
              <a:ea typeface="Calibri"/>
              <a:cs typeface="Calibri"/>
              <a:sym typeface="Calibri"/>
            </a:endParaRPr>
          </a:p>
        </p:txBody>
      </p:sp>
      <p:sp>
        <p:nvSpPr>
          <p:cNvPr id="183" name="Google Shape;183;p17"/>
          <p:cNvSpPr txBox="1"/>
          <p:nvPr/>
        </p:nvSpPr>
        <p:spPr>
          <a:xfrm>
            <a:off x="502125" y="2623600"/>
            <a:ext cx="2907000" cy="6529200"/>
          </a:xfrm>
          <a:prstGeom prst="rect">
            <a:avLst/>
          </a:prstGeom>
          <a:solidFill>
            <a:srgbClr val="E6F0E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Tensions We Are Navigating </a:t>
            </a:r>
            <a:endParaRPr b="1" sz="800">
              <a:solidFill>
                <a:schemeClr val="dk1"/>
              </a:solidFill>
              <a:latin typeface="Calibri"/>
              <a:ea typeface="Calibri"/>
              <a:cs typeface="Calibri"/>
              <a:sym typeface="Calibri"/>
            </a:endParaRPr>
          </a:p>
          <a:p>
            <a:pPr indent="-247650" lvl="0" marL="228600" rtl="0" algn="l">
              <a:lnSpc>
                <a:spcPct val="100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Assessments can provide evidence of student learning;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students must feel comfortable and safe sharing their work, skills, and knowledge. Create </a:t>
            </a:r>
            <a:r>
              <a:rPr lang="en" sz="1200" u="sng">
                <a:solidFill>
                  <a:schemeClr val="hlink"/>
                </a:solidFill>
                <a:latin typeface="Calibri"/>
                <a:ea typeface="Calibri"/>
                <a:cs typeface="Calibri"/>
                <a:sym typeface="Calibri"/>
                <a:hlinkClick r:id="rId3"/>
              </a:rPr>
              <a:t>asset-based and identity-safe systems that support students</a:t>
            </a:r>
            <a:r>
              <a:rPr lang="en" sz="1200">
                <a:solidFill>
                  <a:schemeClr val="dk1"/>
                </a:solidFill>
                <a:latin typeface="Calibri"/>
                <a:ea typeface="Calibri"/>
                <a:cs typeface="Calibri"/>
                <a:sym typeface="Calibri"/>
              </a:rPr>
              <a:t> in being comfortable sharing the evidence of their learning fully and in rich detail.</a:t>
            </a:r>
            <a:endParaRPr sz="1200">
              <a:solidFill>
                <a:schemeClr val="dk1"/>
              </a:solidFill>
              <a:latin typeface="Calibri"/>
              <a:ea typeface="Calibri"/>
              <a:cs typeface="Calibri"/>
              <a:sym typeface="Calibri"/>
            </a:endParaRPr>
          </a:p>
          <a:p>
            <a:pPr indent="-247650" lvl="0" marL="228600" rtl="0" algn="l">
              <a:lnSpc>
                <a:spcPct val="100000"/>
              </a:lnSpc>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There are calls for diagnosing student understanding through immediate, extensive, and standardized-type testing;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assessments should be an </a:t>
            </a:r>
            <a:r>
              <a:rPr b="1" lang="en" sz="1200">
                <a:solidFill>
                  <a:schemeClr val="dk1"/>
                </a:solidFill>
                <a:latin typeface="Calibri"/>
                <a:ea typeface="Calibri"/>
                <a:cs typeface="Calibri"/>
                <a:sym typeface="Calibri"/>
              </a:rPr>
              <a:t>integrated part of classroom teaching and learning </a:t>
            </a:r>
            <a:r>
              <a:rPr lang="en" sz="1200">
                <a:solidFill>
                  <a:schemeClr val="dk1"/>
                </a:solidFill>
                <a:latin typeface="Calibri"/>
                <a:ea typeface="Calibri"/>
                <a:cs typeface="Calibri"/>
                <a:sym typeface="Calibri"/>
              </a:rPr>
              <a:t>with the goal of supporting the development of </a:t>
            </a:r>
            <a:r>
              <a:rPr lang="en" sz="1200" u="sng">
                <a:solidFill>
                  <a:schemeClr val="hlink"/>
                </a:solidFill>
                <a:latin typeface="Calibri"/>
                <a:ea typeface="Calibri"/>
                <a:cs typeface="Calibri"/>
                <a:sym typeface="Calibri"/>
                <a:hlinkClick r:id="rId4"/>
              </a:rPr>
              <a:t>grade-level practices</a:t>
            </a:r>
            <a:r>
              <a:rPr lang="en" sz="1200">
                <a:solidFill>
                  <a:schemeClr val="dk1"/>
                </a:solidFill>
                <a:latin typeface="Calibri"/>
                <a:ea typeface="Calibri"/>
                <a:cs typeface="Calibri"/>
                <a:sym typeface="Calibri"/>
              </a:rPr>
              <a:t> and concepts</a:t>
            </a:r>
            <a:r>
              <a:rPr lang="en" sz="1200">
                <a:solidFill>
                  <a:schemeClr val="dk1"/>
                </a:solidFill>
                <a:latin typeface="Calibri"/>
                <a:ea typeface="Calibri"/>
                <a:cs typeface="Calibri"/>
                <a:sym typeface="Calibri"/>
              </a:rPr>
              <a:t> (</a:t>
            </a:r>
            <a:r>
              <a:rPr i="1" lang="en" sz="1200">
                <a:solidFill>
                  <a:schemeClr val="dk1"/>
                </a:solidFill>
                <a:latin typeface="Calibri"/>
                <a:ea typeface="Calibri"/>
                <a:cs typeface="Calibri"/>
                <a:sym typeface="Calibri"/>
              </a:rPr>
              <a:t>see vignette on next page).</a:t>
            </a:r>
            <a:endParaRPr sz="1200">
              <a:solidFill>
                <a:schemeClr val="dk1"/>
              </a:solidFill>
              <a:latin typeface="Calibri"/>
              <a:ea typeface="Calibri"/>
              <a:cs typeface="Calibri"/>
              <a:sym typeface="Calibri"/>
            </a:endParaRPr>
          </a:p>
          <a:p>
            <a:pPr indent="-247650" lvl="0" marL="228600" rtl="0" algn="l">
              <a:lnSpc>
                <a:spcPct val="100000"/>
              </a:lnSpc>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Teachers use classroom assessment practices that promote ongoing conversations about learning, and provide students with actionable steps to grow agency and ownership of learn</a:t>
            </a:r>
            <a:r>
              <a:rPr lang="en" sz="1200">
                <a:solidFill>
                  <a:schemeClr val="dk1"/>
                </a:solidFill>
                <a:latin typeface="Calibri"/>
                <a:ea typeface="Calibri"/>
                <a:cs typeface="Calibri"/>
                <a:sym typeface="Calibri"/>
              </a:rPr>
              <a:t>ing</a:t>
            </a:r>
            <a:r>
              <a:rPr lang="en" sz="1200">
                <a:solidFill>
                  <a:schemeClr val="dk1"/>
                </a:solidFill>
                <a:latin typeface="Calibri"/>
                <a:ea typeface="Calibri"/>
                <a:cs typeface="Calibri"/>
                <a:sym typeface="Calibri"/>
              </a:rPr>
              <a:t>;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teachers may need support in </a:t>
            </a:r>
            <a:r>
              <a:rPr lang="en" sz="1200" u="sng">
                <a:solidFill>
                  <a:schemeClr val="hlink"/>
                </a:solidFill>
                <a:latin typeface="Calibri"/>
                <a:ea typeface="Calibri"/>
                <a:cs typeface="Calibri"/>
                <a:sym typeface="Calibri"/>
                <a:hlinkClick r:id="rId5"/>
              </a:rPr>
              <a:t>adapting these strategies for online or blended learning</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47650" lvl="0" marL="228600" rtl="0" algn="l">
              <a:lnSpc>
                <a:spcPct val="100000"/>
              </a:lnSpc>
              <a:spcBef>
                <a:spcPts val="1000"/>
              </a:spcBef>
              <a:spcAft>
                <a:spcPts val="1000"/>
              </a:spcAft>
              <a:buSzPts val="1200"/>
              <a:buFont typeface="Calibri"/>
              <a:buChar char="●"/>
            </a:pPr>
            <a:r>
              <a:rPr lang="en" sz="1200">
                <a:solidFill>
                  <a:schemeClr val="dk1"/>
                </a:solidFill>
                <a:latin typeface="Calibri"/>
                <a:ea typeface="Calibri"/>
                <a:cs typeface="Calibri"/>
                <a:sym typeface="Calibri"/>
              </a:rPr>
              <a:t>Organizations such as Boards of Education and legislatures are calling for data; </a:t>
            </a:r>
            <a:r>
              <a:rPr i="1" lang="en" sz="1200">
                <a:solidFill>
                  <a:schemeClr val="dk1"/>
                </a:solidFill>
                <a:latin typeface="Calibri"/>
                <a:ea typeface="Calibri"/>
                <a:cs typeface="Calibri"/>
                <a:sym typeface="Calibri"/>
              </a:rPr>
              <a:t>h</a:t>
            </a:r>
            <a:r>
              <a:rPr i="1" lang="en" sz="1200">
                <a:solidFill>
                  <a:schemeClr val="dk1"/>
                </a:solidFill>
                <a:latin typeface="Calibri"/>
                <a:ea typeface="Calibri"/>
                <a:cs typeface="Calibri"/>
                <a:sym typeface="Calibri"/>
              </a:rPr>
              <a:t>owever</a:t>
            </a:r>
            <a:r>
              <a:rPr lang="en" sz="1200">
                <a:solidFill>
                  <a:schemeClr val="dk1"/>
                </a:solidFill>
                <a:latin typeface="Calibri"/>
                <a:ea typeface="Calibri"/>
                <a:cs typeface="Calibri"/>
                <a:sym typeface="Calibri"/>
              </a:rPr>
              <a:t>, such data may not serve student learning and many assessments privilege only one way of knowing that is not representative of all that students know and can do.</a:t>
            </a:r>
            <a:endParaRPr sz="1200">
              <a:latin typeface="Calibri"/>
              <a:ea typeface="Calibri"/>
              <a:cs typeface="Calibri"/>
              <a:sym typeface="Calibri"/>
            </a:endParaRPr>
          </a:p>
        </p:txBody>
      </p:sp>
      <p:sp>
        <p:nvSpPr>
          <p:cNvPr id="184" name="Google Shape;184;p17"/>
          <p:cNvSpPr txBox="1"/>
          <p:nvPr/>
        </p:nvSpPr>
        <p:spPr>
          <a:xfrm>
            <a:off x="3539100" y="1405125"/>
            <a:ext cx="3612900" cy="1121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1C4587"/>
                </a:solidFill>
                <a:latin typeface="Calibri"/>
                <a:ea typeface="Calibri"/>
                <a:cs typeface="Calibri"/>
                <a:sym typeface="Calibri"/>
              </a:rPr>
              <a:t>Schools need to decide what role formative practices and tasks, interim measures, and summative checks play in seamlessly revealing evidence of student progress of 3D learning along a continuum. </a:t>
            </a:r>
            <a:endParaRPr sz="1200">
              <a:solidFill>
                <a:srgbClr val="1C4587"/>
              </a:solidFill>
              <a:latin typeface="Calibri"/>
              <a:ea typeface="Calibri"/>
              <a:cs typeface="Calibri"/>
              <a:sym typeface="Calibri"/>
            </a:endParaRPr>
          </a:p>
        </p:txBody>
      </p:sp>
      <p:sp>
        <p:nvSpPr>
          <p:cNvPr id="185" name="Google Shape;185;p17"/>
          <p:cNvSpPr txBox="1"/>
          <p:nvPr/>
        </p:nvSpPr>
        <p:spPr>
          <a:xfrm>
            <a:off x="3680550" y="5156800"/>
            <a:ext cx="3497100" cy="394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C4587"/>
                </a:solidFill>
                <a:latin typeface="Calibri"/>
                <a:ea typeface="Calibri"/>
                <a:cs typeface="Calibri"/>
                <a:sym typeface="Calibri"/>
              </a:rPr>
              <a:t>Recommended Reflection Questions</a:t>
            </a:r>
            <a:endParaRPr b="1">
              <a:solidFill>
                <a:srgbClr val="1C4587"/>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 these questions with your PLC to examine current practice and engage in forward planning.</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solidFill>
                  <a:schemeClr val="dk1"/>
                </a:solidFill>
                <a:latin typeface="Calibri"/>
                <a:ea typeface="Calibri"/>
                <a:cs typeface="Calibri"/>
                <a:sym typeface="Calibri"/>
              </a:rPr>
              <a:t>How will you use formative assessments to understand student </a:t>
            </a:r>
            <a:r>
              <a:rPr lang="en" sz="1200">
                <a:solidFill>
                  <a:schemeClr val="dk1"/>
                </a:solidFill>
                <a:latin typeface="Calibri"/>
                <a:ea typeface="Calibri"/>
                <a:cs typeface="Calibri"/>
                <a:sym typeface="Calibri"/>
              </a:rPr>
              <a:t>skills and knowledge, inform instruction, and scaffold learning opportunities?</a:t>
            </a:r>
            <a:r>
              <a:rPr lang="en" sz="1200">
                <a:solidFill>
                  <a:schemeClr val="dk1"/>
                </a:solidFill>
                <a:latin typeface="Calibri"/>
                <a:ea typeface="Calibri"/>
                <a:cs typeface="Calibri"/>
                <a:sym typeface="Calibri"/>
              </a:rPr>
              <a:t>  How will you use assessments to inform equitable access to </a:t>
            </a:r>
            <a:r>
              <a:rPr lang="en" sz="1200">
                <a:solidFill>
                  <a:schemeClr val="dk1"/>
                </a:solidFill>
                <a:latin typeface="Calibri"/>
                <a:ea typeface="Calibri"/>
                <a:cs typeface="Calibri"/>
                <a:sym typeface="Calibri"/>
              </a:rPr>
              <a:t>on-grade learning</a:t>
            </a:r>
            <a:r>
              <a:rPr lang="en" sz="1200">
                <a:solidFill>
                  <a:schemeClr val="dk1"/>
                </a:solidFill>
                <a:latin typeface="Calibri"/>
                <a:ea typeface="Calibri"/>
                <a:cs typeface="Calibri"/>
                <a:sym typeface="Calibri"/>
              </a:rPr>
              <a:t>? </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What assessment practices can be discarded, particularly those that do not inform learning?  How can mandatory assessments be meaningfully implemented and interpreted without “teaching to the test”?</a:t>
            </a:r>
            <a:endParaRPr sz="1200">
              <a:latin typeface="Calibri"/>
              <a:ea typeface="Calibri"/>
              <a:cs typeface="Calibri"/>
              <a:sym typeface="Calibri"/>
            </a:endParaRPr>
          </a:p>
          <a:p>
            <a:pPr indent="-247650" lvl="0" marL="285750" rtl="0" algn="l">
              <a:spcBef>
                <a:spcPts val="1000"/>
              </a:spcBef>
              <a:spcAft>
                <a:spcPts val="1000"/>
              </a:spcAft>
              <a:buSzPts val="1200"/>
              <a:buFont typeface="Calibri"/>
              <a:buChar char="➔"/>
            </a:pPr>
            <a:r>
              <a:rPr lang="en" sz="1200">
                <a:latin typeface="Calibri"/>
                <a:ea typeface="Calibri"/>
                <a:cs typeface="Calibri"/>
                <a:sym typeface="Calibri"/>
              </a:rPr>
              <a:t>How might evidence of learning collected differ </a:t>
            </a:r>
            <a:r>
              <a:rPr lang="en" sz="1200">
                <a:solidFill>
                  <a:schemeClr val="dk1"/>
                </a:solidFill>
                <a:latin typeface="Calibri"/>
                <a:ea typeface="Calibri"/>
                <a:cs typeface="Calibri"/>
                <a:sym typeface="Calibri"/>
              </a:rPr>
              <a:t>for face-to-face, blended, or online learning?  </a:t>
            </a:r>
            <a:r>
              <a:rPr lang="en" sz="1200">
                <a:solidFill>
                  <a:schemeClr val="dk1"/>
                </a:solidFill>
                <a:latin typeface="Calibri"/>
                <a:ea typeface="Calibri"/>
                <a:cs typeface="Calibri"/>
                <a:sym typeface="Calibri"/>
              </a:rPr>
              <a:t>What instructional resources can support student learning in these modes, depending on where you determine more focus is needed?</a:t>
            </a:r>
            <a:endParaRPr sz="1300">
              <a:latin typeface="Calibri"/>
              <a:ea typeface="Calibri"/>
              <a:cs typeface="Calibri"/>
              <a:sym typeface="Calibri"/>
            </a:endParaRPr>
          </a:p>
        </p:txBody>
      </p:sp>
      <p:sp>
        <p:nvSpPr>
          <p:cNvPr id="186" name="Google Shape;186;p17"/>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6"/>
              </a:rPr>
              <a:t> </a:t>
            </a:r>
            <a:r>
              <a:rPr lang="en" sz="900" u="sng">
                <a:solidFill>
                  <a:srgbClr val="0000FF"/>
                </a:solidFill>
                <a:latin typeface="Calibri"/>
                <a:ea typeface="Calibri"/>
                <a:cs typeface="Calibri"/>
                <a:sym typeface="Calibri"/>
                <a:hlinkClick r:id="rId7"/>
              </a:rPr>
              <a:t>https://creativecommons.org/licenses/by/4.0/</a:t>
            </a:r>
            <a:endParaRPr sz="1300"/>
          </a:p>
        </p:txBody>
      </p:sp>
      <p:pic>
        <p:nvPicPr>
          <p:cNvPr id="187" name="Google Shape;187;p17"/>
          <p:cNvPicPr preferRelativeResize="0"/>
          <p:nvPr/>
        </p:nvPicPr>
        <p:blipFill>
          <a:blip r:embed="rId8">
            <a:alphaModFix/>
          </a:blip>
          <a:stretch>
            <a:fillRect/>
          </a:stretch>
        </p:blipFill>
        <p:spPr>
          <a:xfrm>
            <a:off x="6515700" y="9676619"/>
            <a:ext cx="636297" cy="224150"/>
          </a:xfrm>
          <a:prstGeom prst="rect">
            <a:avLst/>
          </a:prstGeom>
          <a:noFill/>
          <a:ln>
            <a:noFill/>
          </a:ln>
        </p:spPr>
      </p:pic>
      <p:pic>
        <p:nvPicPr>
          <p:cNvPr id="188" name="Google Shape;188;p17">
            <a:hlinkClick r:id="rId9"/>
          </p:cNvPr>
          <p:cNvPicPr preferRelativeResize="0"/>
          <p:nvPr/>
        </p:nvPicPr>
        <p:blipFill rotWithShape="1">
          <a:blip r:embed="rId10">
            <a:alphaModFix/>
          </a:blip>
          <a:srcRect b="31290" l="0" r="27488" t="0"/>
          <a:stretch/>
        </p:blipFill>
        <p:spPr>
          <a:xfrm>
            <a:off x="412225" y="9341425"/>
            <a:ext cx="786563" cy="573150"/>
          </a:xfrm>
          <a:prstGeom prst="rect">
            <a:avLst/>
          </a:prstGeom>
          <a:noFill/>
          <a:ln>
            <a:noFill/>
          </a:ln>
        </p:spPr>
      </p:pic>
      <p:pic>
        <p:nvPicPr>
          <p:cNvPr id="189" name="Google Shape;189;p17">
            <a:hlinkClick r:id="rId11"/>
          </p:cNvPr>
          <p:cNvPicPr preferRelativeResize="0"/>
          <p:nvPr/>
        </p:nvPicPr>
        <p:blipFill rotWithShape="1">
          <a:blip r:embed="rId12">
            <a:alphaModFix/>
          </a:blip>
          <a:srcRect b="0" l="0" r="0" t="0"/>
          <a:stretch/>
        </p:blipFill>
        <p:spPr>
          <a:xfrm>
            <a:off x="2249651" y="9341425"/>
            <a:ext cx="593150" cy="559348"/>
          </a:xfrm>
          <a:prstGeom prst="rect">
            <a:avLst/>
          </a:prstGeom>
          <a:noFill/>
          <a:ln>
            <a:noFill/>
          </a:ln>
        </p:spPr>
      </p:pic>
      <p:pic>
        <p:nvPicPr>
          <p:cNvPr id="190" name="Google Shape;190;p17">
            <a:hlinkClick r:id="rId13"/>
          </p:cNvPr>
          <p:cNvPicPr preferRelativeResize="0"/>
          <p:nvPr/>
        </p:nvPicPr>
        <p:blipFill rotWithShape="1">
          <a:blip r:embed="rId14">
            <a:alphaModFix/>
          </a:blip>
          <a:srcRect b="0" l="0" r="0" t="0"/>
          <a:stretch/>
        </p:blipFill>
        <p:spPr>
          <a:xfrm>
            <a:off x="1262575" y="9341423"/>
            <a:ext cx="840039" cy="573150"/>
          </a:xfrm>
          <a:prstGeom prst="rect">
            <a:avLst/>
          </a:prstGeom>
          <a:noFill/>
          <a:ln>
            <a:noFill/>
          </a:ln>
        </p:spPr>
      </p:pic>
      <p:grpSp>
        <p:nvGrpSpPr>
          <p:cNvPr id="191" name="Google Shape;191;p17"/>
          <p:cNvGrpSpPr/>
          <p:nvPr/>
        </p:nvGrpSpPr>
        <p:grpSpPr>
          <a:xfrm>
            <a:off x="539341" y="528520"/>
            <a:ext cx="2457661" cy="625159"/>
            <a:chOff x="539341" y="567045"/>
            <a:chExt cx="2457661" cy="625159"/>
          </a:xfrm>
        </p:grpSpPr>
        <p:pic>
          <p:nvPicPr>
            <p:cNvPr descr="This is a blue icon of a robot arm." id="192" name="Google Shape;192;p17" title="Robot Arm"/>
            <p:cNvPicPr preferRelativeResize="0"/>
            <p:nvPr/>
          </p:nvPicPr>
          <p:blipFill rotWithShape="1">
            <a:blip r:embed="rId15">
              <a:alphaModFix/>
            </a:blip>
            <a:srcRect b="0" l="0" r="0" t="0"/>
            <a:stretch/>
          </p:blipFill>
          <p:spPr>
            <a:xfrm>
              <a:off x="1888402" y="602543"/>
              <a:ext cx="593144" cy="554178"/>
            </a:xfrm>
            <a:prstGeom prst="rect">
              <a:avLst/>
            </a:prstGeom>
            <a:noFill/>
            <a:ln>
              <a:noFill/>
            </a:ln>
          </p:spPr>
        </p:pic>
        <p:pic>
          <p:nvPicPr>
            <p:cNvPr descr="This is a dark green icon of a DNA strand." id="193" name="Google Shape;193;p17" title="DNA"/>
            <p:cNvPicPr preferRelativeResize="0"/>
            <p:nvPr/>
          </p:nvPicPr>
          <p:blipFill rotWithShape="1">
            <a:blip r:embed="rId16">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194" name="Google Shape;194;p17" title="Rutherford Atom"/>
            <p:cNvPicPr preferRelativeResize="0"/>
            <p:nvPr/>
          </p:nvPicPr>
          <p:blipFill rotWithShape="1">
            <a:blip r:embed="rId17">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195" name="Google Shape;195;p17" title="Volcano"/>
            <p:cNvPicPr preferRelativeResize="0"/>
            <p:nvPr/>
          </p:nvPicPr>
          <p:blipFill>
            <a:blip r:embed="rId18">
              <a:alphaModFix/>
            </a:blip>
            <a:stretch>
              <a:fillRect/>
            </a:stretch>
          </p:blipFill>
          <p:spPr>
            <a:xfrm>
              <a:off x="1222475" y="574050"/>
              <a:ext cx="464283" cy="611150"/>
            </a:xfrm>
            <a:prstGeom prst="rect">
              <a:avLst/>
            </a:prstGeom>
            <a:noFill/>
            <a:ln>
              <a:noFill/>
            </a:ln>
          </p:spPr>
        </p:pic>
      </p:grpSp>
      <p:sp>
        <p:nvSpPr>
          <p:cNvPr id="196" name="Google Shape;196;p17"/>
          <p:cNvSpPr/>
          <p:nvPr/>
        </p:nvSpPr>
        <p:spPr>
          <a:xfrm rot="-2645646">
            <a:off x="4981100" y="3337970"/>
            <a:ext cx="885550" cy="1020058"/>
          </a:xfrm>
          <a:prstGeom prst="ellipse">
            <a:avLst/>
          </a:prstGeom>
          <a:solidFill>
            <a:srgbClr val="E7F3F5"/>
          </a:solidFill>
          <a:ln>
            <a:noFill/>
          </a:ln>
        </p:spPr>
        <p:txBody>
          <a:bodyPr anchorCtr="0" anchor="ctr" bIns="38850" lIns="77700" spcFirstLastPara="1" rIns="77700" wrap="square" tIns="38850">
            <a:noAutofit/>
          </a:bodyPr>
          <a:lstStyle/>
          <a:p>
            <a:pPr indent="0" lvl="0" marL="0" rtl="0" algn="l">
              <a:spcBef>
                <a:spcPts val="0"/>
              </a:spcBef>
              <a:spcAft>
                <a:spcPts val="0"/>
              </a:spcAft>
              <a:buNone/>
            </a:pPr>
            <a:r>
              <a:t/>
            </a:r>
            <a:endParaRPr/>
          </a:p>
        </p:txBody>
      </p:sp>
      <p:grpSp>
        <p:nvGrpSpPr>
          <p:cNvPr id="197" name="Google Shape;197;p17"/>
          <p:cNvGrpSpPr/>
          <p:nvPr/>
        </p:nvGrpSpPr>
        <p:grpSpPr>
          <a:xfrm>
            <a:off x="3695751" y="2255644"/>
            <a:ext cx="3456249" cy="3184703"/>
            <a:chOff x="3886206" y="2818002"/>
            <a:chExt cx="3206168" cy="3101279"/>
          </a:xfrm>
        </p:grpSpPr>
        <p:grpSp>
          <p:nvGrpSpPr>
            <p:cNvPr id="198" name="Google Shape;198;p17"/>
            <p:cNvGrpSpPr/>
            <p:nvPr/>
          </p:nvGrpSpPr>
          <p:grpSpPr>
            <a:xfrm>
              <a:off x="3886206" y="3713098"/>
              <a:ext cx="1656000" cy="1560336"/>
              <a:chOff x="1917433" y="1453653"/>
              <a:chExt cx="2742176" cy="2667697"/>
            </a:xfrm>
          </p:grpSpPr>
          <p:sp>
            <p:nvSpPr>
              <p:cNvPr id="199" name="Google Shape;199;p17"/>
              <p:cNvSpPr/>
              <p:nvPr/>
            </p:nvSpPr>
            <p:spPr>
              <a:xfrm rot="-2700000">
                <a:off x="2440767" y="1711670"/>
                <a:ext cx="1621029" cy="2151664"/>
              </a:xfrm>
              <a:custGeom>
                <a:rect b="b" l="l" r="r" t="t"/>
                <a:pathLst>
                  <a:path extrusionOk="0" h="332" w="250">
                    <a:moveTo>
                      <a:pt x="32" y="286"/>
                    </a:moveTo>
                    <a:cubicBezTo>
                      <a:pt x="32" y="157"/>
                      <a:pt x="127" y="49"/>
                      <a:pt x="250" y="29"/>
                    </a:cubicBezTo>
                    <a:cubicBezTo>
                      <a:pt x="245" y="19"/>
                      <a:pt x="239" y="9"/>
                      <a:pt x="232" y="0"/>
                    </a:cubicBezTo>
                    <a:cubicBezTo>
                      <a:pt x="100" y="28"/>
                      <a:pt x="0" y="145"/>
                      <a:pt x="0" y="286"/>
                    </a:cubicBezTo>
                    <a:cubicBezTo>
                      <a:pt x="0" y="302"/>
                      <a:pt x="1" y="317"/>
                      <a:pt x="3" y="332"/>
                    </a:cubicBezTo>
                    <a:cubicBezTo>
                      <a:pt x="13" y="325"/>
                      <a:pt x="23" y="319"/>
                      <a:pt x="33" y="314"/>
                    </a:cubicBezTo>
                    <a:cubicBezTo>
                      <a:pt x="33" y="305"/>
                      <a:pt x="32" y="296"/>
                      <a:pt x="32" y="286"/>
                    </a:cubicBezTo>
                    <a:close/>
                  </a:path>
                </a:pathLst>
              </a:custGeom>
              <a:solidFill>
                <a:srgbClr val="E69138"/>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0" name="Google Shape;200;p17"/>
              <p:cNvSpPr/>
              <p:nvPr/>
            </p:nvSpPr>
            <p:spPr>
              <a:xfrm rot="-2700000">
                <a:off x="2689034" y="1771298"/>
                <a:ext cx="1575643" cy="1769691"/>
              </a:xfrm>
              <a:custGeom>
                <a:rect b="b" l="l" r="r" t="t"/>
                <a:pathLst>
                  <a:path extrusionOk="0" h="285" w="254">
                    <a:moveTo>
                      <a:pt x="200" y="153"/>
                    </a:moveTo>
                    <a:cubicBezTo>
                      <a:pt x="217" y="143"/>
                      <a:pt x="236" y="137"/>
                      <a:pt x="254" y="136"/>
                    </a:cubicBezTo>
                    <a:cubicBezTo>
                      <a:pt x="253" y="87"/>
                      <a:pt x="240" y="41"/>
                      <a:pt x="218" y="0"/>
                    </a:cubicBezTo>
                    <a:cubicBezTo>
                      <a:pt x="95" y="20"/>
                      <a:pt x="0" y="128"/>
                      <a:pt x="0" y="257"/>
                    </a:cubicBezTo>
                    <a:cubicBezTo>
                      <a:pt x="0" y="267"/>
                      <a:pt x="1" y="276"/>
                      <a:pt x="1" y="285"/>
                    </a:cubicBezTo>
                    <a:cubicBezTo>
                      <a:pt x="43" y="263"/>
                      <a:pt x="90" y="251"/>
                      <a:pt x="140" y="250"/>
                    </a:cubicBezTo>
                    <a:cubicBezTo>
                      <a:pt x="142" y="211"/>
                      <a:pt x="164" y="174"/>
                      <a:pt x="200" y="153"/>
                    </a:cubicBezTo>
                    <a:close/>
                  </a:path>
                </a:pathLst>
              </a:custGeom>
              <a:solidFill>
                <a:srgbClr val="B45F06"/>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1" name="Google Shape;201;p17"/>
              <p:cNvSpPr txBox="1"/>
              <p:nvPr/>
            </p:nvSpPr>
            <p:spPr>
              <a:xfrm rot="-5400000">
                <a:off x="2602907" y="2374042"/>
                <a:ext cx="1664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Assessment</a:t>
                </a:r>
                <a:endParaRPr b="1" sz="1200">
                  <a:solidFill>
                    <a:srgbClr val="FFFFFF"/>
                  </a:solidFill>
                  <a:latin typeface="Calibri"/>
                  <a:ea typeface="Calibri"/>
                  <a:cs typeface="Calibri"/>
                  <a:sym typeface="Calibri"/>
                </a:endParaRPr>
              </a:p>
            </p:txBody>
          </p:sp>
        </p:grpSp>
        <p:grpSp>
          <p:nvGrpSpPr>
            <p:cNvPr id="202" name="Google Shape;202;p17"/>
            <p:cNvGrpSpPr/>
            <p:nvPr/>
          </p:nvGrpSpPr>
          <p:grpSpPr>
            <a:xfrm>
              <a:off x="4812575" y="4313318"/>
              <a:ext cx="1611883" cy="1605962"/>
              <a:chOff x="3451411" y="2479847"/>
              <a:chExt cx="2669123" cy="2745704"/>
            </a:xfrm>
          </p:grpSpPr>
          <p:sp>
            <p:nvSpPr>
              <p:cNvPr id="203" name="Google Shape;203;p17"/>
              <p:cNvSpPr/>
              <p:nvPr/>
            </p:nvSpPr>
            <p:spPr>
              <a:xfrm rot="-2700000">
                <a:off x="3709147" y="3080460"/>
                <a:ext cx="2153650" cy="1621060"/>
              </a:xfrm>
              <a:custGeom>
                <a:rect b="b" l="l" r="r" t="t"/>
                <a:pathLst>
                  <a:path extrusionOk="0" h="250" w="333">
                    <a:moveTo>
                      <a:pt x="287" y="218"/>
                    </a:moveTo>
                    <a:cubicBezTo>
                      <a:pt x="157" y="218"/>
                      <a:pt x="50" y="124"/>
                      <a:pt x="30" y="0"/>
                    </a:cubicBezTo>
                    <a:cubicBezTo>
                      <a:pt x="19" y="5"/>
                      <a:pt x="10" y="11"/>
                      <a:pt x="0" y="18"/>
                    </a:cubicBezTo>
                    <a:cubicBezTo>
                      <a:pt x="28" y="151"/>
                      <a:pt x="146" y="250"/>
                      <a:pt x="287" y="250"/>
                    </a:cubicBezTo>
                    <a:cubicBezTo>
                      <a:pt x="302" y="250"/>
                      <a:pt x="318" y="249"/>
                      <a:pt x="333" y="247"/>
                    </a:cubicBezTo>
                    <a:cubicBezTo>
                      <a:pt x="326" y="237"/>
                      <a:pt x="320" y="227"/>
                      <a:pt x="315" y="217"/>
                    </a:cubicBezTo>
                    <a:cubicBezTo>
                      <a:pt x="306" y="218"/>
                      <a:pt x="296" y="218"/>
                      <a:pt x="287" y="218"/>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4" name="Google Shape;204;p17"/>
              <p:cNvSpPr/>
              <p:nvPr/>
            </p:nvSpPr>
            <p:spPr>
              <a:xfrm rot="-2700000">
                <a:off x="3773733" y="2873178"/>
                <a:ext cx="1764275" cy="1573502"/>
              </a:xfrm>
              <a:custGeom>
                <a:rect b="b" l="l" r="r" t="t"/>
                <a:pathLst>
                  <a:path extrusionOk="0" h="254" w="285">
                    <a:moveTo>
                      <a:pt x="152" y="54"/>
                    </a:moveTo>
                    <a:cubicBezTo>
                      <a:pt x="142" y="37"/>
                      <a:pt x="137" y="19"/>
                      <a:pt x="136" y="0"/>
                    </a:cubicBezTo>
                    <a:cubicBezTo>
                      <a:pt x="86" y="1"/>
                      <a:pt x="40" y="14"/>
                      <a:pt x="0" y="36"/>
                    </a:cubicBezTo>
                    <a:cubicBezTo>
                      <a:pt x="20" y="160"/>
                      <a:pt x="127" y="254"/>
                      <a:pt x="257" y="254"/>
                    </a:cubicBezTo>
                    <a:cubicBezTo>
                      <a:pt x="266" y="254"/>
                      <a:pt x="276" y="254"/>
                      <a:pt x="285" y="253"/>
                    </a:cubicBezTo>
                    <a:cubicBezTo>
                      <a:pt x="263" y="211"/>
                      <a:pt x="251" y="164"/>
                      <a:pt x="250" y="115"/>
                    </a:cubicBezTo>
                    <a:cubicBezTo>
                      <a:pt x="210" y="112"/>
                      <a:pt x="173" y="91"/>
                      <a:pt x="152" y="54"/>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5" name="Google Shape;205;p17"/>
              <p:cNvSpPr txBox="1"/>
              <p:nvPr/>
            </p:nvSpPr>
            <p:spPr>
              <a:xfrm>
                <a:off x="3823929" y="342716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Safety and Well-Being</a:t>
                </a:r>
                <a:endParaRPr b="1" sz="1200">
                  <a:solidFill>
                    <a:srgbClr val="434343"/>
                  </a:solidFill>
                  <a:latin typeface="Calibri"/>
                  <a:ea typeface="Calibri"/>
                  <a:cs typeface="Calibri"/>
                  <a:sym typeface="Calibri"/>
                </a:endParaRPr>
              </a:p>
            </p:txBody>
          </p:sp>
        </p:grpSp>
        <p:grpSp>
          <p:nvGrpSpPr>
            <p:cNvPr id="206" name="Google Shape;206;p17"/>
            <p:cNvGrpSpPr/>
            <p:nvPr/>
          </p:nvGrpSpPr>
          <p:grpSpPr>
            <a:xfrm>
              <a:off x="5434784" y="3460655"/>
              <a:ext cx="1657590" cy="1558737"/>
              <a:chOff x="4481729" y="1022053"/>
              <a:chExt cx="2744808" cy="2664963"/>
            </a:xfrm>
          </p:grpSpPr>
          <p:sp>
            <p:nvSpPr>
              <p:cNvPr id="207" name="Google Shape;207;p17"/>
              <p:cNvSpPr/>
              <p:nvPr/>
            </p:nvSpPr>
            <p:spPr>
              <a:xfrm rot="-2700000">
                <a:off x="5085474" y="1278703"/>
                <a:ext cx="1617163" cy="2151664"/>
              </a:xfrm>
              <a:custGeom>
                <a:rect b="b" l="l" r="r" t="t"/>
                <a:pathLst>
                  <a:path extrusionOk="0" h="332" w="250">
                    <a:moveTo>
                      <a:pt x="218" y="45"/>
                    </a:moveTo>
                    <a:cubicBezTo>
                      <a:pt x="218" y="175"/>
                      <a:pt x="123" y="282"/>
                      <a:pt x="0" y="303"/>
                    </a:cubicBezTo>
                    <a:cubicBezTo>
                      <a:pt x="5" y="313"/>
                      <a:pt x="11" y="323"/>
                      <a:pt x="18" y="332"/>
                    </a:cubicBezTo>
                    <a:cubicBezTo>
                      <a:pt x="150" y="304"/>
                      <a:pt x="250" y="186"/>
                      <a:pt x="250" y="45"/>
                    </a:cubicBezTo>
                    <a:cubicBezTo>
                      <a:pt x="250" y="30"/>
                      <a:pt x="248" y="15"/>
                      <a:pt x="246" y="0"/>
                    </a:cubicBezTo>
                    <a:cubicBezTo>
                      <a:pt x="237" y="6"/>
                      <a:pt x="226" y="12"/>
                      <a:pt x="216" y="18"/>
                    </a:cubicBezTo>
                    <a:cubicBezTo>
                      <a:pt x="217" y="27"/>
                      <a:pt x="218" y="36"/>
                      <a:pt x="218" y="45"/>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8" name="Google Shape;208;p17"/>
              <p:cNvSpPr/>
              <p:nvPr/>
            </p:nvSpPr>
            <p:spPr>
              <a:xfrm rot="-2700000">
                <a:off x="4874704" y="1604373"/>
                <a:ext cx="1579339" cy="1765685"/>
              </a:xfrm>
              <a:custGeom>
                <a:rect b="b" l="l" r="r" t="t"/>
                <a:pathLst>
                  <a:path extrusionOk="0" h="285" w="254">
                    <a:moveTo>
                      <a:pt x="53" y="133"/>
                    </a:moveTo>
                    <a:cubicBezTo>
                      <a:pt x="37" y="142"/>
                      <a:pt x="18" y="148"/>
                      <a:pt x="0" y="149"/>
                    </a:cubicBezTo>
                    <a:cubicBezTo>
                      <a:pt x="1" y="198"/>
                      <a:pt x="14" y="244"/>
                      <a:pt x="36" y="285"/>
                    </a:cubicBezTo>
                    <a:cubicBezTo>
                      <a:pt x="159" y="264"/>
                      <a:pt x="254" y="157"/>
                      <a:pt x="254" y="27"/>
                    </a:cubicBezTo>
                    <a:cubicBezTo>
                      <a:pt x="254" y="18"/>
                      <a:pt x="253" y="9"/>
                      <a:pt x="252" y="0"/>
                    </a:cubicBezTo>
                    <a:cubicBezTo>
                      <a:pt x="211" y="21"/>
                      <a:pt x="164" y="34"/>
                      <a:pt x="114" y="34"/>
                    </a:cubicBezTo>
                    <a:cubicBezTo>
                      <a:pt x="112" y="74"/>
                      <a:pt x="90" y="111"/>
                      <a:pt x="53" y="13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09" name="Google Shape;209;p17"/>
              <p:cNvSpPr txBox="1"/>
              <p:nvPr/>
            </p:nvSpPr>
            <p:spPr>
              <a:xfrm rot="5400000">
                <a:off x="4960966" y="229015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Instruction</a:t>
                </a:r>
                <a:endParaRPr b="1" sz="1200">
                  <a:solidFill>
                    <a:srgbClr val="434343"/>
                  </a:solidFill>
                  <a:latin typeface="Calibri"/>
                  <a:ea typeface="Calibri"/>
                  <a:cs typeface="Calibri"/>
                  <a:sym typeface="Calibri"/>
                </a:endParaRPr>
              </a:p>
            </p:txBody>
          </p:sp>
        </p:grpSp>
        <p:grpSp>
          <p:nvGrpSpPr>
            <p:cNvPr id="210" name="Google Shape;210;p17"/>
            <p:cNvGrpSpPr/>
            <p:nvPr/>
          </p:nvGrpSpPr>
          <p:grpSpPr>
            <a:xfrm>
              <a:off x="4555773" y="2818002"/>
              <a:ext cx="1603370" cy="1602674"/>
              <a:chOff x="3026172" y="-76686"/>
              <a:chExt cx="2655026" cy="2740082"/>
            </a:xfrm>
          </p:grpSpPr>
          <p:sp>
            <p:nvSpPr>
              <p:cNvPr id="211" name="Google Shape;211;p17"/>
              <p:cNvSpPr/>
              <p:nvPr/>
            </p:nvSpPr>
            <p:spPr>
              <a:xfrm rot="-2700000">
                <a:off x="3282650" y="444474"/>
                <a:ext cx="2142068" cy="1612705"/>
              </a:xfrm>
              <a:custGeom>
                <a:rect b="b" l="l" r="r" t="t"/>
                <a:pathLst>
                  <a:path extrusionOk="0" h="249" w="331">
                    <a:moveTo>
                      <a:pt x="45" y="32"/>
                    </a:moveTo>
                    <a:cubicBezTo>
                      <a:pt x="174" y="32"/>
                      <a:pt x="281" y="126"/>
                      <a:pt x="302" y="249"/>
                    </a:cubicBezTo>
                    <a:cubicBezTo>
                      <a:pt x="312" y="244"/>
                      <a:pt x="322" y="238"/>
                      <a:pt x="331" y="231"/>
                    </a:cubicBezTo>
                    <a:cubicBezTo>
                      <a:pt x="303" y="99"/>
                      <a:pt x="186" y="0"/>
                      <a:pt x="45" y="0"/>
                    </a:cubicBezTo>
                    <a:cubicBezTo>
                      <a:pt x="29" y="0"/>
                      <a:pt x="14" y="1"/>
                      <a:pt x="0" y="3"/>
                    </a:cubicBezTo>
                    <a:cubicBezTo>
                      <a:pt x="6" y="13"/>
                      <a:pt x="12" y="23"/>
                      <a:pt x="17" y="33"/>
                    </a:cubicBezTo>
                    <a:cubicBezTo>
                      <a:pt x="26" y="32"/>
                      <a:pt x="36" y="32"/>
                      <a:pt x="45" y="32"/>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12" name="Google Shape;212;p17"/>
              <p:cNvSpPr/>
              <p:nvPr/>
            </p:nvSpPr>
            <p:spPr>
              <a:xfrm rot="-2700000">
                <a:off x="3599956" y="695260"/>
                <a:ext cx="1767975" cy="1573496"/>
              </a:xfrm>
              <a:custGeom>
                <a:rect b="b" l="l" r="r" t="t"/>
                <a:pathLst>
                  <a:path extrusionOk="0" h="253" w="285">
                    <a:moveTo>
                      <a:pt x="28" y="0"/>
                    </a:moveTo>
                    <a:cubicBezTo>
                      <a:pt x="19" y="0"/>
                      <a:pt x="9" y="0"/>
                      <a:pt x="0" y="1"/>
                    </a:cubicBezTo>
                    <a:cubicBezTo>
                      <a:pt x="22" y="43"/>
                      <a:pt x="34" y="90"/>
                      <a:pt x="35" y="140"/>
                    </a:cubicBezTo>
                    <a:cubicBezTo>
                      <a:pt x="74" y="142"/>
                      <a:pt x="112" y="163"/>
                      <a:pt x="133" y="200"/>
                    </a:cubicBezTo>
                    <a:cubicBezTo>
                      <a:pt x="143" y="217"/>
                      <a:pt x="148" y="235"/>
                      <a:pt x="149" y="253"/>
                    </a:cubicBezTo>
                    <a:cubicBezTo>
                      <a:pt x="198" y="252"/>
                      <a:pt x="244" y="239"/>
                      <a:pt x="285" y="217"/>
                    </a:cubicBezTo>
                    <a:cubicBezTo>
                      <a:pt x="264" y="94"/>
                      <a:pt x="157" y="0"/>
                      <a:pt x="28" y="0"/>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13" name="Google Shape;213;p17"/>
              <p:cNvSpPr txBox="1"/>
              <p:nvPr/>
            </p:nvSpPr>
            <p:spPr>
              <a:xfrm>
                <a:off x="3823913" y="1153125"/>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Curriculum</a:t>
                </a:r>
                <a:endParaRPr b="1" sz="1200">
                  <a:solidFill>
                    <a:srgbClr val="434343"/>
                  </a:solidFill>
                  <a:latin typeface="Calibri"/>
                  <a:ea typeface="Calibri"/>
                  <a:cs typeface="Calibri"/>
                  <a:sym typeface="Calibri"/>
                </a:endParaRPr>
              </a:p>
            </p:txBody>
          </p:sp>
        </p:grpSp>
        <p:sp>
          <p:nvSpPr>
            <p:cNvPr id="214" name="Google Shape;214;p17"/>
            <p:cNvSpPr txBox="1"/>
            <p:nvPr/>
          </p:nvSpPr>
          <p:spPr>
            <a:xfrm>
              <a:off x="5124493" y="4069444"/>
              <a:ext cx="729600" cy="59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Student Centered Science</a:t>
              </a:r>
              <a:endParaRPr b="1" sz="1200">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8"/>
          <p:cNvSpPr/>
          <p:nvPr/>
        </p:nvSpPr>
        <p:spPr>
          <a:xfrm>
            <a:off x="412225" y="405100"/>
            <a:ext cx="6883800" cy="8793900"/>
          </a:xfrm>
          <a:prstGeom prst="rect">
            <a:avLst/>
          </a:prstGeom>
          <a:no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8"/>
          <p:cNvSpPr txBox="1"/>
          <p:nvPr/>
        </p:nvSpPr>
        <p:spPr>
          <a:xfrm>
            <a:off x="4085425" y="533000"/>
            <a:ext cx="3092400" cy="5649900"/>
          </a:xfrm>
          <a:prstGeom prst="rect">
            <a:avLst/>
          </a:prstGeom>
          <a:solidFill>
            <a:srgbClr val="E7F3F5"/>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Calibri"/>
                <a:ea typeface="Calibri"/>
                <a:cs typeface="Calibri"/>
                <a:sym typeface="Calibri"/>
              </a:rPr>
              <a:t>Where can we start?</a:t>
            </a:r>
            <a:endParaRPr b="1" sz="1600">
              <a:latin typeface="Calibri"/>
              <a:ea typeface="Calibri"/>
              <a:cs typeface="Calibri"/>
              <a:sym typeface="Calibri"/>
            </a:endParaRPr>
          </a:p>
          <a:p>
            <a:pPr indent="0" lvl="0" marL="0" rtl="0" algn="l">
              <a:spcBef>
                <a:spcPts val="0"/>
              </a:spcBef>
              <a:spcAft>
                <a:spcPts val="0"/>
              </a:spcAft>
              <a:buNone/>
            </a:pPr>
            <a:r>
              <a:t/>
            </a:r>
            <a:endParaRPr b="1" sz="1000">
              <a:latin typeface="Calibri"/>
              <a:ea typeface="Calibri"/>
              <a:cs typeface="Calibri"/>
              <a:sym typeface="Calibri"/>
            </a:endParaRPr>
          </a:p>
          <a:p>
            <a:pPr indent="0" lvl="0" marL="0" rtl="0" algn="l">
              <a:spcBef>
                <a:spcPts val="0"/>
              </a:spcBef>
              <a:spcAft>
                <a:spcPts val="0"/>
              </a:spcAft>
              <a:buNone/>
            </a:pPr>
            <a:r>
              <a:rPr b="1" lang="en">
                <a:solidFill>
                  <a:schemeClr val="dk1"/>
                </a:solidFill>
                <a:latin typeface="Calibri"/>
                <a:ea typeface="Calibri"/>
                <a:cs typeface="Calibri"/>
                <a:sym typeface="Calibri"/>
              </a:rPr>
              <a:t>Administrators</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Collaborate to identify priority </a:t>
            </a:r>
            <a:r>
              <a:rPr lang="en" sz="1200">
                <a:solidFill>
                  <a:schemeClr val="dk1"/>
                </a:solidFill>
                <a:latin typeface="Calibri"/>
                <a:ea typeface="Calibri"/>
                <a:cs typeface="Calibri"/>
                <a:sym typeface="Calibri"/>
              </a:rPr>
              <a:t>three- dimensional </a:t>
            </a:r>
            <a:r>
              <a:rPr lang="en" sz="1200">
                <a:solidFill>
                  <a:schemeClr val="dk1"/>
                </a:solidFill>
                <a:latin typeface="Calibri"/>
                <a:ea typeface="Calibri"/>
                <a:cs typeface="Calibri"/>
                <a:sym typeface="Calibri"/>
              </a:rPr>
              <a:t>learning goals and how assessments support these goals.  Revise assessments that are convenient (e.g. multiple choice) but are not three-dimensional.</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3"/>
              </a:rPr>
              <a:t>Why Formative Assessments Matter</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4"/>
              </a:rPr>
              <a:t>Helping Students Understand What a Test Is and Is Not</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5"/>
              </a:rPr>
              <a:t>Science Assessment Task Screeners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CCSSO Assessment Considerations</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rPr b="1" lang="en" sz="1300">
                <a:solidFill>
                  <a:schemeClr val="dk1"/>
                </a:solidFill>
                <a:latin typeface="Calibri"/>
                <a:ea typeface="Calibri"/>
                <a:cs typeface="Calibri"/>
                <a:sym typeface="Calibri"/>
              </a:rPr>
              <a:t>Teachers</a:t>
            </a:r>
            <a:endParaRPr sz="13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Utilize a coherent system of assessment to gauge science learning and student agency.  </a:t>
            </a:r>
            <a:r>
              <a:rPr lang="en" sz="1200">
                <a:solidFill>
                  <a:schemeClr val="dk1"/>
                </a:solidFill>
                <a:latin typeface="Calibri"/>
                <a:ea typeface="Calibri"/>
                <a:cs typeface="Calibri"/>
                <a:sym typeface="Calibri"/>
              </a:rPr>
              <a:t>Scaffold formative assessments to support students in making their ideas explicit as they develop highe</a:t>
            </a:r>
            <a:r>
              <a:rPr lang="en" sz="1200">
                <a:solidFill>
                  <a:schemeClr val="dk1"/>
                </a:solidFill>
                <a:latin typeface="Calibri"/>
                <a:ea typeface="Calibri"/>
                <a:cs typeface="Calibri"/>
                <a:sym typeface="Calibri"/>
              </a:rPr>
              <a:t>r-level explanations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7"/>
              </a:rPr>
              <a:t>Steps to designing a 3D Assessment</a:t>
            </a:r>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Using 3D Interim Assessments</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9"/>
              </a:rPr>
              <a:t>What Can I Learn from Students’ Work?</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None/>
            </a:pPr>
            <a:r>
              <a:rPr b="1" lang="en" sz="1200">
                <a:solidFill>
                  <a:schemeClr val="dk1"/>
                </a:solidFill>
                <a:latin typeface="Calibri"/>
                <a:ea typeface="Calibri"/>
                <a:cs typeface="Calibri"/>
                <a:sym typeface="Calibri"/>
              </a:rPr>
              <a:t>Students, Families, and Communities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Encourage students to engage and share at home in meaningful and authentic ways.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0"/>
              </a:rPr>
              <a:t>Learning in Places </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1"/>
              </a:rPr>
              <a:t>Science: It’s a Family Affair</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221" name="Google Shape;221;p18"/>
          <p:cNvSpPr txBox="1"/>
          <p:nvPr/>
        </p:nvSpPr>
        <p:spPr>
          <a:xfrm>
            <a:off x="556125" y="6284038"/>
            <a:ext cx="6621600" cy="2804400"/>
          </a:xfrm>
          <a:prstGeom prst="rect">
            <a:avLst/>
          </a:prstGeom>
          <a:no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Big Questions for Assessment</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222" name="Google Shape;222;p18"/>
          <p:cNvSpPr txBox="1"/>
          <p:nvPr/>
        </p:nvSpPr>
        <p:spPr>
          <a:xfrm>
            <a:off x="454025" y="405100"/>
            <a:ext cx="2865000" cy="57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1C4587"/>
                </a:solidFill>
                <a:latin typeface="Calibri"/>
                <a:ea typeface="Calibri"/>
                <a:cs typeface="Calibri"/>
                <a:sym typeface="Calibri"/>
              </a:rPr>
              <a:t>Science Assessment</a:t>
            </a:r>
            <a:endParaRPr b="1" sz="24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Back-to-School Considerations</a:t>
            </a:r>
            <a:endParaRPr b="1" sz="1600">
              <a:solidFill>
                <a:srgbClr val="1C4587"/>
              </a:solidFill>
              <a:latin typeface="Calibri"/>
              <a:ea typeface="Calibri"/>
              <a:cs typeface="Calibri"/>
              <a:sym typeface="Calibri"/>
            </a:endParaRPr>
          </a:p>
        </p:txBody>
      </p:sp>
      <p:sp>
        <p:nvSpPr>
          <p:cNvPr id="223" name="Google Shape;223;p18"/>
          <p:cNvSpPr txBox="1"/>
          <p:nvPr/>
        </p:nvSpPr>
        <p:spPr>
          <a:xfrm>
            <a:off x="412225" y="1456025"/>
            <a:ext cx="3542700" cy="472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latin typeface="Calibri"/>
                <a:ea typeface="Calibri"/>
                <a:cs typeface="Calibri"/>
                <a:sym typeface="Calibri"/>
              </a:rPr>
              <a:t>Vignette</a:t>
            </a:r>
            <a:r>
              <a:rPr b="1" lang="en" sz="1200">
                <a:latin typeface="Calibri"/>
                <a:ea typeface="Calibri"/>
                <a:cs typeface="Calibri"/>
                <a:sym typeface="Calibri"/>
              </a:rPr>
              <a:t>: </a:t>
            </a:r>
            <a:endParaRPr b="1"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i="1" lang="en" sz="1200">
                <a:solidFill>
                  <a:schemeClr val="dk1"/>
                </a:solidFill>
                <a:latin typeface="Calibri"/>
                <a:ea typeface="Calibri"/>
                <a:cs typeface="Calibri"/>
                <a:sym typeface="Calibri"/>
              </a:rPr>
              <a:t>Use the Reflection Questions or Big Questions to guide a discussion with peers about </a:t>
            </a:r>
            <a:r>
              <a:rPr i="1" lang="en" sz="1200">
                <a:solidFill>
                  <a:schemeClr val="dk1"/>
                </a:solidFill>
                <a:latin typeface="Calibri"/>
                <a:ea typeface="Calibri"/>
                <a:cs typeface="Calibri"/>
                <a:sym typeface="Calibri"/>
              </a:rPr>
              <a:t>this vignette.</a:t>
            </a:r>
            <a:endParaRPr i="1" sz="1200">
              <a:solidFill>
                <a:schemeClr val="dk1"/>
              </a:solidFill>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Mr. Mireles teaches 8th grade. He usually begins planning for the school year by reviewing assessment data from the previous year. When his students were out of the building for a quarter last year, his district did not give the usual year-end summative science assessment.  Mr. Mireles wants to adjust assessing science learning to inform instruction in meaningful ways using the school’s instructional model.  </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8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Mr. Mireles meets with fellow teachers to map out a plan using grade-level content and three-dimensional progressions in the standards. They plan to use a variety of </a:t>
            </a:r>
            <a:r>
              <a:rPr lang="en" sz="1200" u="sng">
                <a:solidFill>
                  <a:schemeClr val="hlink"/>
                </a:solidFill>
                <a:latin typeface="Calibri"/>
                <a:ea typeface="Calibri"/>
                <a:cs typeface="Calibri"/>
                <a:sym typeface="Calibri"/>
                <a:hlinkClick r:id="rId12"/>
              </a:rPr>
              <a:t>assessment strategies for different purposes</a:t>
            </a:r>
            <a:r>
              <a:rPr lang="en" sz="1200">
                <a:solidFill>
                  <a:schemeClr val="dk1"/>
                </a:solidFill>
                <a:latin typeface="Calibri"/>
                <a:ea typeface="Calibri"/>
                <a:cs typeface="Calibri"/>
                <a:sym typeface="Calibri"/>
              </a:rPr>
              <a:t>.  To support student agency, they will ask students and families to complete a science interest survey at the beginning of the year.  They will use</a:t>
            </a:r>
            <a:r>
              <a:rPr lang="en" sz="1200">
                <a:solidFill>
                  <a:schemeClr val="dk1"/>
                </a:solidFill>
                <a:latin typeface="Calibri"/>
                <a:ea typeface="Calibri"/>
                <a:cs typeface="Calibri"/>
                <a:sym typeface="Calibri"/>
              </a:rPr>
              <a:t> formative probes</a:t>
            </a:r>
            <a:r>
              <a:rPr lang="en" sz="1200">
                <a:solidFill>
                  <a:schemeClr val="dk1"/>
                </a:solidFill>
                <a:latin typeface="Calibri"/>
                <a:ea typeface="Calibri"/>
                <a:cs typeface="Calibri"/>
                <a:sym typeface="Calibri"/>
              </a:rPr>
              <a:t> before each unit and curriculum- embedded assessments to determine where students are in their learning and scaffold in appropriate supports. As much as possible, they will revise or remove assessments that do not provide actionable evidence of student learning. </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
        <p:nvSpPr>
          <p:cNvPr id="224" name="Google Shape;224;p18"/>
          <p:cNvSpPr/>
          <p:nvPr/>
        </p:nvSpPr>
        <p:spPr>
          <a:xfrm>
            <a:off x="622325"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What is the rationale for each assessment relative to student learning?</a:t>
            </a:r>
            <a:endParaRPr b="1" sz="1200">
              <a:solidFill>
                <a:srgbClr val="FFFFFF"/>
              </a:solidFill>
              <a:latin typeface="Calibri"/>
              <a:ea typeface="Calibri"/>
              <a:cs typeface="Calibri"/>
              <a:sym typeface="Calibri"/>
            </a:endParaRPr>
          </a:p>
        </p:txBody>
      </p:sp>
      <p:sp>
        <p:nvSpPr>
          <p:cNvPr id="225" name="Google Shape;225;p18"/>
          <p:cNvSpPr/>
          <p:nvPr/>
        </p:nvSpPr>
        <p:spPr>
          <a:xfrm>
            <a:off x="1941563"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What are the priority learning goals I should assess?</a:t>
            </a:r>
            <a:endParaRPr b="1" sz="1200">
              <a:solidFill>
                <a:srgbClr val="FFFFFF"/>
              </a:solidFill>
              <a:latin typeface="Calibri"/>
              <a:ea typeface="Calibri"/>
              <a:cs typeface="Calibri"/>
              <a:sym typeface="Calibri"/>
            </a:endParaRPr>
          </a:p>
        </p:txBody>
      </p:sp>
      <p:sp>
        <p:nvSpPr>
          <p:cNvPr id="226" name="Google Shape;226;p18"/>
          <p:cNvSpPr/>
          <p:nvPr/>
        </p:nvSpPr>
        <p:spPr>
          <a:xfrm>
            <a:off x="3255400"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latin typeface="Calibri"/>
                <a:ea typeface="Calibri"/>
                <a:cs typeface="Calibri"/>
                <a:sym typeface="Calibri"/>
              </a:rPr>
              <a:t>What assessment methods should I use?</a:t>
            </a:r>
            <a:endParaRPr b="1" sz="1200">
              <a:solidFill>
                <a:srgbClr val="FFFFFF"/>
              </a:solidFill>
              <a:latin typeface="Calibri"/>
              <a:ea typeface="Calibri"/>
              <a:cs typeface="Calibri"/>
              <a:sym typeface="Calibri"/>
            </a:endParaRPr>
          </a:p>
        </p:txBody>
      </p:sp>
      <p:sp>
        <p:nvSpPr>
          <p:cNvPr id="227" name="Google Shape;227;p18"/>
          <p:cNvSpPr/>
          <p:nvPr/>
        </p:nvSpPr>
        <p:spPr>
          <a:xfrm>
            <a:off x="4569250" y="7616250"/>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How can I ensure quality in this assessment process?</a:t>
            </a:r>
            <a:endParaRPr b="1" sz="1200">
              <a:solidFill>
                <a:srgbClr val="FFFFFF"/>
              </a:solidFill>
              <a:latin typeface="Calibri"/>
              <a:ea typeface="Calibri"/>
              <a:cs typeface="Calibri"/>
              <a:sym typeface="Calibri"/>
            </a:endParaRPr>
          </a:p>
        </p:txBody>
      </p:sp>
      <p:sp>
        <p:nvSpPr>
          <p:cNvPr id="228" name="Google Shape;228;p18"/>
          <p:cNvSpPr/>
          <p:nvPr/>
        </p:nvSpPr>
        <p:spPr>
          <a:xfrm>
            <a:off x="5870625" y="6631625"/>
            <a:ext cx="1209300" cy="14319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What resources do I have to help students with areas where they are still struggling?</a:t>
            </a:r>
            <a:endParaRPr b="1" sz="1200">
              <a:solidFill>
                <a:srgbClr val="FFFFFF"/>
              </a:solidFill>
              <a:latin typeface="Calibri"/>
              <a:ea typeface="Calibri"/>
              <a:cs typeface="Calibri"/>
              <a:sym typeface="Calibri"/>
            </a:endParaRPr>
          </a:p>
        </p:txBody>
      </p:sp>
      <p:cxnSp>
        <p:nvCxnSpPr>
          <p:cNvPr id="229" name="Google Shape;229;p18"/>
          <p:cNvCxnSpPr>
            <a:stCxn id="224" idx="2"/>
            <a:endCxn id="225" idx="0"/>
          </p:cNvCxnSpPr>
          <p:nvPr/>
        </p:nvCxnSpPr>
        <p:spPr>
          <a:xfrm rot="-5400000">
            <a:off x="1662875" y="7180325"/>
            <a:ext cx="447300" cy="1319100"/>
          </a:xfrm>
          <a:prstGeom prst="curvedConnector5">
            <a:avLst>
              <a:gd fmla="val -53236" name="adj1"/>
              <a:gd fmla="val 50005" name="adj2"/>
              <a:gd fmla="val 153230" name="adj3"/>
            </a:avLst>
          </a:prstGeom>
          <a:noFill/>
          <a:ln cap="flat" cmpd="sng" w="19050">
            <a:solidFill>
              <a:srgbClr val="595959"/>
            </a:solidFill>
            <a:prstDash val="solid"/>
            <a:round/>
            <a:headEnd len="med" w="med" type="none"/>
            <a:tailEnd len="med" w="med" type="none"/>
          </a:ln>
        </p:spPr>
      </p:cxnSp>
      <p:cxnSp>
        <p:nvCxnSpPr>
          <p:cNvPr id="230" name="Google Shape;230;p18"/>
          <p:cNvCxnSpPr>
            <a:stCxn id="225" idx="3"/>
            <a:endCxn id="226" idx="2"/>
          </p:cNvCxnSpPr>
          <p:nvPr/>
        </p:nvCxnSpPr>
        <p:spPr>
          <a:xfrm flipH="1" rot="10800000">
            <a:off x="3150863" y="8063400"/>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231" name="Google Shape;231;p18"/>
          <p:cNvCxnSpPr>
            <a:stCxn id="226" idx="3"/>
            <a:endCxn id="227" idx="0"/>
          </p:cNvCxnSpPr>
          <p:nvPr/>
        </p:nvCxnSpPr>
        <p:spPr>
          <a:xfrm>
            <a:off x="4464700" y="7347575"/>
            <a:ext cx="709200" cy="268800"/>
          </a:xfrm>
          <a:prstGeom prst="curvedConnector2">
            <a:avLst/>
          </a:prstGeom>
          <a:noFill/>
          <a:ln cap="flat" cmpd="sng" w="19050">
            <a:solidFill>
              <a:srgbClr val="595959"/>
            </a:solidFill>
            <a:prstDash val="solid"/>
            <a:round/>
            <a:headEnd len="med" w="med" type="none"/>
            <a:tailEnd len="med" w="med" type="none"/>
          </a:ln>
        </p:spPr>
      </p:cxnSp>
      <p:cxnSp>
        <p:nvCxnSpPr>
          <p:cNvPr id="232" name="Google Shape;232;p18"/>
          <p:cNvCxnSpPr>
            <a:stCxn id="227" idx="3"/>
            <a:endCxn id="228" idx="2"/>
          </p:cNvCxnSpPr>
          <p:nvPr/>
        </p:nvCxnSpPr>
        <p:spPr>
          <a:xfrm flipH="1" rot="10800000">
            <a:off x="5778550" y="8063400"/>
            <a:ext cx="696600" cy="268800"/>
          </a:xfrm>
          <a:prstGeom prst="curvedConnector2">
            <a:avLst/>
          </a:prstGeom>
          <a:noFill/>
          <a:ln cap="flat" cmpd="sng" w="19050">
            <a:solidFill>
              <a:srgbClr val="595959"/>
            </a:solidFill>
            <a:prstDash val="solid"/>
            <a:round/>
            <a:headEnd len="med" w="med" type="none"/>
            <a:tailEnd len="med" w="med" type="none"/>
          </a:ln>
        </p:spPr>
      </p:cxnSp>
      <p:sp>
        <p:nvSpPr>
          <p:cNvPr id="233" name="Google Shape;233;p18"/>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13"/>
              </a:rPr>
              <a:t> </a:t>
            </a:r>
            <a:r>
              <a:rPr lang="en" sz="900" u="sng">
                <a:solidFill>
                  <a:srgbClr val="0000FF"/>
                </a:solidFill>
                <a:latin typeface="Calibri"/>
                <a:ea typeface="Calibri"/>
                <a:cs typeface="Calibri"/>
                <a:sym typeface="Calibri"/>
                <a:hlinkClick r:id="rId14"/>
              </a:rPr>
              <a:t>https://creativecommons.org/licenses/by/4.0/</a:t>
            </a:r>
            <a:endParaRPr sz="1300"/>
          </a:p>
        </p:txBody>
      </p:sp>
      <p:pic>
        <p:nvPicPr>
          <p:cNvPr id="234" name="Google Shape;234;p18"/>
          <p:cNvPicPr preferRelativeResize="0"/>
          <p:nvPr/>
        </p:nvPicPr>
        <p:blipFill>
          <a:blip r:embed="rId15">
            <a:alphaModFix/>
          </a:blip>
          <a:stretch>
            <a:fillRect/>
          </a:stretch>
        </p:blipFill>
        <p:spPr>
          <a:xfrm>
            <a:off x="6515700" y="9676619"/>
            <a:ext cx="636297" cy="224150"/>
          </a:xfrm>
          <a:prstGeom prst="rect">
            <a:avLst/>
          </a:prstGeom>
          <a:noFill/>
          <a:ln>
            <a:noFill/>
          </a:ln>
        </p:spPr>
      </p:pic>
      <p:pic>
        <p:nvPicPr>
          <p:cNvPr id="235" name="Google Shape;235;p18">
            <a:hlinkClick r:id="rId16"/>
          </p:cNvPr>
          <p:cNvPicPr preferRelativeResize="0"/>
          <p:nvPr/>
        </p:nvPicPr>
        <p:blipFill rotWithShape="1">
          <a:blip r:embed="rId17">
            <a:alphaModFix/>
          </a:blip>
          <a:srcRect b="31290" l="0" r="27488" t="0"/>
          <a:stretch/>
        </p:blipFill>
        <p:spPr>
          <a:xfrm>
            <a:off x="412225" y="9341425"/>
            <a:ext cx="786563" cy="573150"/>
          </a:xfrm>
          <a:prstGeom prst="rect">
            <a:avLst/>
          </a:prstGeom>
          <a:noFill/>
          <a:ln>
            <a:noFill/>
          </a:ln>
        </p:spPr>
      </p:pic>
      <p:pic>
        <p:nvPicPr>
          <p:cNvPr id="236" name="Google Shape;236;p18">
            <a:hlinkClick r:id="rId18"/>
          </p:cNvPr>
          <p:cNvPicPr preferRelativeResize="0"/>
          <p:nvPr/>
        </p:nvPicPr>
        <p:blipFill rotWithShape="1">
          <a:blip r:embed="rId19">
            <a:alphaModFix/>
          </a:blip>
          <a:srcRect b="0" l="0" r="0" t="0"/>
          <a:stretch/>
        </p:blipFill>
        <p:spPr>
          <a:xfrm>
            <a:off x="2249651" y="9341425"/>
            <a:ext cx="593150" cy="559348"/>
          </a:xfrm>
          <a:prstGeom prst="rect">
            <a:avLst/>
          </a:prstGeom>
          <a:noFill/>
          <a:ln>
            <a:noFill/>
          </a:ln>
        </p:spPr>
      </p:pic>
      <p:pic>
        <p:nvPicPr>
          <p:cNvPr id="237" name="Google Shape;237;p18">
            <a:hlinkClick r:id="rId20"/>
          </p:cNvPr>
          <p:cNvPicPr preferRelativeResize="0"/>
          <p:nvPr/>
        </p:nvPicPr>
        <p:blipFill rotWithShape="1">
          <a:blip r:embed="rId21">
            <a:alphaModFix/>
          </a:blip>
          <a:srcRect b="0" l="0" r="0" t="0"/>
          <a:stretch/>
        </p:blipFill>
        <p:spPr>
          <a:xfrm>
            <a:off x="1262575" y="9341423"/>
            <a:ext cx="840039" cy="573150"/>
          </a:xfrm>
          <a:prstGeom prst="rect">
            <a:avLst/>
          </a:prstGeom>
          <a:noFill/>
          <a:ln>
            <a:noFill/>
          </a:ln>
        </p:spPr>
      </p:pic>
      <p:grpSp>
        <p:nvGrpSpPr>
          <p:cNvPr id="238" name="Google Shape;238;p18"/>
          <p:cNvGrpSpPr/>
          <p:nvPr/>
        </p:nvGrpSpPr>
        <p:grpSpPr>
          <a:xfrm>
            <a:off x="622581" y="1162376"/>
            <a:ext cx="1670964" cy="398039"/>
            <a:chOff x="539341" y="567045"/>
            <a:chExt cx="2457661" cy="625159"/>
          </a:xfrm>
        </p:grpSpPr>
        <p:pic>
          <p:nvPicPr>
            <p:cNvPr descr="This is a blue icon of a robot arm." id="239" name="Google Shape;239;p18" title="Robot Arm"/>
            <p:cNvPicPr preferRelativeResize="0"/>
            <p:nvPr/>
          </p:nvPicPr>
          <p:blipFill rotWithShape="1">
            <a:blip r:embed="rId22">
              <a:alphaModFix/>
            </a:blip>
            <a:srcRect b="0" l="0" r="0" t="0"/>
            <a:stretch/>
          </p:blipFill>
          <p:spPr>
            <a:xfrm>
              <a:off x="1888402" y="602543"/>
              <a:ext cx="593144" cy="554178"/>
            </a:xfrm>
            <a:prstGeom prst="rect">
              <a:avLst/>
            </a:prstGeom>
            <a:noFill/>
            <a:ln>
              <a:noFill/>
            </a:ln>
          </p:spPr>
        </p:pic>
        <p:pic>
          <p:nvPicPr>
            <p:cNvPr descr="This is a dark green icon of a DNA strand." id="240" name="Google Shape;240;p18" title="DNA"/>
            <p:cNvPicPr preferRelativeResize="0"/>
            <p:nvPr/>
          </p:nvPicPr>
          <p:blipFill rotWithShape="1">
            <a:blip r:embed="rId23">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241" name="Google Shape;241;p18" title="Rutherford Atom"/>
            <p:cNvPicPr preferRelativeResize="0"/>
            <p:nvPr/>
          </p:nvPicPr>
          <p:blipFill rotWithShape="1">
            <a:blip r:embed="rId24">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242" name="Google Shape;242;p18" title="Volcano"/>
            <p:cNvPicPr preferRelativeResize="0"/>
            <p:nvPr/>
          </p:nvPicPr>
          <p:blipFill>
            <a:blip r:embed="rId25">
              <a:alphaModFix/>
            </a:blip>
            <a:stretch>
              <a:fillRect/>
            </a:stretch>
          </p:blipFill>
          <p:spPr>
            <a:xfrm>
              <a:off x="1222475" y="574050"/>
              <a:ext cx="464283" cy="611150"/>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9"/>
          <p:cNvSpPr/>
          <p:nvPr/>
        </p:nvSpPr>
        <p:spPr>
          <a:xfrm>
            <a:off x="412225" y="405100"/>
            <a:ext cx="6883800" cy="87939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9"/>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3"/>
              </a:rPr>
              <a:t> </a:t>
            </a:r>
            <a:r>
              <a:rPr lang="en" sz="900" u="sng">
                <a:solidFill>
                  <a:srgbClr val="0000FF"/>
                </a:solidFill>
                <a:latin typeface="Calibri"/>
                <a:ea typeface="Calibri"/>
                <a:cs typeface="Calibri"/>
                <a:sym typeface="Calibri"/>
                <a:hlinkClick r:id="rId4"/>
              </a:rPr>
              <a:t>https://creativecommons.org/licenses/by/4.0/</a:t>
            </a:r>
            <a:endParaRPr sz="1300"/>
          </a:p>
        </p:txBody>
      </p:sp>
      <p:pic>
        <p:nvPicPr>
          <p:cNvPr id="249" name="Google Shape;249;p19"/>
          <p:cNvPicPr preferRelativeResize="0"/>
          <p:nvPr/>
        </p:nvPicPr>
        <p:blipFill>
          <a:blip r:embed="rId5">
            <a:alphaModFix/>
          </a:blip>
          <a:stretch>
            <a:fillRect/>
          </a:stretch>
        </p:blipFill>
        <p:spPr>
          <a:xfrm>
            <a:off x="6515700" y="9676619"/>
            <a:ext cx="636297" cy="224150"/>
          </a:xfrm>
          <a:prstGeom prst="rect">
            <a:avLst/>
          </a:prstGeom>
          <a:noFill/>
          <a:ln>
            <a:noFill/>
          </a:ln>
        </p:spPr>
      </p:pic>
      <p:sp>
        <p:nvSpPr>
          <p:cNvPr id="250" name="Google Shape;250;p19"/>
          <p:cNvSpPr txBox="1"/>
          <p:nvPr/>
        </p:nvSpPr>
        <p:spPr>
          <a:xfrm>
            <a:off x="3268525" y="414650"/>
            <a:ext cx="4061400" cy="88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100">
                <a:solidFill>
                  <a:srgbClr val="1C4587"/>
                </a:solidFill>
                <a:latin typeface="Calibri"/>
                <a:ea typeface="Calibri"/>
                <a:cs typeface="Calibri"/>
                <a:sym typeface="Calibri"/>
              </a:rPr>
              <a:t>Science Instruction</a:t>
            </a:r>
            <a:endParaRPr b="1" sz="3100">
              <a:solidFill>
                <a:srgbClr val="1C4587"/>
              </a:solidFill>
              <a:latin typeface="Calibri"/>
              <a:ea typeface="Calibri"/>
              <a:cs typeface="Calibri"/>
              <a:sym typeface="Calibri"/>
            </a:endParaRPr>
          </a:p>
          <a:p>
            <a:pPr indent="0" lvl="0" marL="0" rtl="0" algn="l">
              <a:spcBef>
                <a:spcPts val="0"/>
              </a:spcBef>
              <a:spcAft>
                <a:spcPts val="0"/>
              </a:spcAft>
              <a:buNone/>
            </a:pPr>
            <a:r>
              <a:rPr b="1" lang="en" sz="2200">
                <a:solidFill>
                  <a:srgbClr val="1C4587"/>
                </a:solidFill>
                <a:latin typeface="Calibri"/>
                <a:ea typeface="Calibri"/>
                <a:cs typeface="Calibri"/>
                <a:sym typeface="Calibri"/>
              </a:rPr>
              <a:t>Back-to-School Considerations</a:t>
            </a:r>
            <a:endParaRPr b="1" sz="2200">
              <a:solidFill>
                <a:srgbClr val="1C4587"/>
              </a:solidFill>
              <a:latin typeface="Calibri"/>
              <a:ea typeface="Calibri"/>
              <a:cs typeface="Calibri"/>
              <a:sym typeface="Calibri"/>
            </a:endParaRPr>
          </a:p>
        </p:txBody>
      </p:sp>
      <p:sp>
        <p:nvSpPr>
          <p:cNvPr id="251" name="Google Shape;251;p19"/>
          <p:cNvSpPr txBox="1"/>
          <p:nvPr/>
        </p:nvSpPr>
        <p:spPr>
          <a:xfrm>
            <a:off x="502125" y="1451475"/>
            <a:ext cx="3036900" cy="11214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600">
                <a:solidFill>
                  <a:srgbClr val="FFFFFF"/>
                </a:solidFill>
                <a:latin typeface="Calibri"/>
                <a:ea typeface="Calibri"/>
                <a:cs typeface="Calibri"/>
                <a:sym typeface="Calibri"/>
              </a:rPr>
              <a:t>How can teachers continue high quality science instruction through different modes of teaching and learning?</a:t>
            </a:r>
            <a:endParaRPr b="1" sz="1100">
              <a:solidFill>
                <a:srgbClr val="FFFFFF"/>
              </a:solidFill>
              <a:latin typeface="Calibri"/>
              <a:ea typeface="Calibri"/>
              <a:cs typeface="Calibri"/>
              <a:sym typeface="Calibri"/>
            </a:endParaRPr>
          </a:p>
        </p:txBody>
      </p:sp>
      <p:sp>
        <p:nvSpPr>
          <p:cNvPr id="252" name="Google Shape;252;p19"/>
          <p:cNvSpPr txBox="1"/>
          <p:nvPr/>
        </p:nvSpPr>
        <p:spPr>
          <a:xfrm>
            <a:off x="502125" y="2729025"/>
            <a:ext cx="3036900" cy="6388200"/>
          </a:xfrm>
          <a:prstGeom prst="rect">
            <a:avLst/>
          </a:prstGeom>
          <a:solidFill>
            <a:srgbClr val="E6F0E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Tensions We Are Navigating</a:t>
            </a:r>
            <a:endParaRPr sz="1100">
              <a:solidFill>
                <a:schemeClr val="dk1"/>
              </a:solidFill>
              <a:latin typeface="Calibri"/>
              <a:ea typeface="Calibri"/>
              <a:cs typeface="Calibri"/>
              <a:sym typeface="Calibri"/>
            </a:endParaRPr>
          </a:p>
          <a:p>
            <a:pPr indent="-247650" lvl="0" marL="2286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Students learn best when they</a:t>
            </a:r>
            <a:r>
              <a:rPr lang="en" sz="1200">
                <a:solidFill>
                  <a:schemeClr val="dk1"/>
                </a:solidFill>
                <a:latin typeface="Calibri"/>
                <a:ea typeface="Calibri"/>
                <a:cs typeface="Calibri"/>
                <a:sym typeface="Calibri"/>
              </a:rPr>
              <a:t> </a:t>
            </a:r>
            <a:r>
              <a:rPr lang="en" sz="1200" u="sng">
                <a:solidFill>
                  <a:schemeClr val="hlink"/>
                </a:solidFill>
                <a:latin typeface="Calibri"/>
                <a:ea typeface="Calibri"/>
                <a:cs typeface="Calibri"/>
                <a:sym typeface="Calibri"/>
                <a:hlinkClick r:id="rId6"/>
              </a:rPr>
              <a:t>engage in the practices</a:t>
            </a:r>
            <a:r>
              <a:rPr lang="en" sz="1200" u="sng">
                <a:solidFill>
                  <a:schemeClr val="hlink"/>
                </a:solidFill>
                <a:latin typeface="Calibri"/>
                <a:ea typeface="Calibri"/>
                <a:cs typeface="Calibri"/>
                <a:sym typeface="Calibri"/>
                <a:hlinkClick r:id="rId7"/>
              </a:rPr>
              <a:t> of science and engineering</a:t>
            </a:r>
            <a:r>
              <a:rPr lang="en" sz="1200">
                <a:solidFill>
                  <a:schemeClr val="dk1"/>
                </a:solidFill>
                <a:latin typeface="Calibri"/>
                <a:ea typeface="Calibri"/>
                <a:cs typeface="Calibri"/>
                <a:sym typeface="Calibri"/>
              </a:rPr>
              <a:t>;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it may seem “easier” to use lectures, readings, quizzes, and memorization, which do not provide students sufficient opportunity to make sense of phenomena and solve problems.</a:t>
            </a:r>
            <a:endParaRPr sz="1200">
              <a:solidFill>
                <a:schemeClr val="dk1"/>
              </a:solidFill>
              <a:latin typeface="Calibri"/>
              <a:ea typeface="Calibri"/>
              <a:cs typeface="Calibri"/>
              <a:sym typeface="Calibri"/>
            </a:endParaRPr>
          </a:p>
          <a:p>
            <a:pPr indent="-247650" lvl="0" marL="22860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Teachers have </a:t>
            </a:r>
            <a:r>
              <a:rPr lang="en" sz="1200">
                <a:solidFill>
                  <a:schemeClr val="dk1"/>
                </a:solidFill>
                <a:latin typeface="Calibri"/>
                <a:ea typeface="Calibri"/>
                <a:cs typeface="Calibri"/>
                <a:sym typeface="Calibri"/>
              </a:rPr>
              <a:t>implemented </a:t>
            </a:r>
            <a:r>
              <a:rPr lang="en" sz="1200" u="sng">
                <a:solidFill>
                  <a:schemeClr val="hlink"/>
                </a:solidFill>
                <a:latin typeface="Calibri"/>
                <a:ea typeface="Calibri"/>
                <a:cs typeface="Calibri"/>
                <a:sym typeface="Calibri"/>
                <a:hlinkClick r:id="rId8"/>
              </a:rPr>
              <a:t>instructional strategies</a:t>
            </a:r>
            <a:r>
              <a:rPr lang="en" sz="1200">
                <a:solidFill>
                  <a:schemeClr val="dk1"/>
                </a:solidFill>
                <a:latin typeface="Calibri"/>
                <a:ea typeface="Calibri"/>
                <a:cs typeface="Calibri"/>
                <a:sym typeface="Calibri"/>
              </a:rPr>
              <a:t> to provide high-quality, three- dimensional </a:t>
            </a:r>
            <a:r>
              <a:rPr lang="en" sz="1200">
                <a:solidFill>
                  <a:schemeClr val="dk1"/>
                </a:solidFill>
                <a:latin typeface="Calibri"/>
                <a:ea typeface="Calibri"/>
                <a:cs typeface="Calibri"/>
                <a:sym typeface="Calibri"/>
              </a:rPr>
              <a:t>learning;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converting to remote learning </a:t>
            </a:r>
            <a:r>
              <a:rPr b="1" lang="en" sz="1200">
                <a:solidFill>
                  <a:schemeClr val="dk1"/>
                </a:solidFill>
                <a:latin typeface="Calibri"/>
                <a:ea typeface="Calibri"/>
                <a:cs typeface="Calibri"/>
                <a:sym typeface="Calibri"/>
              </a:rPr>
              <a:t>requires different tools and approaches.  </a:t>
            </a:r>
            <a:r>
              <a:rPr lang="en" sz="1200">
                <a:solidFill>
                  <a:schemeClr val="dk1"/>
                </a:solidFill>
                <a:latin typeface="Calibri"/>
                <a:ea typeface="Calibri"/>
                <a:cs typeface="Calibri"/>
                <a:sym typeface="Calibri"/>
              </a:rPr>
              <a:t>Teachers of science want to learn how to use</a:t>
            </a:r>
            <a:r>
              <a:rPr lang="en" sz="1200">
                <a:solidFill>
                  <a:schemeClr val="dk1"/>
                </a:solidFill>
                <a:latin typeface="Calibri"/>
                <a:ea typeface="Calibri"/>
                <a:cs typeface="Calibri"/>
                <a:sym typeface="Calibri"/>
              </a:rPr>
              <a:t> tools</a:t>
            </a:r>
            <a:r>
              <a:rPr lang="en" sz="1200">
                <a:solidFill>
                  <a:schemeClr val="dk1"/>
                </a:solidFill>
                <a:latin typeface="Calibri"/>
                <a:ea typeface="Calibri"/>
                <a:cs typeface="Calibri"/>
                <a:sym typeface="Calibri"/>
              </a:rPr>
              <a:t> for adapting science instruction, not just for general use (</a:t>
            </a:r>
            <a:r>
              <a:rPr i="1" lang="en" sz="1200">
                <a:solidFill>
                  <a:schemeClr val="dk1"/>
                </a:solidFill>
                <a:latin typeface="Calibri"/>
                <a:ea typeface="Calibri"/>
                <a:cs typeface="Calibri"/>
                <a:sym typeface="Calibri"/>
              </a:rPr>
              <a:t>see vignette on following page</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247650" lvl="0" marL="22860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This is a moment of opportunity to redesign or replace </a:t>
            </a:r>
            <a:r>
              <a:rPr lang="en" sz="1200" u="sng">
                <a:solidFill>
                  <a:schemeClr val="hlink"/>
                </a:solidFill>
                <a:latin typeface="Calibri"/>
                <a:ea typeface="Calibri"/>
                <a:cs typeface="Calibri"/>
                <a:sym typeface="Calibri"/>
                <a:hlinkClick r:id="rId9"/>
              </a:rPr>
              <a:t>learning activities that are not standards-aligned</a:t>
            </a:r>
            <a:r>
              <a:rPr lang="en" sz="1200">
                <a:solidFill>
                  <a:schemeClr val="dk1"/>
                </a:solidFill>
                <a:latin typeface="Calibri"/>
                <a:ea typeface="Calibri"/>
                <a:cs typeface="Calibri"/>
                <a:sym typeface="Calibri"/>
              </a:rPr>
              <a:t> in order to create time and space for meaningful student engagement;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teachers need time and professional learning to adapt instruction</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247650" lvl="0" marL="228600" rtl="0" algn="l">
              <a:spcBef>
                <a:spcPts val="1000"/>
              </a:spcBef>
              <a:spcAft>
                <a:spcPts val="1000"/>
              </a:spcAft>
              <a:buClr>
                <a:schemeClr val="dk1"/>
              </a:buClr>
              <a:buSzPts val="1200"/>
              <a:buFont typeface="Calibri"/>
              <a:buChar char="●"/>
            </a:pPr>
            <a:r>
              <a:rPr lang="en" sz="1200">
                <a:solidFill>
                  <a:schemeClr val="dk1"/>
                </a:solidFill>
                <a:latin typeface="Calibri"/>
                <a:ea typeface="Calibri"/>
                <a:cs typeface="Calibri"/>
                <a:sym typeface="Calibri"/>
              </a:rPr>
              <a:t>Schools may be familiar with inclusive practices for instruction, such as </a:t>
            </a:r>
            <a:r>
              <a:rPr lang="en" sz="1200" u="sng">
                <a:solidFill>
                  <a:schemeClr val="hlink"/>
                </a:solidFill>
                <a:latin typeface="Calibri"/>
                <a:ea typeface="Calibri"/>
                <a:cs typeface="Calibri"/>
                <a:sym typeface="Calibri"/>
                <a:hlinkClick r:id="rId10"/>
              </a:rPr>
              <a:t>universal design for learning</a:t>
            </a:r>
            <a:r>
              <a:rPr lang="en" sz="1200">
                <a:solidFill>
                  <a:schemeClr val="dk1"/>
                </a:solidFill>
                <a:latin typeface="Calibri"/>
                <a:ea typeface="Calibri"/>
                <a:cs typeface="Calibri"/>
                <a:sym typeface="Calibri"/>
              </a:rPr>
              <a:t>;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adapting options for engagement, representation, and action in digital settings may present barriers to accessibility.</a:t>
            </a:r>
            <a:endParaRPr sz="1200">
              <a:latin typeface="Calibri"/>
              <a:ea typeface="Calibri"/>
              <a:cs typeface="Calibri"/>
              <a:sym typeface="Calibri"/>
            </a:endParaRPr>
          </a:p>
        </p:txBody>
      </p:sp>
      <p:sp>
        <p:nvSpPr>
          <p:cNvPr id="253" name="Google Shape;253;p19"/>
          <p:cNvSpPr txBox="1"/>
          <p:nvPr/>
        </p:nvSpPr>
        <p:spPr>
          <a:xfrm>
            <a:off x="3617425" y="1428425"/>
            <a:ext cx="3612900" cy="1228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1C4587"/>
                </a:solidFill>
                <a:latin typeface="Calibri"/>
                <a:ea typeface="Calibri"/>
                <a:cs typeface="Calibri"/>
                <a:sym typeface="Calibri"/>
              </a:rPr>
              <a:t>Science learning should be </a:t>
            </a:r>
            <a:r>
              <a:rPr lang="en" sz="1200">
                <a:solidFill>
                  <a:srgbClr val="1C4587"/>
                </a:solidFill>
                <a:latin typeface="Calibri"/>
                <a:ea typeface="Calibri"/>
                <a:cs typeface="Calibri"/>
                <a:sym typeface="Calibri"/>
              </a:rPr>
              <a:t>student-centered and consistently engage students </a:t>
            </a:r>
            <a:r>
              <a:rPr lang="en" sz="1200">
                <a:solidFill>
                  <a:srgbClr val="1C4587"/>
                </a:solidFill>
                <a:latin typeface="Calibri"/>
                <a:ea typeface="Calibri"/>
                <a:cs typeface="Calibri"/>
                <a:sym typeface="Calibri"/>
              </a:rPr>
              <a:t>in the practices of science and engineering.  I</a:t>
            </a:r>
            <a:r>
              <a:rPr lang="en" sz="1200">
                <a:solidFill>
                  <a:srgbClr val="1C4587"/>
                </a:solidFill>
                <a:latin typeface="Calibri"/>
                <a:ea typeface="Calibri"/>
                <a:cs typeface="Calibri"/>
                <a:sym typeface="Calibri"/>
              </a:rPr>
              <a:t>nstruction should facilitate c</a:t>
            </a:r>
            <a:r>
              <a:rPr lang="en" sz="1200">
                <a:solidFill>
                  <a:srgbClr val="1C4587"/>
                </a:solidFill>
                <a:latin typeface="Calibri"/>
                <a:ea typeface="Calibri"/>
                <a:cs typeface="Calibri"/>
                <a:sym typeface="Calibri"/>
              </a:rPr>
              <a:t>ollaborative sensemaking — a critical component of understanding phenomena and solving problems — </a:t>
            </a:r>
            <a:endParaRPr sz="1200">
              <a:solidFill>
                <a:srgbClr val="1C4587"/>
              </a:solidFill>
              <a:latin typeface="Calibri"/>
              <a:ea typeface="Calibri"/>
              <a:cs typeface="Calibri"/>
              <a:sym typeface="Calibri"/>
            </a:endParaRPr>
          </a:p>
          <a:p>
            <a:pPr indent="0" lvl="0" marL="0" rtl="0" algn="l">
              <a:spcBef>
                <a:spcPts val="0"/>
              </a:spcBef>
              <a:spcAft>
                <a:spcPts val="0"/>
              </a:spcAft>
              <a:buNone/>
            </a:pPr>
            <a:r>
              <a:rPr lang="en" sz="1200">
                <a:solidFill>
                  <a:srgbClr val="1C4587"/>
                </a:solidFill>
                <a:latin typeface="Calibri"/>
                <a:ea typeface="Calibri"/>
                <a:cs typeface="Calibri"/>
                <a:sym typeface="Calibri"/>
              </a:rPr>
              <a:t>in ways that honor student interest and identity.</a:t>
            </a:r>
            <a:endParaRPr sz="1200">
              <a:solidFill>
                <a:srgbClr val="1C4587"/>
              </a:solidFill>
              <a:latin typeface="Calibri"/>
              <a:ea typeface="Calibri"/>
              <a:cs typeface="Calibri"/>
              <a:sym typeface="Calibri"/>
            </a:endParaRPr>
          </a:p>
        </p:txBody>
      </p:sp>
      <p:sp>
        <p:nvSpPr>
          <p:cNvPr id="254" name="Google Shape;254;p19"/>
          <p:cNvSpPr txBox="1"/>
          <p:nvPr/>
        </p:nvSpPr>
        <p:spPr>
          <a:xfrm>
            <a:off x="3539100" y="5038763"/>
            <a:ext cx="3612900" cy="402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Recommended Reflection </a:t>
            </a:r>
            <a:r>
              <a:rPr b="1" lang="en">
                <a:solidFill>
                  <a:schemeClr val="dk1"/>
                </a:solidFill>
                <a:latin typeface="Calibri"/>
                <a:ea typeface="Calibri"/>
                <a:cs typeface="Calibri"/>
                <a:sym typeface="Calibri"/>
              </a:rPr>
              <a:t>Questions</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 these questions with your PLC to examine current practice and engage in forward planning.</a:t>
            </a:r>
            <a:endParaRPr sz="10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What powerful </a:t>
            </a:r>
            <a:r>
              <a:rPr lang="en" sz="1200" u="sng">
                <a:solidFill>
                  <a:schemeClr val="hlink"/>
                </a:solidFill>
                <a:latin typeface="Calibri"/>
                <a:ea typeface="Calibri"/>
                <a:cs typeface="Calibri"/>
                <a:sym typeface="Calibri"/>
                <a:hlinkClick r:id="rId11"/>
              </a:rPr>
              <a:t>instructional practices</a:t>
            </a:r>
            <a:r>
              <a:rPr lang="en" sz="1200">
                <a:latin typeface="Calibri"/>
                <a:ea typeface="Calibri"/>
                <a:cs typeface="Calibri"/>
                <a:sym typeface="Calibri"/>
              </a:rPr>
              <a:t> center students as sensemakers and co-constructors of knowledge and skills?  How can these practices be adapted for </a:t>
            </a:r>
            <a:r>
              <a:rPr lang="en" sz="1200">
                <a:latin typeface="Calibri"/>
                <a:ea typeface="Calibri"/>
                <a:cs typeface="Calibri"/>
                <a:sym typeface="Calibri"/>
              </a:rPr>
              <a:t>different learning environments?</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What instructional practices might be reconsidered as ineffective</a:t>
            </a:r>
            <a:r>
              <a:rPr lang="en" sz="1200">
                <a:latin typeface="Calibri"/>
                <a:ea typeface="Calibri"/>
                <a:cs typeface="Calibri"/>
                <a:sym typeface="Calibri"/>
              </a:rPr>
              <a:t> </a:t>
            </a:r>
            <a:r>
              <a:rPr lang="en" sz="1200">
                <a:latin typeface="Calibri"/>
                <a:ea typeface="Calibri"/>
                <a:cs typeface="Calibri"/>
                <a:sym typeface="Calibri"/>
              </a:rPr>
              <a:t>or not aligned to a three-dimensional vision of science teaching and learning, e.g. busy work, rote memorization, </a:t>
            </a:r>
            <a:r>
              <a:rPr lang="en" sz="1200" u="sng">
                <a:solidFill>
                  <a:schemeClr val="hlink"/>
                </a:solidFill>
                <a:latin typeface="Calibri"/>
                <a:ea typeface="Calibri"/>
                <a:cs typeface="Calibri"/>
                <a:sym typeface="Calibri"/>
                <a:hlinkClick r:id="rId12"/>
              </a:rPr>
              <a:t>vocabulary pre-teaching</a:t>
            </a:r>
            <a:r>
              <a:rPr lang="en" sz="1200">
                <a:latin typeface="Calibri"/>
                <a:ea typeface="Calibri"/>
                <a:cs typeface="Calibri"/>
                <a:sym typeface="Calibri"/>
              </a:rPr>
              <a:t>?</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How will you promote </a:t>
            </a:r>
            <a:r>
              <a:rPr lang="en" sz="1200" u="sng">
                <a:solidFill>
                  <a:schemeClr val="hlink"/>
                </a:solidFill>
                <a:latin typeface="Calibri"/>
                <a:ea typeface="Calibri"/>
                <a:cs typeface="Calibri"/>
                <a:sym typeface="Calibri"/>
                <a:hlinkClick r:id="rId13"/>
              </a:rPr>
              <a:t>student engagement</a:t>
            </a:r>
            <a:r>
              <a:rPr lang="en" sz="1200">
                <a:latin typeface="Calibri"/>
                <a:ea typeface="Calibri"/>
                <a:cs typeface="Calibri"/>
                <a:sym typeface="Calibri"/>
              </a:rPr>
              <a:t> </a:t>
            </a:r>
            <a:r>
              <a:rPr lang="en" sz="1200">
                <a:latin typeface="Calibri"/>
                <a:ea typeface="Calibri"/>
                <a:cs typeface="Calibri"/>
                <a:sym typeface="Calibri"/>
              </a:rPr>
              <a:t>when modes of delivery are different than students may be used to or may change over time (e.g. rotating schedules, sudden return to online learning)?</a:t>
            </a:r>
            <a:endParaRPr sz="900">
              <a:latin typeface="Calibri"/>
              <a:ea typeface="Calibri"/>
              <a:cs typeface="Calibri"/>
              <a:sym typeface="Calibri"/>
            </a:endParaRPr>
          </a:p>
          <a:p>
            <a:pPr indent="-247650" lvl="0" marL="285750" rtl="0" algn="l">
              <a:spcBef>
                <a:spcPts val="1000"/>
              </a:spcBef>
              <a:spcAft>
                <a:spcPts val="1000"/>
              </a:spcAft>
              <a:buSzPts val="1200"/>
              <a:buFont typeface="Calibri"/>
              <a:buChar char="➔"/>
            </a:pPr>
            <a:r>
              <a:rPr lang="en" sz="1200">
                <a:latin typeface="Calibri"/>
                <a:ea typeface="Calibri"/>
                <a:cs typeface="Calibri"/>
                <a:sym typeface="Calibri"/>
              </a:rPr>
              <a:t>Which students are and are not being served in different modes of delivery?  Whose </a:t>
            </a:r>
            <a:r>
              <a:rPr lang="en" sz="1200" u="sng">
                <a:solidFill>
                  <a:schemeClr val="hlink"/>
                </a:solidFill>
                <a:latin typeface="Calibri"/>
                <a:ea typeface="Calibri"/>
                <a:cs typeface="Calibri"/>
                <a:sym typeface="Calibri"/>
                <a:hlinkClick r:id="rId14"/>
              </a:rPr>
              <a:t>interests are being centered</a:t>
            </a:r>
            <a:r>
              <a:rPr lang="en" sz="1200">
                <a:latin typeface="Calibri"/>
                <a:ea typeface="Calibri"/>
                <a:cs typeface="Calibri"/>
                <a:sym typeface="Calibri"/>
              </a:rPr>
              <a:t>?</a:t>
            </a:r>
            <a:endParaRPr sz="1200">
              <a:latin typeface="Calibri"/>
              <a:ea typeface="Calibri"/>
              <a:cs typeface="Calibri"/>
              <a:sym typeface="Calibri"/>
            </a:endParaRPr>
          </a:p>
        </p:txBody>
      </p:sp>
      <p:pic>
        <p:nvPicPr>
          <p:cNvPr id="255" name="Google Shape;255;p19">
            <a:hlinkClick r:id="rId15"/>
          </p:cNvPr>
          <p:cNvPicPr preferRelativeResize="0"/>
          <p:nvPr/>
        </p:nvPicPr>
        <p:blipFill rotWithShape="1">
          <a:blip r:embed="rId16">
            <a:alphaModFix/>
          </a:blip>
          <a:srcRect b="31290" l="0" r="27488" t="0"/>
          <a:stretch/>
        </p:blipFill>
        <p:spPr>
          <a:xfrm>
            <a:off x="412225" y="9341425"/>
            <a:ext cx="786563" cy="573150"/>
          </a:xfrm>
          <a:prstGeom prst="rect">
            <a:avLst/>
          </a:prstGeom>
          <a:noFill/>
          <a:ln>
            <a:noFill/>
          </a:ln>
        </p:spPr>
      </p:pic>
      <p:pic>
        <p:nvPicPr>
          <p:cNvPr id="256" name="Google Shape;256;p19">
            <a:hlinkClick r:id="rId17"/>
          </p:cNvPr>
          <p:cNvPicPr preferRelativeResize="0"/>
          <p:nvPr/>
        </p:nvPicPr>
        <p:blipFill rotWithShape="1">
          <a:blip r:embed="rId18">
            <a:alphaModFix/>
          </a:blip>
          <a:srcRect b="0" l="0" r="0" t="0"/>
          <a:stretch/>
        </p:blipFill>
        <p:spPr>
          <a:xfrm>
            <a:off x="2249651" y="9341425"/>
            <a:ext cx="593150" cy="559348"/>
          </a:xfrm>
          <a:prstGeom prst="rect">
            <a:avLst/>
          </a:prstGeom>
          <a:noFill/>
          <a:ln>
            <a:noFill/>
          </a:ln>
        </p:spPr>
      </p:pic>
      <p:pic>
        <p:nvPicPr>
          <p:cNvPr id="257" name="Google Shape;257;p19">
            <a:hlinkClick r:id="rId19"/>
          </p:cNvPr>
          <p:cNvPicPr preferRelativeResize="0"/>
          <p:nvPr/>
        </p:nvPicPr>
        <p:blipFill rotWithShape="1">
          <a:blip r:embed="rId20">
            <a:alphaModFix/>
          </a:blip>
          <a:srcRect b="0" l="0" r="0" t="0"/>
          <a:stretch/>
        </p:blipFill>
        <p:spPr>
          <a:xfrm>
            <a:off x="1262575" y="9341423"/>
            <a:ext cx="840039" cy="573150"/>
          </a:xfrm>
          <a:prstGeom prst="rect">
            <a:avLst/>
          </a:prstGeom>
          <a:noFill/>
          <a:ln>
            <a:noFill/>
          </a:ln>
        </p:spPr>
      </p:pic>
      <p:grpSp>
        <p:nvGrpSpPr>
          <p:cNvPr id="258" name="Google Shape;258;p19"/>
          <p:cNvGrpSpPr/>
          <p:nvPr/>
        </p:nvGrpSpPr>
        <p:grpSpPr>
          <a:xfrm>
            <a:off x="539341" y="542470"/>
            <a:ext cx="2457661" cy="625159"/>
            <a:chOff x="539341" y="567045"/>
            <a:chExt cx="2457661" cy="625159"/>
          </a:xfrm>
        </p:grpSpPr>
        <p:pic>
          <p:nvPicPr>
            <p:cNvPr descr="This is a blue icon of a robot arm." id="259" name="Google Shape;259;p19" title="Robot Arm"/>
            <p:cNvPicPr preferRelativeResize="0"/>
            <p:nvPr/>
          </p:nvPicPr>
          <p:blipFill rotWithShape="1">
            <a:blip r:embed="rId21">
              <a:alphaModFix/>
            </a:blip>
            <a:srcRect b="0" l="0" r="0" t="0"/>
            <a:stretch/>
          </p:blipFill>
          <p:spPr>
            <a:xfrm>
              <a:off x="1888402" y="602543"/>
              <a:ext cx="593144" cy="554178"/>
            </a:xfrm>
            <a:prstGeom prst="rect">
              <a:avLst/>
            </a:prstGeom>
            <a:noFill/>
            <a:ln>
              <a:noFill/>
            </a:ln>
          </p:spPr>
        </p:pic>
        <p:pic>
          <p:nvPicPr>
            <p:cNvPr descr="This is a dark green icon of a DNA strand." id="260" name="Google Shape;260;p19" title="DNA"/>
            <p:cNvPicPr preferRelativeResize="0"/>
            <p:nvPr/>
          </p:nvPicPr>
          <p:blipFill rotWithShape="1">
            <a:blip r:embed="rId22">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261" name="Google Shape;261;p19" title="Rutherford Atom"/>
            <p:cNvPicPr preferRelativeResize="0"/>
            <p:nvPr/>
          </p:nvPicPr>
          <p:blipFill rotWithShape="1">
            <a:blip r:embed="rId23">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262" name="Google Shape;262;p19" title="Volcano"/>
            <p:cNvPicPr preferRelativeResize="0"/>
            <p:nvPr/>
          </p:nvPicPr>
          <p:blipFill>
            <a:blip r:embed="rId24">
              <a:alphaModFix/>
            </a:blip>
            <a:stretch>
              <a:fillRect/>
            </a:stretch>
          </p:blipFill>
          <p:spPr>
            <a:xfrm>
              <a:off x="1222475" y="574050"/>
              <a:ext cx="464283" cy="611150"/>
            </a:xfrm>
            <a:prstGeom prst="rect">
              <a:avLst/>
            </a:prstGeom>
            <a:noFill/>
            <a:ln>
              <a:noFill/>
            </a:ln>
          </p:spPr>
        </p:pic>
      </p:grpSp>
      <p:sp>
        <p:nvSpPr>
          <p:cNvPr id="263" name="Google Shape;263;p19"/>
          <p:cNvSpPr/>
          <p:nvPr/>
        </p:nvSpPr>
        <p:spPr>
          <a:xfrm rot="-2645646">
            <a:off x="4981100" y="3337970"/>
            <a:ext cx="885550" cy="1020058"/>
          </a:xfrm>
          <a:prstGeom prst="ellipse">
            <a:avLst/>
          </a:prstGeom>
          <a:solidFill>
            <a:srgbClr val="E7F3F5"/>
          </a:solidFill>
          <a:ln>
            <a:noFill/>
          </a:ln>
        </p:spPr>
        <p:txBody>
          <a:bodyPr anchorCtr="0" anchor="ctr" bIns="38850" lIns="77700" spcFirstLastPara="1" rIns="77700" wrap="square" tIns="38850">
            <a:noAutofit/>
          </a:bodyPr>
          <a:lstStyle/>
          <a:p>
            <a:pPr indent="0" lvl="0" marL="0" rtl="0" algn="l">
              <a:spcBef>
                <a:spcPts val="0"/>
              </a:spcBef>
              <a:spcAft>
                <a:spcPts val="0"/>
              </a:spcAft>
              <a:buNone/>
            </a:pPr>
            <a:r>
              <a:t/>
            </a:r>
            <a:endParaRPr/>
          </a:p>
        </p:txBody>
      </p:sp>
      <p:grpSp>
        <p:nvGrpSpPr>
          <p:cNvPr id="264" name="Google Shape;264;p19"/>
          <p:cNvGrpSpPr/>
          <p:nvPr/>
        </p:nvGrpSpPr>
        <p:grpSpPr>
          <a:xfrm>
            <a:off x="3695751" y="2255644"/>
            <a:ext cx="3456249" cy="3184703"/>
            <a:chOff x="3886206" y="2818002"/>
            <a:chExt cx="3206168" cy="3101279"/>
          </a:xfrm>
        </p:grpSpPr>
        <p:grpSp>
          <p:nvGrpSpPr>
            <p:cNvPr id="265" name="Google Shape;265;p19"/>
            <p:cNvGrpSpPr/>
            <p:nvPr/>
          </p:nvGrpSpPr>
          <p:grpSpPr>
            <a:xfrm>
              <a:off x="3886206" y="3713098"/>
              <a:ext cx="1656000" cy="1560336"/>
              <a:chOff x="1917433" y="1453653"/>
              <a:chExt cx="2742176" cy="2667697"/>
            </a:xfrm>
          </p:grpSpPr>
          <p:sp>
            <p:nvSpPr>
              <p:cNvPr id="266" name="Google Shape;266;p19"/>
              <p:cNvSpPr/>
              <p:nvPr/>
            </p:nvSpPr>
            <p:spPr>
              <a:xfrm rot="-2700000">
                <a:off x="2440767" y="1711670"/>
                <a:ext cx="1621029" cy="2151664"/>
              </a:xfrm>
              <a:custGeom>
                <a:rect b="b" l="l" r="r" t="t"/>
                <a:pathLst>
                  <a:path extrusionOk="0" h="332" w="250">
                    <a:moveTo>
                      <a:pt x="32" y="286"/>
                    </a:moveTo>
                    <a:cubicBezTo>
                      <a:pt x="32" y="157"/>
                      <a:pt x="127" y="49"/>
                      <a:pt x="250" y="29"/>
                    </a:cubicBezTo>
                    <a:cubicBezTo>
                      <a:pt x="245" y="19"/>
                      <a:pt x="239" y="9"/>
                      <a:pt x="232" y="0"/>
                    </a:cubicBezTo>
                    <a:cubicBezTo>
                      <a:pt x="100" y="28"/>
                      <a:pt x="0" y="145"/>
                      <a:pt x="0" y="286"/>
                    </a:cubicBezTo>
                    <a:cubicBezTo>
                      <a:pt x="0" y="302"/>
                      <a:pt x="1" y="317"/>
                      <a:pt x="3" y="332"/>
                    </a:cubicBezTo>
                    <a:cubicBezTo>
                      <a:pt x="13" y="325"/>
                      <a:pt x="23" y="319"/>
                      <a:pt x="33" y="314"/>
                    </a:cubicBezTo>
                    <a:cubicBezTo>
                      <a:pt x="33" y="305"/>
                      <a:pt x="32" y="296"/>
                      <a:pt x="32" y="286"/>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67" name="Google Shape;267;p19"/>
              <p:cNvSpPr/>
              <p:nvPr/>
            </p:nvSpPr>
            <p:spPr>
              <a:xfrm rot="-2700000">
                <a:off x="2689034" y="1771298"/>
                <a:ext cx="1575643" cy="1769691"/>
              </a:xfrm>
              <a:custGeom>
                <a:rect b="b" l="l" r="r" t="t"/>
                <a:pathLst>
                  <a:path extrusionOk="0" h="285" w="254">
                    <a:moveTo>
                      <a:pt x="200" y="153"/>
                    </a:moveTo>
                    <a:cubicBezTo>
                      <a:pt x="217" y="143"/>
                      <a:pt x="236" y="137"/>
                      <a:pt x="254" y="136"/>
                    </a:cubicBezTo>
                    <a:cubicBezTo>
                      <a:pt x="253" y="87"/>
                      <a:pt x="240" y="41"/>
                      <a:pt x="218" y="0"/>
                    </a:cubicBezTo>
                    <a:cubicBezTo>
                      <a:pt x="95" y="20"/>
                      <a:pt x="0" y="128"/>
                      <a:pt x="0" y="257"/>
                    </a:cubicBezTo>
                    <a:cubicBezTo>
                      <a:pt x="0" y="267"/>
                      <a:pt x="1" y="276"/>
                      <a:pt x="1" y="285"/>
                    </a:cubicBezTo>
                    <a:cubicBezTo>
                      <a:pt x="43" y="263"/>
                      <a:pt x="90" y="251"/>
                      <a:pt x="140" y="250"/>
                    </a:cubicBezTo>
                    <a:cubicBezTo>
                      <a:pt x="142" y="211"/>
                      <a:pt x="164" y="174"/>
                      <a:pt x="200" y="15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68" name="Google Shape;268;p19"/>
              <p:cNvSpPr txBox="1"/>
              <p:nvPr/>
            </p:nvSpPr>
            <p:spPr>
              <a:xfrm rot="-5400000">
                <a:off x="2602907" y="2374042"/>
                <a:ext cx="1664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Assessment</a:t>
                </a:r>
                <a:endParaRPr b="1" sz="1200">
                  <a:solidFill>
                    <a:srgbClr val="434343"/>
                  </a:solidFill>
                  <a:latin typeface="Calibri"/>
                  <a:ea typeface="Calibri"/>
                  <a:cs typeface="Calibri"/>
                  <a:sym typeface="Calibri"/>
                </a:endParaRPr>
              </a:p>
            </p:txBody>
          </p:sp>
        </p:grpSp>
        <p:grpSp>
          <p:nvGrpSpPr>
            <p:cNvPr id="269" name="Google Shape;269;p19"/>
            <p:cNvGrpSpPr/>
            <p:nvPr/>
          </p:nvGrpSpPr>
          <p:grpSpPr>
            <a:xfrm>
              <a:off x="4812575" y="4313318"/>
              <a:ext cx="1611883" cy="1605962"/>
              <a:chOff x="3451411" y="2479847"/>
              <a:chExt cx="2669123" cy="2745704"/>
            </a:xfrm>
          </p:grpSpPr>
          <p:sp>
            <p:nvSpPr>
              <p:cNvPr id="270" name="Google Shape;270;p19"/>
              <p:cNvSpPr/>
              <p:nvPr/>
            </p:nvSpPr>
            <p:spPr>
              <a:xfrm rot="-2700000">
                <a:off x="3709147" y="3080460"/>
                <a:ext cx="2153650" cy="1621060"/>
              </a:xfrm>
              <a:custGeom>
                <a:rect b="b" l="l" r="r" t="t"/>
                <a:pathLst>
                  <a:path extrusionOk="0" h="250" w="333">
                    <a:moveTo>
                      <a:pt x="287" y="218"/>
                    </a:moveTo>
                    <a:cubicBezTo>
                      <a:pt x="157" y="218"/>
                      <a:pt x="50" y="124"/>
                      <a:pt x="30" y="0"/>
                    </a:cubicBezTo>
                    <a:cubicBezTo>
                      <a:pt x="19" y="5"/>
                      <a:pt x="10" y="11"/>
                      <a:pt x="0" y="18"/>
                    </a:cubicBezTo>
                    <a:cubicBezTo>
                      <a:pt x="28" y="151"/>
                      <a:pt x="146" y="250"/>
                      <a:pt x="287" y="250"/>
                    </a:cubicBezTo>
                    <a:cubicBezTo>
                      <a:pt x="302" y="250"/>
                      <a:pt x="318" y="249"/>
                      <a:pt x="333" y="247"/>
                    </a:cubicBezTo>
                    <a:cubicBezTo>
                      <a:pt x="326" y="237"/>
                      <a:pt x="320" y="227"/>
                      <a:pt x="315" y="217"/>
                    </a:cubicBezTo>
                    <a:cubicBezTo>
                      <a:pt x="306" y="218"/>
                      <a:pt x="296" y="218"/>
                      <a:pt x="287" y="218"/>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71" name="Google Shape;271;p19"/>
              <p:cNvSpPr/>
              <p:nvPr/>
            </p:nvSpPr>
            <p:spPr>
              <a:xfrm rot="-2700000">
                <a:off x="3773733" y="2873178"/>
                <a:ext cx="1764275" cy="1573502"/>
              </a:xfrm>
              <a:custGeom>
                <a:rect b="b" l="l" r="r" t="t"/>
                <a:pathLst>
                  <a:path extrusionOk="0" h="254" w="285">
                    <a:moveTo>
                      <a:pt x="152" y="54"/>
                    </a:moveTo>
                    <a:cubicBezTo>
                      <a:pt x="142" y="37"/>
                      <a:pt x="137" y="19"/>
                      <a:pt x="136" y="0"/>
                    </a:cubicBezTo>
                    <a:cubicBezTo>
                      <a:pt x="86" y="1"/>
                      <a:pt x="40" y="14"/>
                      <a:pt x="0" y="36"/>
                    </a:cubicBezTo>
                    <a:cubicBezTo>
                      <a:pt x="20" y="160"/>
                      <a:pt x="127" y="254"/>
                      <a:pt x="257" y="254"/>
                    </a:cubicBezTo>
                    <a:cubicBezTo>
                      <a:pt x="266" y="254"/>
                      <a:pt x="276" y="254"/>
                      <a:pt x="285" y="253"/>
                    </a:cubicBezTo>
                    <a:cubicBezTo>
                      <a:pt x="263" y="211"/>
                      <a:pt x="251" y="164"/>
                      <a:pt x="250" y="115"/>
                    </a:cubicBezTo>
                    <a:cubicBezTo>
                      <a:pt x="210" y="112"/>
                      <a:pt x="173" y="91"/>
                      <a:pt x="152" y="54"/>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72" name="Google Shape;272;p19"/>
              <p:cNvSpPr txBox="1"/>
              <p:nvPr/>
            </p:nvSpPr>
            <p:spPr>
              <a:xfrm>
                <a:off x="3823929" y="342716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Safety and Well-Being</a:t>
                </a:r>
                <a:endParaRPr b="1" sz="1200">
                  <a:solidFill>
                    <a:srgbClr val="434343"/>
                  </a:solidFill>
                  <a:latin typeface="Calibri"/>
                  <a:ea typeface="Calibri"/>
                  <a:cs typeface="Calibri"/>
                  <a:sym typeface="Calibri"/>
                </a:endParaRPr>
              </a:p>
            </p:txBody>
          </p:sp>
        </p:grpSp>
        <p:grpSp>
          <p:nvGrpSpPr>
            <p:cNvPr id="273" name="Google Shape;273;p19"/>
            <p:cNvGrpSpPr/>
            <p:nvPr/>
          </p:nvGrpSpPr>
          <p:grpSpPr>
            <a:xfrm>
              <a:off x="5434784" y="3460655"/>
              <a:ext cx="1657590" cy="1558737"/>
              <a:chOff x="4481729" y="1022053"/>
              <a:chExt cx="2744808" cy="2664963"/>
            </a:xfrm>
          </p:grpSpPr>
          <p:sp>
            <p:nvSpPr>
              <p:cNvPr id="274" name="Google Shape;274;p19"/>
              <p:cNvSpPr/>
              <p:nvPr/>
            </p:nvSpPr>
            <p:spPr>
              <a:xfrm rot="-2700000">
                <a:off x="5085474" y="1278703"/>
                <a:ext cx="1617163" cy="2151664"/>
              </a:xfrm>
              <a:custGeom>
                <a:rect b="b" l="l" r="r" t="t"/>
                <a:pathLst>
                  <a:path extrusionOk="0" h="332" w="250">
                    <a:moveTo>
                      <a:pt x="218" y="45"/>
                    </a:moveTo>
                    <a:cubicBezTo>
                      <a:pt x="218" y="175"/>
                      <a:pt x="123" y="282"/>
                      <a:pt x="0" y="303"/>
                    </a:cubicBezTo>
                    <a:cubicBezTo>
                      <a:pt x="5" y="313"/>
                      <a:pt x="11" y="323"/>
                      <a:pt x="18" y="332"/>
                    </a:cubicBezTo>
                    <a:cubicBezTo>
                      <a:pt x="150" y="304"/>
                      <a:pt x="250" y="186"/>
                      <a:pt x="250" y="45"/>
                    </a:cubicBezTo>
                    <a:cubicBezTo>
                      <a:pt x="250" y="30"/>
                      <a:pt x="248" y="15"/>
                      <a:pt x="246" y="0"/>
                    </a:cubicBezTo>
                    <a:cubicBezTo>
                      <a:pt x="237" y="6"/>
                      <a:pt x="226" y="12"/>
                      <a:pt x="216" y="18"/>
                    </a:cubicBezTo>
                    <a:cubicBezTo>
                      <a:pt x="217" y="27"/>
                      <a:pt x="218" y="36"/>
                      <a:pt x="218" y="45"/>
                    </a:cubicBezTo>
                    <a:close/>
                  </a:path>
                </a:pathLst>
              </a:custGeom>
              <a:solidFill>
                <a:srgbClr val="1155CC"/>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75" name="Google Shape;275;p19"/>
              <p:cNvSpPr/>
              <p:nvPr/>
            </p:nvSpPr>
            <p:spPr>
              <a:xfrm rot="-2700000">
                <a:off x="4874704" y="1604373"/>
                <a:ext cx="1579339" cy="1765685"/>
              </a:xfrm>
              <a:custGeom>
                <a:rect b="b" l="l" r="r" t="t"/>
                <a:pathLst>
                  <a:path extrusionOk="0" h="285" w="254">
                    <a:moveTo>
                      <a:pt x="53" y="133"/>
                    </a:moveTo>
                    <a:cubicBezTo>
                      <a:pt x="37" y="142"/>
                      <a:pt x="18" y="148"/>
                      <a:pt x="0" y="149"/>
                    </a:cubicBezTo>
                    <a:cubicBezTo>
                      <a:pt x="1" y="198"/>
                      <a:pt x="14" y="244"/>
                      <a:pt x="36" y="285"/>
                    </a:cubicBezTo>
                    <a:cubicBezTo>
                      <a:pt x="159" y="264"/>
                      <a:pt x="254" y="157"/>
                      <a:pt x="254" y="27"/>
                    </a:cubicBezTo>
                    <a:cubicBezTo>
                      <a:pt x="254" y="18"/>
                      <a:pt x="253" y="9"/>
                      <a:pt x="252" y="0"/>
                    </a:cubicBezTo>
                    <a:cubicBezTo>
                      <a:pt x="211" y="21"/>
                      <a:pt x="164" y="34"/>
                      <a:pt x="114" y="34"/>
                    </a:cubicBezTo>
                    <a:cubicBezTo>
                      <a:pt x="112" y="74"/>
                      <a:pt x="90" y="111"/>
                      <a:pt x="53" y="133"/>
                    </a:cubicBezTo>
                    <a:close/>
                  </a:path>
                </a:pathLst>
              </a:custGeom>
              <a:solidFill>
                <a:srgbClr val="1C458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76" name="Google Shape;276;p19"/>
              <p:cNvSpPr txBox="1"/>
              <p:nvPr/>
            </p:nvSpPr>
            <p:spPr>
              <a:xfrm rot="5400000">
                <a:off x="4960966" y="229015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Instruction</a:t>
                </a:r>
                <a:endParaRPr b="1" sz="1200">
                  <a:solidFill>
                    <a:srgbClr val="FFFFFF"/>
                  </a:solidFill>
                  <a:latin typeface="Calibri"/>
                  <a:ea typeface="Calibri"/>
                  <a:cs typeface="Calibri"/>
                  <a:sym typeface="Calibri"/>
                </a:endParaRPr>
              </a:p>
            </p:txBody>
          </p:sp>
        </p:grpSp>
        <p:grpSp>
          <p:nvGrpSpPr>
            <p:cNvPr id="277" name="Google Shape;277;p19"/>
            <p:cNvGrpSpPr/>
            <p:nvPr/>
          </p:nvGrpSpPr>
          <p:grpSpPr>
            <a:xfrm>
              <a:off x="4555773" y="2818002"/>
              <a:ext cx="1603370" cy="1602674"/>
              <a:chOff x="3026172" y="-76686"/>
              <a:chExt cx="2655026" cy="2740082"/>
            </a:xfrm>
          </p:grpSpPr>
          <p:sp>
            <p:nvSpPr>
              <p:cNvPr id="278" name="Google Shape;278;p19"/>
              <p:cNvSpPr/>
              <p:nvPr/>
            </p:nvSpPr>
            <p:spPr>
              <a:xfrm rot="-2700000">
                <a:off x="3282650" y="444474"/>
                <a:ext cx="2142068" cy="1612705"/>
              </a:xfrm>
              <a:custGeom>
                <a:rect b="b" l="l" r="r" t="t"/>
                <a:pathLst>
                  <a:path extrusionOk="0" h="249" w="331">
                    <a:moveTo>
                      <a:pt x="45" y="32"/>
                    </a:moveTo>
                    <a:cubicBezTo>
                      <a:pt x="174" y="32"/>
                      <a:pt x="281" y="126"/>
                      <a:pt x="302" y="249"/>
                    </a:cubicBezTo>
                    <a:cubicBezTo>
                      <a:pt x="312" y="244"/>
                      <a:pt x="322" y="238"/>
                      <a:pt x="331" y="231"/>
                    </a:cubicBezTo>
                    <a:cubicBezTo>
                      <a:pt x="303" y="99"/>
                      <a:pt x="186" y="0"/>
                      <a:pt x="45" y="0"/>
                    </a:cubicBezTo>
                    <a:cubicBezTo>
                      <a:pt x="29" y="0"/>
                      <a:pt x="14" y="1"/>
                      <a:pt x="0" y="3"/>
                    </a:cubicBezTo>
                    <a:cubicBezTo>
                      <a:pt x="6" y="13"/>
                      <a:pt x="12" y="23"/>
                      <a:pt x="17" y="33"/>
                    </a:cubicBezTo>
                    <a:cubicBezTo>
                      <a:pt x="26" y="32"/>
                      <a:pt x="36" y="32"/>
                      <a:pt x="45" y="32"/>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79" name="Google Shape;279;p19"/>
              <p:cNvSpPr/>
              <p:nvPr/>
            </p:nvSpPr>
            <p:spPr>
              <a:xfrm rot="-2700000">
                <a:off x="3599956" y="695260"/>
                <a:ext cx="1767975" cy="1573496"/>
              </a:xfrm>
              <a:custGeom>
                <a:rect b="b" l="l" r="r" t="t"/>
                <a:pathLst>
                  <a:path extrusionOk="0" h="253" w="285">
                    <a:moveTo>
                      <a:pt x="28" y="0"/>
                    </a:moveTo>
                    <a:cubicBezTo>
                      <a:pt x="19" y="0"/>
                      <a:pt x="9" y="0"/>
                      <a:pt x="0" y="1"/>
                    </a:cubicBezTo>
                    <a:cubicBezTo>
                      <a:pt x="22" y="43"/>
                      <a:pt x="34" y="90"/>
                      <a:pt x="35" y="140"/>
                    </a:cubicBezTo>
                    <a:cubicBezTo>
                      <a:pt x="74" y="142"/>
                      <a:pt x="112" y="163"/>
                      <a:pt x="133" y="200"/>
                    </a:cubicBezTo>
                    <a:cubicBezTo>
                      <a:pt x="143" y="217"/>
                      <a:pt x="148" y="235"/>
                      <a:pt x="149" y="253"/>
                    </a:cubicBezTo>
                    <a:cubicBezTo>
                      <a:pt x="198" y="252"/>
                      <a:pt x="244" y="239"/>
                      <a:pt x="285" y="217"/>
                    </a:cubicBezTo>
                    <a:cubicBezTo>
                      <a:pt x="264" y="94"/>
                      <a:pt x="157" y="0"/>
                      <a:pt x="28" y="0"/>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280" name="Google Shape;280;p19"/>
              <p:cNvSpPr txBox="1"/>
              <p:nvPr/>
            </p:nvSpPr>
            <p:spPr>
              <a:xfrm>
                <a:off x="3823913" y="1153125"/>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Curriculum</a:t>
                </a:r>
                <a:endParaRPr b="1" sz="1200">
                  <a:solidFill>
                    <a:srgbClr val="434343"/>
                  </a:solidFill>
                  <a:latin typeface="Calibri"/>
                  <a:ea typeface="Calibri"/>
                  <a:cs typeface="Calibri"/>
                  <a:sym typeface="Calibri"/>
                </a:endParaRPr>
              </a:p>
            </p:txBody>
          </p:sp>
        </p:grpSp>
        <p:sp>
          <p:nvSpPr>
            <p:cNvPr id="281" name="Google Shape;281;p19"/>
            <p:cNvSpPr txBox="1"/>
            <p:nvPr/>
          </p:nvSpPr>
          <p:spPr>
            <a:xfrm>
              <a:off x="5124493" y="4069444"/>
              <a:ext cx="729600" cy="59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Student Centered Science</a:t>
              </a:r>
              <a:endParaRPr b="1" sz="1200">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0"/>
          <p:cNvSpPr/>
          <p:nvPr/>
        </p:nvSpPr>
        <p:spPr>
          <a:xfrm>
            <a:off x="412225" y="405100"/>
            <a:ext cx="6883800" cy="8793900"/>
          </a:xfrm>
          <a:prstGeom prst="rect">
            <a:avLst/>
          </a:prstGeom>
          <a:noFill/>
          <a:ln cap="flat" cmpd="sng" w="952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0"/>
          <p:cNvSpPr txBox="1"/>
          <p:nvPr/>
        </p:nvSpPr>
        <p:spPr>
          <a:xfrm>
            <a:off x="4085425" y="533000"/>
            <a:ext cx="3092400" cy="5525400"/>
          </a:xfrm>
          <a:prstGeom prst="rect">
            <a:avLst/>
          </a:prstGeom>
          <a:solidFill>
            <a:srgbClr val="E7F3F5"/>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Calibri"/>
                <a:ea typeface="Calibri"/>
                <a:cs typeface="Calibri"/>
                <a:sym typeface="Calibri"/>
              </a:rPr>
              <a:t>Where can we start?</a:t>
            </a:r>
            <a:endParaRPr b="1" sz="1600">
              <a:latin typeface="Calibri"/>
              <a:ea typeface="Calibri"/>
              <a:cs typeface="Calibri"/>
              <a:sym typeface="Calibri"/>
            </a:endParaRPr>
          </a:p>
          <a:p>
            <a:pPr indent="0" lvl="0" marL="0" rtl="0" algn="l">
              <a:spcBef>
                <a:spcPts val="0"/>
              </a:spcBef>
              <a:spcAft>
                <a:spcPts val="0"/>
              </a:spcAft>
              <a:buNone/>
            </a:pPr>
            <a:r>
              <a:t/>
            </a:r>
            <a:endParaRPr b="1" sz="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Administrators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 sz="1200">
                <a:solidFill>
                  <a:schemeClr val="dk1"/>
                </a:solidFill>
                <a:latin typeface="Calibri"/>
                <a:ea typeface="Calibri"/>
                <a:cs typeface="Calibri"/>
                <a:sym typeface="Calibri"/>
              </a:rPr>
              <a:t>Understand the unique needs of science teaching and learning, and ensure that science is included in discussions and decision-making.</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accent5"/>
                </a:solidFill>
                <a:latin typeface="Calibri"/>
                <a:ea typeface="Calibri"/>
                <a:cs typeface="Calibri"/>
                <a:sym typeface="Calibri"/>
                <a:hlinkClick r:id="rId3"/>
              </a:rPr>
              <a:t>NGSS Overview for Principals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4"/>
              </a:rPr>
              <a:t>Science Practices Supervision Tools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accent5"/>
                </a:solidFill>
                <a:latin typeface="Calibri"/>
                <a:ea typeface="Calibri"/>
                <a:cs typeface="Calibri"/>
                <a:sym typeface="Calibri"/>
                <a:hlinkClick r:id="rId5"/>
              </a:rPr>
              <a:t>K–8 Science During COVID (WestEd)</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SREB Online, Blended, and Hybrid Instruction</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Teachers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Adhere to a three-dimensional vision of science teaching and learning through purposeful </a:t>
            </a:r>
            <a:r>
              <a:rPr lang="en" sz="1200">
                <a:solidFill>
                  <a:schemeClr val="dk1"/>
                </a:solidFill>
                <a:latin typeface="Calibri"/>
                <a:ea typeface="Calibri"/>
                <a:cs typeface="Calibri"/>
                <a:sym typeface="Calibri"/>
              </a:rPr>
              <a:t>selection of teaching strategies and technology tools</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7"/>
              </a:rPr>
              <a:t>OpenSciEd Remote Teaching</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Role of E-Learning in Science Education</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9"/>
              </a:rPr>
              <a:t>Designing Productive Uncertainty into Investigations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0"/>
              </a:rPr>
              <a:t>Adapting Science for Distance Learning</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Students, Families, and Communities</a:t>
            </a:r>
            <a:endParaRPr b="1"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Connect to high-leverage science teaching and learning practices, such as phenomena, science notebooks, and science talk.</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1"/>
              </a:rPr>
              <a:t>Phenomena</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2"/>
              </a:rPr>
              <a:t>Science Talk Moves</a:t>
            </a:r>
            <a:endParaRPr sz="1200">
              <a:solidFill>
                <a:schemeClr val="dk1"/>
              </a:solidFill>
              <a:latin typeface="Calibri"/>
              <a:ea typeface="Calibri"/>
              <a:cs typeface="Calibri"/>
              <a:sym typeface="Calibri"/>
            </a:endParaRPr>
          </a:p>
          <a:p>
            <a:pPr indent="-304800" lvl="0" marL="457200" rtl="0" algn="l">
              <a:spcBef>
                <a:spcPts val="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13"/>
              </a:rPr>
              <a:t>Science Notebooks </a:t>
            </a:r>
            <a:endParaRPr sz="1200">
              <a:solidFill>
                <a:schemeClr val="dk1"/>
              </a:solidFill>
              <a:latin typeface="Calibri"/>
              <a:ea typeface="Calibri"/>
              <a:cs typeface="Calibri"/>
              <a:sym typeface="Calibri"/>
            </a:endParaRPr>
          </a:p>
          <a:p>
            <a:pPr indent="0" lvl="0" marL="0" rtl="0" algn="l">
              <a:spcBef>
                <a:spcPts val="600"/>
              </a:spcBef>
              <a:spcAft>
                <a:spcPts val="0"/>
              </a:spcAft>
              <a:buNone/>
            </a:pPr>
            <a:r>
              <a:t/>
            </a:r>
            <a:endParaRPr b="1" sz="1200">
              <a:solidFill>
                <a:schemeClr val="dk1"/>
              </a:solidFill>
              <a:latin typeface="Calibri"/>
              <a:ea typeface="Calibri"/>
              <a:cs typeface="Calibri"/>
              <a:sym typeface="Calibri"/>
            </a:endParaRPr>
          </a:p>
          <a:p>
            <a:pPr indent="0" lvl="0" marL="0" rtl="0" algn="l">
              <a:spcBef>
                <a:spcPts val="600"/>
              </a:spcBef>
              <a:spcAft>
                <a:spcPts val="0"/>
              </a:spcAft>
              <a:buNone/>
            </a:pPr>
            <a:r>
              <a:t/>
            </a:r>
            <a:endParaRPr b="1" sz="1200">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288" name="Google Shape;288;p20"/>
          <p:cNvSpPr txBox="1"/>
          <p:nvPr/>
        </p:nvSpPr>
        <p:spPr>
          <a:xfrm>
            <a:off x="556125" y="6254225"/>
            <a:ext cx="6621600" cy="2834400"/>
          </a:xfrm>
          <a:prstGeom prst="rect">
            <a:avLst/>
          </a:prstGeom>
          <a:noFill/>
          <a:ln cap="flat" cmpd="sng" w="9525">
            <a:solidFill>
              <a:srgbClr val="1C4587"/>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latin typeface="Calibri"/>
                <a:ea typeface="Calibri"/>
                <a:cs typeface="Calibri"/>
                <a:sym typeface="Calibri"/>
              </a:rPr>
              <a:t>Big Questions for Instruction</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a:p>
            <a:pPr indent="0" lvl="0" marL="0" rtl="0" algn="l">
              <a:spcBef>
                <a:spcPts val="0"/>
              </a:spcBef>
              <a:spcAft>
                <a:spcPts val="0"/>
              </a:spcAft>
              <a:buNone/>
            </a:pPr>
            <a:r>
              <a:t/>
            </a:r>
            <a:endParaRPr b="1">
              <a:latin typeface="Calibri"/>
              <a:ea typeface="Calibri"/>
              <a:cs typeface="Calibri"/>
              <a:sym typeface="Calibri"/>
            </a:endParaRPr>
          </a:p>
        </p:txBody>
      </p:sp>
      <p:sp>
        <p:nvSpPr>
          <p:cNvPr id="289" name="Google Shape;289;p20"/>
          <p:cNvSpPr txBox="1"/>
          <p:nvPr/>
        </p:nvSpPr>
        <p:spPr>
          <a:xfrm>
            <a:off x="454175" y="405100"/>
            <a:ext cx="2865000" cy="61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1C4587"/>
                </a:solidFill>
                <a:latin typeface="Calibri"/>
                <a:ea typeface="Calibri"/>
                <a:cs typeface="Calibri"/>
                <a:sym typeface="Calibri"/>
              </a:rPr>
              <a:t>Science Instruction</a:t>
            </a:r>
            <a:endParaRPr b="1" sz="2400">
              <a:solidFill>
                <a:srgbClr val="1C4587"/>
              </a:solidFill>
              <a:latin typeface="Calibri"/>
              <a:ea typeface="Calibri"/>
              <a:cs typeface="Calibri"/>
              <a:sym typeface="Calibri"/>
            </a:endParaRPr>
          </a:p>
          <a:p>
            <a:pPr indent="0" lvl="0" marL="0" rtl="0" algn="l">
              <a:spcBef>
                <a:spcPts val="0"/>
              </a:spcBef>
              <a:spcAft>
                <a:spcPts val="0"/>
              </a:spcAft>
              <a:buNone/>
            </a:pPr>
            <a:r>
              <a:rPr b="1" lang="en" sz="1600">
                <a:solidFill>
                  <a:srgbClr val="1C4587"/>
                </a:solidFill>
                <a:latin typeface="Calibri"/>
                <a:ea typeface="Calibri"/>
                <a:cs typeface="Calibri"/>
                <a:sym typeface="Calibri"/>
              </a:rPr>
              <a:t>Back-to-School Considerations</a:t>
            </a:r>
            <a:endParaRPr b="1" sz="1600">
              <a:solidFill>
                <a:srgbClr val="1C4587"/>
              </a:solidFill>
              <a:latin typeface="Calibri"/>
              <a:ea typeface="Calibri"/>
              <a:cs typeface="Calibri"/>
              <a:sym typeface="Calibri"/>
            </a:endParaRPr>
          </a:p>
        </p:txBody>
      </p:sp>
      <p:pic>
        <p:nvPicPr>
          <p:cNvPr id="290" name="Google Shape;290;p20"/>
          <p:cNvPicPr preferRelativeResize="0"/>
          <p:nvPr/>
        </p:nvPicPr>
        <p:blipFill rotWithShape="1">
          <a:blip r:embed="rId14">
            <a:alphaModFix/>
          </a:blip>
          <a:srcRect b="0" l="0" r="0" t="0"/>
          <a:stretch/>
        </p:blipFill>
        <p:spPr>
          <a:xfrm>
            <a:off x="1454339" y="1176208"/>
            <a:ext cx="377289" cy="329143"/>
          </a:xfrm>
          <a:prstGeom prst="rect">
            <a:avLst/>
          </a:prstGeom>
          <a:noFill/>
          <a:ln>
            <a:noFill/>
          </a:ln>
        </p:spPr>
      </p:pic>
      <p:pic>
        <p:nvPicPr>
          <p:cNvPr id="291" name="Google Shape;291;p20"/>
          <p:cNvPicPr preferRelativeResize="0"/>
          <p:nvPr/>
        </p:nvPicPr>
        <p:blipFill rotWithShape="1">
          <a:blip r:embed="rId15">
            <a:alphaModFix/>
          </a:blip>
          <a:srcRect b="0" l="0" r="0" t="0"/>
          <a:stretch/>
        </p:blipFill>
        <p:spPr>
          <a:xfrm>
            <a:off x="1959899" y="1159284"/>
            <a:ext cx="199601" cy="362974"/>
          </a:xfrm>
          <a:prstGeom prst="rect">
            <a:avLst/>
          </a:prstGeom>
          <a:noFill/>
          <a:ln>
            <a:noFill/>
          </a:ln>
        </p:spPr>
      </p:pic>
      <p:pic>
        <p:nvPicPr>
          <p:cNvPr id="292" name="Google Shape;292;p20"/>
          <p:cNvPicPr preferRelativeResize="0"/>
          <p:nvPr/>
        </p:nvPicPr>
        <p:blipFill rotWithShape="1">
          <a:blip r:embed="rId16">
            <a:alphaModFix/>
          </a:blip>
          <a:srcRect b="0" l="0" r="0" t="0"/>
          <a:stretch/>
        </p:blipFill>
        <p:spPr>
          <a:xfrm>
            <a:off x="596225" y="1155125"/>
            <a:ext cx="357621" cy="371300"/>
          </a:xfrm>
          <a:prstGeom prst="rect">
            <a:avLst/>
          </a:prstGeom>
          <a:noFill/>
          <a:ln>
            <a:noFill/>
          </a:ln>
        </p:spPr>
      </p:pic>
      <p:pic>
        <p:nvPicPr>
          <p:cNvPr descr="Magma, Danger, Mountain, Hot, Lava, Volcano, Nature" id="293" name="Google Shape;293;p20"/>
          <p:cNvPicPr preferRelativeResize="0"/>
          <p:nvPr/>
        </p:nvPicPr>
        <p:blipFill>
          <a:blip r:embed="rId17">
            <a:alphaModFix/>
          </a:blip>
          <a:stretch>
            <a:fillRect/>
          </a:stretch>
        </p:blipFill>
        <p:spPr>
          <a:xfrm>
            <a:off x="1030754" y="1159285"/>
            <a:ext cx="295321" cy="362979"/>
          </a:xfrm>
          <a:prstGeom prst="rect">
            <a:avLst/>
          </a:prstGeom>
          <a:noFill/>
          <a:ln>
            <a:noFill/>
          </a:ln>
        </p:spPr>
      </p:pic>
      <p:sp>
        <p:nvSpPr>
          <p:cNvPr id="294" name="Google Shape;294;p20"/>
          <p:cNvSpPr txBox="1"/>
          <p:nvPr/>
        </p:nvSpPr>
        <p:spPr>
          <a:xfrm>
            <a:off x="454175" y="1570300"/>
            <a:ext cx="3550200" cy="450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200">
                <a:latin typeface="Calibri"/>
                <a:ea typeface="Calibri"/>
                <a:cs typeface="Calibri"/>
                <a:sym typeface="Calibri"/>
              </a:rPr>
              <a:t>Vignette</a:t>
            </a:r>
            <a:r>
              <a:rPr b="1" lang="en" sz="1200">
                <a:latin typeface="Calibri"/>
                <a:ea typeface="Calibri"/>
                <a:cs typeface="Calibri"/>
                <a:sym typeface="Calibri"/>
              </a:rPr>
              <a:t>:  Tools and Approaches for Instruction</a:t>
            </a:r>
            <a:endParaRPr b="1" sz="12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i="1" lang="en" sz="1200">
                <a:solidFill>
                  <a:schemeClr val="dk1"/>
                </a:solidFill>
                <a:latin typeface="Calibri"/>
                <a:ea typeface="Calibri"/>
                <a:cs typeface="Calibri"/>
                <a:sym typeface="Calibri"/>
              </a:rPr>
              <a:t>Use the Reflection Questions or Big Questions to guide a discussion with peers about </a:t>
            </a:r>
            <a:r>
              <a:rPr i="1" lang="en" sz="1200">
                <a:solidFill>
                  <a:schemeClr val="dk1"/>
                </a:solidFill>
                <a:latin typeface="Calibri"/>
                <a:ea typeface="Calibri"/>
                <a:cs typeface="Calibri"/>
                <a:sym typeface="Calibri"/>
              </a:rPr>
              <a:t>this vignette.</a:t>
            </a:r>
            <a:endParaRPr i="1"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i="1" sz="800">
              <a:solidFill>
                <a:schemeClr val="dk1"/>
              </a:solidFill>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Mr. Lee teaches high school biology and chemistry to mixed-grade classes.  In face-to-face instruction, Mr. Lee’s students consistently engage in conducting investigations to gather data, reasoning through small group discussions using talk protocols and whiteboard modeling, and communicating in pairs, quads, and full class discussion, as well as </a:t>
            </a:r>
            <a:r>
              <a:rPr lang="en" sz="1200">
                <a:latin typeface="Calibri"/>
                <a:ea typeface="Calibri"/>
                <a:cs typeface="Calibri"/>
                <a:sym typeface="Calibri"/>
              </a:rPr>
              <a:t>individual </a:t>
            </a:r>
            <a:r>
              <a:rPr lang="en" sz="1200">
                <a:latin typeface="Calibri"/>
                <a:ea typeface="Calibri"/>
                <a:cs typeface="Calibri"/>
                <a:sym typeface="Calibri"/>
              </a:rPr>
              <a:t>writing.</a:t>
            </a:r>
            <a:endParaRPr sz="1200">
              <a:latin typeface="Calibri"/>
              <a:ea typeface="Calibri"/>
              <a:cs typeface="Calibri"/>
              <a:sym typeface="Calibri"/>
            </a:endParaRPr>
          </a:p>
          <a:p>
            <a:pPr indent="0" lvl="0" marL="0" rtl="0" algn="l">
              <a:spcBef>
                <a:spcPts val="0"/>
              </a:spcBef>
              <a:spcAft>
                <a:spcPts val="0"/>
              </a:spcAft>
              <a:buNone/>
            </a:pPr>
            <a:r>
              <a:t/>
            </a:r>
            <a:endParaRPr sz="800">
              <a:latin typeface="Calibri"/>
              <a:ea typeface="Calibri"/>
              <a:cs typeface="Calibri"/>
              <a:sym typeface="Calibri"/>
            </a:endParaRPr>
          </a:p>
          <a:p>
            <a:pPr indent="0" lvl="0" marL="0" rtl="0" algn="l">
              <a:spcBef>
                <a:spcPts val="0"/>
              </a:spcBef>
              <a:spcAft>
                <a:spcPts val="0"/>
              </a:spcAft>
              <a:buNone/>
            </a:pPr>
            <a:r>
              <a:rPr lang="en" sz="1200">
                <a:latin typeface="Calibri"/>
                <a:ea typeface="Calibri"/>
                <a:cs typeface="Calibri"/>
                <a:sym typeface="Calibri"/>
              </a:rPr>
              <a:t>In Mr. Lee’s district, blended learning will have students on different tracks alternating face-to-face and remote learning.  </a:t>
            </a:r>
            <a:r>
              <a:rPr lang="en" sz="1200">
                <a:solidFill>
                  <a:schemeClr val="dk1"/>
                </a:solidFill>
                <a:latin typeface="Calibri"/>
                <a:ea typeface="Calibri"/>
                <a:cs typeface="Calibri"/>
                <a:sym typeface="Calibri"/>
              </a:rPr>
              <a:t>Mr. Lee and his department use the </a:t>
            </a:r>
            <a:r>
              <a:rPr lang="en" sz="1200" u="sng">
                <a:solidFill>
                  <a:schemeClr val="hlink"/>
                </a:solidFill>
                <a:latin typeface="Calibri"/>
                <a:ea typeface="Calibri"/>
                <a:cs typeface="Calibri"/>
                <a:sym typeface="Calibri"/>
                <a:hlinkClick r:id="rId18"/>
              </a:rPr>
              <a:t>SAMR model</a:t>
            </a:r>
            <a:r>
              <a:rPr lang="en" sz="1200">
                <a:solidFill>
                  <a:schemeClr val="dk1"/>
                </a:solidFill>
                <a:latin typeface="Calibri"/>
                <a:ea typeface="Calibri"/>
                <a:cs typeface="Calibri"/>
                <a:sym typeface="Calibri"/>
              </a:rPr>
              <a:t> to select technologies to facilitate discussion and sensemaking for students with varying access to technology.</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Mr. Lee plans to use technology on </a:t>
            </a:r>
            <a:r>
              <a:rPr lang="en" sz="1200">
                <a:solidFill>
                  <a:schemeClr val="dk1"/>
                </a:solidFill>
                <a:latin typeface="Calibri"/>
                <a:ea typeface="Calibri"/>
                <a:cs typeface="Calibri"/>
                <a:sym typeface="Calibri"/>
              </a:rPr>
              <a:t>face-to-face day</a:t>
            </a:r>
            <a:r>
              <a:rPr lang="en" sz="1200">
                <a:solidFill>
                  <a:schemeClr val="dk1"/>
                </a:solidFill>
                <a:latin typeface="Calibri"/>
                <a:ea typeface="Calibri"/>
                <a:cs typeface="Calibri"/>
                <a:sym typeface="Calibri"/>
              </a:rPr>
              <a:t>s for several purposes.  Some </a:t>
            </a:r>
            <a:r>
              <a:rPr lang="en" sz="1200">
                <a:solidFill>
                  <a:schemeClr val="dk1"/>
                </a:solidFill>
                <a:latin typeface="Calibri"/>
                <a:ea typeface="Calibri"/>
                <a:cs typeface="Calibri"/>
                <a:sym typeface="Calibri"/>
              </a:rPr>
              <a:t>labs that cannot be safely modified will be replaced by simulations or micro-scale demonstrations that can be projected.  Mr. Lee also plans to use document editing and video to allow students on opposite tracks to work together.</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295" name="Google Shape;295;p20"/>
          <p:cNvSpPr/>
          <p:nvPr/>
        </p:nvSpPr>
        <p:spPr>
          <a:xfrm>
            <a:off x="622325" y="6631625"/>
            <a:ext cx="1209300" cy="15438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students engaging in scientific and engineering practices?  </a:t>
            </a:r>
            <a:endParaRPr b="1" sz="1200">
              <a:solidFill>
                <a:srgbClr val="FFFFFF"/>
              </a:solidFill>
              <a:latin typeface="Calibri"/>
              <a:ea typeface="Calibri"/>
              <a:cs typeface="Calibri"/>
              <a:sym typeface="Calibri"/>
            </a:endParaRPr>
          </a:p>
        </p:txBody>
      </p:sp>
      <p:sp>
        <p:nvSpPr>
          <p:cNvPr id="296" name="Google Shape;296;p20"/>
          <p:cNvSpPr/>
          <p:nvPr/>
        </p:nvSpPr>
        <p:spPr>
          <a:xfrm>
            <a:off x="1941575" y="7347450"/>
            <a:ext cx="1209300" cy="17007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students applying core ideas and crosscutting concepts to explain </a:t>
            </a:r>
            <a:r>
              <a:rPr b="1" lang="en" sz="1200">
                <a:solidFill>
                  <a:srgbClr val="FFFFFF"/>
                </a:solidFill>
                <a:latin typeface="Calibri"/>
                <a:ea typeface="Calibri"/>
                <a:cs typeface="Calibri"/>
                <a:sym typeface="Calibri"/>
              </a:rPr>
              <a:t>phenomena and solve problems?</a:t>
            </a:r>
            <a:endParaRPr b="1" sz="1200">
              <a:solidFill>
                <a:srgbClr val="FFFFFF"/>
              </a:solidFill>
              <a:latin typeface="Calibri"/>
              <a:ea typeface="Calibri"/>
              <a:cs typeface="Calibri"/>
              <a:sym typeface="Calibri"/>
            </a:endParaRPr>
          </a:p>
        </p:txBody>
      </p:sp>
      <p:sp>
        <p:nvSpPr>
          <p:cNvPr id="297" name="Google Shape;297;p20"/>
          <p:cNvSpPr/>
          <p:nvPr/>
        </p:nvSpPr>
        <p:spPr>
          <a:xfrm>
            <a:off x="3255400" y="6631625"/>
            <a:ext cx="1209300" cy="19401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Does instruction leverage student identity and interest and connect meaningfully to home and community?</a:t>
            </a:r>
            <a:endParaRPr b="1" sz="1200">
              <a:solidFill>
                <a:srgbClr val="FFFFFF"/>
              </a:solidFill>
              <a:latin typeface="Calibri"/>
              <a:ea typeface="Calibri"/>
              <a:cs typeface="Calibri"/>
              <a:sym typeface="Calibri"/>
            </a:endParaRPr>
          </a:p>
        </p:txBody>
      </p:sp>
      <p:sp>
        <p:nvSpPr>
          <p:cNvPr id="298" name="Google Shape;298;p20"/>
          <p:cNvSpPr/>
          <p:nvPr/>
        </p:nvSpPr>
        <p:spPr>
          <a:xfrm>
            <a:off x="4569250" y="7504375"/>
            <a:ext cx="1209300" cy="15438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tasks designed to productively move students through sensemaking processes? </a:t>
            </a:r>
            <a:endParaRPr b="1" sz="1200">
              <a:solidFill>
                <a:srgbClr val="FFFFFF"/>
              </a:solidFill>
              <a:latin typeface="Calibri"/>
              <a:ea typeface="Calibri"/>
              <a:cs typeface="Calibri"/>
              <a:sym typeface="Calibri"/>
            </a:endParaRPr>
          </a:p>
        </p:txBody>
      </p:sp>
      <p:sp>
        <p:nvSpPr>
          <p:cNvPr id="299" name="Google Shape;299;p20"/>
          <p:cNvSpPr/>
          <p:nvPr/>
        </p:nvSpPr>
        <p:spPr>
          <a:xfrm>
            <a:off x="5870625" y="6631625"/>
            <a:ext cx="1209300" cy="1700700"/>
          </a:xfrm>
          <a:prstGeom prst="roundRect">
            <a:avLst>
              <a:gd fmla="val 16667" name="adj"/>
            </a:avLst>
          </a:prstGeom>
          <a:solidFill>
            <a:srgbClr val="1C4587"/>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Are technology tools used with intention to facilitate student engagement and collaboration? </a:t>
            </a:r>
            <a:endParaRPr b="1" sz="1200">
              <a:solidFill>
                <a:srgbClr val="FFFFFF"/>
              </a:solidFill>
              <a:latin typeface="Calibri"/>
              <a:ea typeface="Calibri"/>
              <a:cs typeface="Calibri"/>
              <a:sym typeface="Calibri"/>
            </a:endParaRPr>
          </a:p>
        </p:txBody>
      </p:sp>
      <p:cxnSp>
        <p:nvCxnSpPr>
          <p:cNvPr id="300" name="Google Shape;300;p20"/>
          <p:cNvCxnSpPr>
            <a:stCxn id="295" idx="2"/>
            <a:endCxn id="296" idx="0"/>
          </p:cNvCxnSpPr>
          <p:nvPr/>
        </p:nvCxnSpPr>
        <p:spPr>
          <a:xfrm rot="-5400000">
            <a:off x="1472675" y="7101725"/>
            <a:ext cx="828000" cy="1319400"/>
          </a:xfrm>
          <a:prstGeom prst="curvedConnector5">
            <a:avLst>
              <a:gd fmla="val -75649" name="adj1"/>
              <a:gd fmla="val 48175" name="adj2"/>
              <a:gd fmla="val 150700" name="adj3"/>
            </a:avLst>
          </a:prstGeom>
          <a:noFill/>
          <a:ln cap="flat" cmpd="sng" w="19050">
            <a:solidFill>
              <a:srgbClr val="595959"/>
            </a:solidFill>
            <a:prstDash val="solid"/>
            <a:round/>
            <a:headEnd len="med" w="med" type="none"/>
            <a:tailEnd len="med" w="med" type="none"/>
          </a:ln>
        </p:spPr>
      </p:cxnSp>
      <p:cxnSp>
        <p:nvCxnSpPr>
          <p:cNvPr id="301" name="Google Shape;301;p20"/>
          <p:cNvCxnSpPr>
            <a:stCxn id="296" idx="3"/>
            <a:endCxn id="297" idx="2"/>
          </p:cNvCxnSpPr>
          <p:nvPr/>
        </p:nvCxnSpPr>
        <p:spPr>
          <a:xfrm>
            <a:off x="3150875" y="8197800"/>
            <a:ext cx="709200" cy="373800"/>
          </a:xfrm>
          <a:prstGeom prst="curvedConnector4">
            <a:avLst>
              <a:gd fmla="val 7369" name="adj1"/>
              <a:gd fmla="val 163737" name="adj2"/>
            </a:avLst>
          </a:prstGeom>
          <a:noFill/>
          <a:ln cap="flat" cmpd="sng" w="19050">
            <a:solidFill>
              <a:srgbClr val="595959"/>
            </a:solidFill>
            <a:prstDash val="solid"/>
            <a:round/>
            <a:headEnd len="med" w="med" type="none"/>
            <a:tailEnd len="med" w="med" type="none"/>
          </a:ln>
        </p:spPr>
      </p:cxnSp>
      <p:cxnSp>
        <p:nvCxnSpPr>
          <p:cNvPr id="302" name="Google Shape;302;p20"/>
          <p:cNvCxnSpPr>
            <a:stCxn id="297" idx="3"/>
            <a:endCxn id="298" idx="0"/>
          </p:cNvCxnSpPr>
          <p:nvPr/>
        </p:nvCxnSpPr>
        <p:spPr>
          <a:xfrm flipH="1" rot="10800000">
            <a:off x="4464700" y="7504475"/>
            <a:ext cx="709200" cy="97200"/>
          </a:xfrm>
          <a:prstGeom prst="curvedConnector4">
            <a:avLst>
              <a:gd fmla="val 7371" name="adj1"/>
              <a:gd fmla="val 345087" name="adj2"/>
            </a:avLst>
          </a:prstGeom>
          <a:noFill/>
          <a:ln cap="flat" cmpd="sng" w="19050">
            <a:solidFill>
              <a:srgbClr val="595959"/>
            </a:solidFill>
            <a:prstDash val="solid"/>
            <a:round/>
            <a:headEnd len="med" w="med" type="none"/>
            <a:tailEnd len="med" w="med" type="none"/>
          </a:ln>
        </p:spPr>
      </p:cxnSp>
      <p:cxnSp>
        <p:nvCxnSpPr>
          <p:cNvPr id="303" name="Google Shape;303;p20"/>
          <p:cNvCxnSpPr>
            <a:stCxn id="298" idx="3"/>
            <a:endCxn id="299" idx="2"/>
          </p:cNvCxnSpPr>
          <p:nvPr/>
        </p:nvCxnSpPr>
        <p:spPr>
          <a:xfrm>
            <a:off x="5778550" y="8276275"/>
            <a:ext cx="696600" cy="56100"/>
          </a:xfrm>
          <a:prstGeom prst="curvedConnector4">
            <a:avLst>
              <a:gd fmla="val 6609" name="adj1"/>
              <a:gd fmla="val 524376" name="adj2"/>
            </a:avLst>
          </a:prstGeom>
          <a:noFill/>
          <a:ln cap="flat" cmpd="sng" w="19050">
            <a:solidFill>
              <a:srgbClr val="595959"/>
            </a:solidFill>
            <a:prstDash val="solid"/>
            <a:round/>
            <a:headEnd len="med" w="med" type="none"/>
            <a:tailEnd len="med" w="med" type="none"/>
          </a:ln>
        </p:spPr>
      </p:cxnSp>
      <p:sp>
        <p:nvSpPr>
          <p:cNvPr id="304" name="Google Shape;304;p20"/>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19"/>
              </a:rPr>
              <a:t> </a:t>
            </a:r>
            <a:r>
              <a:rPr lang="en" sz="900" u="sng">
                <a:solidFill>
                  <a:srgbClr val="0000FF"/>
                </a:solidFill>
                <a:latin typeface="Calibri"/>
                <a:ea typeface="Calibri"/>
                <a:cs typeface="Calibri"/>
                <a:sym typeface="Calibri"/>
                <a:hlinkClick r:id="rId20"/>
              </a:rPr>
              <a:t>https://creativecommons.org/licenses/by/4.0/</a:t>
            </a:r>
            <a:endParaRPr sz="1300"/>
          </a:p>
        </p:txBody>
      </p:sp>
      <p:pic>
        <p:nvPicPr>
          <p:cNvPr id="305" name="Google Shape;305;p20"/>
          <p:cNvPicPr preferRelativeResize="0"/>
          <p:nvPr/>
        </p:nvPicPr>
        <p:blipFill>
          <a:blip r:embed="rId21">
            <a:alphaModFix/>
          </a:blip>
          <a:stretch>
            <a:fillRect/>
          </a:stretch>
        </p:blipFill>
        <p:spPr>
          <a:xfrm>
            <a:off x="6515700" y="9676619"/>
            <a:ext cx="636297" cy="224150"/>
          </a:xfrm>
          <a:prstGeom prst="rect">
            <a:avLst/>
          </a:prstGeom>
          <a:noFill/>
          <a:ln>
            <a:noFill/>
          </a:ln>
        </p:spPr>
      </p:pic>
      <p:pic>
        <p:nvPicPr>
          <p:cNvPr id="306" name="Google Shape;306;p20">
            <a:hlinkClick r:id="rId22"/>
          </p:cNvPr>
          <p:cNvPicPr preferRelativeResize="0"/>
          <p:nvPr/>
        </p:nvPicPr>
        <p:blipFill rotWithShape="1">
          <a:blip r:embed="rId23">
            <a:alphaModFix/>
          </a:blip>
          <a:srcRect b="31290" l="0" r="27488" t="0"/>
          <a:stretch/>
        </p:blipFill>
        <p:spPr>
          <a:xfrm>
            <a:off x="412225" y="9341425"/>
            <a:ext cx="786563" cy="573150"/>
          </a:xfrm>
          <a:prstGeom prst="rect">
            <a:avLst/>
          </a:prstGeom>
          <a:noFill/>
          <a:ln>
            <a:noFill/>
          </a:ln>
        </p:spPr>
      </p:pic>
      <p:pic>
        <p:nvPicPr>
          <p:cNvPr id="307" name="Google Shape;307;p20">
            <a:hlinkClick r:id="rId24"/>
          </p:cNvPr>
          <p:cNvPicPr preferRelativeResize="0"/>
          <p:nvPr/>
        </p:nvPicPr>
        <p:blipFill rotWithShape="1">
          <a:blip r:embed="rId25">
            <a:alphaModFix/>
          </a:blip>
          <a:srcRect b="0" l="0" r="0" t="0"/>
          <a:stretch/>
        </p:blipFill>
        <p:spPr>
          <a:xfrm>
            <a:off x="2249651" y="9341425"/>
            <a:ext cx="593150" cy="559348"/>
          </a:xfrm>
          <a:prstGeom prst="rect">
            <a:avLst/>
          </a:prstGeom>
          <a:noFill/>
          <a:ln>
            <a:noFill/>
          </a:ln>
        </p:spPr>
      </p:pic>
      <p:pic>
        <p:nvPicPr>
          <p:cNvPr id="308" name="Google Shape;308;p20">
            <a:hlinkClick r:id="rId26"/>
          </p:cNvPr>
          <p:cNvPicPr preferRelativeResize="0"/>
          <p:nvPr/>
        </p:nvPicPr>
        <p:blipFill rotWithShape="1">
          <a:blip r:embed="rId27">
            <a:alphaModFix/>
          </a:blip>
          <a:srcRect b="0" l="0" r="0" t="0"/>
          <a:stretch/>
        </p:blipFill>
        <p:spPr>
          <a:xfrm>
            <a:off x="1262575" y="9341423"/>
            <a:ext cx="840039" cy="573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1"/>
          <p:cNvSpPr/>
          <p:nvPr/>
        </p:nvSpPr>
        <p:spPr>
          <a:xfrm>
            <a:off x="412225" y="405100"/>
            <a:ext cx="6883800" cy="8793900"/>
          </a:xfrm>
          <a:prstGeom prst="rect">
            <a:avLst/>
          </a:prstGeom>
          <a:noFill/>
          <a:ln cap="flat" cmpd="sng" w="19050">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1"/>
          <p:cNvSpPr txBox="1"/>
          <p:nvPr/>
        </p:nvSpPr>
        <p:spPr>
          <a:xfrm>
            <a:off x="3116125" y="414650"/>
            <a:ext cx="4061400" cy="79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1C4587"/>
                </a:solidFill>
                <a:latin typeface="Calibri"/>
                <a:ea typeface="Calibri"/>
                <a:cs typeface="Calibri"/>
                <a:sym typeface="Calibri"/>
              </a:rPr>
              <a:t>Safety and Well-Being In Science</a:t>
            </a:r>
            <a:endParaRPr b="1" sz="2200">
              <a:solidFill>
                <a:srgbClr val="1C4587"/>
              </a:solidFill>
              <a:latin typeface="Calibri"/>
              <a:ea typeface="Calibri"/>
              <a:cs typeface="Calibri"/>
              <a:sym typeface="Calibri"/>
            </a:endParaRPr>
          </a:p>
          <a:p>
            <a:pPr indent="0" lvl="0" marL="0" rtl="0" algn="l">
              <a:spcBef>
                <a:spcPts val="0"/>
              </a:spcBef>
              <a:spcAft>
                <a:spcPts val="0"/>
              </a:spcAft>
              <a:buNone/>
            </a:pPr>
            <a:r>
              <a:rPr b="1" lang="en" sz="2200">
                <a:solidFill>
                  <a:srgbClr val="1C4587"/>
                </a:solidFill>
                <a:latin typeface="Calibri"/>
                <a:ea typeface="Calibri"/>
                <a:cs typeface="Calibri"/>
                <a:sym typeface="Calibri"/>
              </a:rPr>
              <a:t>Back-to-School Considerations</a:t>
            </a:r>
            <a:endParaRPr b="1" sz="2200">
              <a:solidFill>
                <a:srgbClr val="1C4587"/>
              </a:solidFill>
              <a:latin typeface="Calibri"/>
              <a:ea typeface="Calibri"/>
              <a:cs typeface="Calibri"/>
              <a:sym typeface="Calibri"/>
            </a:endParaRPr>
          </a:p>
        </p:txBody>
      </p:sp>
      <p:sp>
        <p:nvSpPr>
          <p:cNvPr id="315" name="Google Shape;315;p21"/>
          <p:cNvSpPr txBox="1"/>
          <p:nvPr/>
        </p:nvSpPr>
        <p:spPr>
          <a:xfrm>
            <a:off x="502125" y="1451475"/>
            <a:ext cx="2907000" cy="1083000"/>
          </a:xfrm>
          <a:prstGeom prst="rect">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600">
                <a:solidFill>
                  <a:srgbClr val="FFFFFF"/>
                </a:solidFill>
                <a:latin typeface="Calibri"/>
                <a:ea typeface="Calibri"/>
                <a:cs typeface="Calibri"/>
                <a:sym typeface="Calibri"/>
              </a:rPr>
              <a:t>What are the unique needs for student safety and well-being in science teaching and learning?</a:t>
            </a:r>
            <a:endParaRPr b="1" sz="1100">
              <a:solidFill>
                <a:srgbClr val="FFFFFF"/>
              </a:solidFill>
              <a:latin typeface="Calibri"/>
              <a:ea typeface="Calibri"/>
              <a:cs typeface="Calibri"/>
              <a:sym typeface="Calibri"/>
            </a:endParaRPr>
          </a:p>
        </p:txBody>
      </p:sp>
      <p:sp>
        <p:nvSpPr>
          <p:cNvPr id="316" name="Google Shape;316;p21"/>
          <p:cNvSpPr txBox="1"/>
          <p:nvPr/>
        </p:nvSpPr>
        <p:spPr>
          <a:xfrm>
            <a:off x="502125" y="2680275"/>
            <a:ext cx="2907000" cy="6450300"/>
          </a:xfrm>
          <a:prstGeom prst="rect">
            <a:avLst/>
          </a:prstGeom>
          <a:solidFill>
            <a:srgbClr val="E6F0E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Calibri"/>
                <a:ea typeface="Calibri"/>
                <a:cs typeface="Calibri"/>
                <a:sym typeface="Calibri"/>
              </a:rPr>
              <a:t>Tensions We Are Navigating </a:t>
            </a:r>
            <a:endParaRPr sz="11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Communities have been impacted to varying degrees; </a:t>
            </a:r>
            <a:r>
              <a:rPr i="1" lang="en" sz="1200">
                <a:solidFill>
                  <a:schemeClr val="dk1"/>
                </a:solidFill>
                <a:latin typeface="Calibri"/>
                <a:ea typeface="Calibri"/>
                <a:cs typeface="Calibri"/>
                <a:sym typeface="Calibri"/>
              </a:rPr>
              <a:t>and</a:t>
            </a:r>
            <a:r>
              <a:rPr lang="en" sz="1200">
                <a:solidFill>
                  <a:schemeClr val="dk1"/>
                </a:solidFill>
                <a:latin typeface="Calibri"/>
                <a:ea typeface="Calibri"/>
                <a:cs typeface="Calibri"/>
                <a:sym typeface="Calibri"/>
              </a:rPr>
              <a:t> educators must recognize the </a:t>
            </a:r>
            <a:r>
              <a:rPr lang="en" sz="1200" u="sng">
                <a:solidFill>
                  <a:schemeClr val="hlink"/>
                </a:solidFill>
                <a:latin typeface="Calibri"/>
                <a:ea typeface="Calibri"/>
                <a:cs typeface="Calibri"/>
                <a:sym typeface="Calibri"/>
                <a:hlinkClick r:id="rId3"/>
              </a:rPr>
              <a:t>disproportionate impact of COVID-19</a:t>
            </a:r>
            <a:r>
              <a:rPr lang="en" sz="1200">
                <a:solidFill>
                  <a:schemeClr val="dk1"/>
                </a:solidFill>
                <a:latin typeface="Calibri"/>
                <a:ea typeface="Calibri"/>
                <a:cs typeface="Calibri"/>
                <a:sym typeface="Calibri"/>
              </a:rPr>
              <a:t> on Pacific Islander, Black, American Indian/Alaska Native, and Latino/a/x communities; students with disabilities; and those in poverty.</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Safety is always a </a:t>
            </a:r>
            <a:r>
              <a:rPr lang="en" sz="1200" u="sng">
                <a:solidFill>
                  <a:schemeClr val="hlink"/>
                </a:solidFill>
                <a:latin typeface="Calibri"/>
                <a:ea typeface="Calibri"/>
                <a:cs typeface="Calibri"/>
                <a:sym typeface="Calibri"/>
                <a:hlinkClick r:id="rId4"/>
              </a:rPr>
              <a:t>high priority in science</a:t>
            </a:r>
            <a:r>
              <a:rPr lang="en" sz="1200">
                <a:solidFill>
                  <a:schemeClr val="dk1"/>
                </a:solidFill>
                <a:latin typeface="Calibri"/>
                <a:ea typeface="Calibri"/>
                <a:cs typeface="Calibri"/>
                <a:sym typeface="Calibri"/>
              </a:rPr>
              <a:t>, including the appropriate use of safety equipment;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activities </a:t>
            </a:r>
            <a:r>
              <a:rPr lang="en" sz="1200">
                <a:solidFill>
                  <a:schemeClr val="dk1"/>
                </a:solidFill>
                <a:latin typeface="Calibri"/>
                <a:ea typeface="Calibri"/>
                <a:cs typeface="Calibri"/>
                <a:sym typeface="Calibri"/>
              </a:rPr>
              <a:t>may need to be modified to adhere including physical distancing, additional personal protective equipment, and </a:t>
            </a:r>
            <a:r>
              <a:rPr lang="en" sz="1200" u="sng">
                <a:solidFill>
                  <a:schemeClr val="hlink"/>
                </a:solidFill>
                <a:latin typeface="Calibri"/>
                <a:ea typeface="Calibri"/>
                <a:cs typeface="Calibri"/>
                <a:sym typeface="Calibri"/>
                <a:hlinkClick r:id="rId5"/>
              </a:rPr>
              <a:t>cleaning protocols</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6"/>
              </a:rPr>
              <a:t>Collaboration</a:t>
            </a:r>
            <a:r>
              <a:rPr lang="en" sz="1200">
                <a:solidFill>
                  <a:schemeClr val="dk1"/>
                </a:solidFill>
                <a:latin typeface="Calibri"/>
                <a:ea typeface="Calibri"/>
                <a:cs typeface="Calibri"/>
                <a:sym typeface="Calibri"/>
              </a:rPr>
              <a:t> and discourse are at the heart of student-centered science learning; </a:t>
            </a:r>
            <a:r>
              <a:rPr i="1" lang="en" sz="1200">
                <a:solidFill>
                  <a:schemeClr val="dk1"/>
                </a:solidFill>
                <a:latin typeface="Calibri"/>
                <a:ea typeface="Calibri"/>
                <a:cs typeface="Calibri"/>
                <a:sym typeface="Calibri"/>
              </a:rPr>
              <a:t>however</a:t>
            </a:r>
            <a:r>
              <a:rPr lang="en" sz="1200">
                <a:solidFill>
                  <a:schemeClr val="dk1"/>
                </a:solidFill>
                <a:latin typeface="Calibri"/>
                <a:ea typeface="Calibri"/>
                <a:cs typeface="Calibri"/>
                <a:sym typeface="Calibri"/>
              </a:rPr>
              <a:t>, </a:t>
            </a:r>
            <a:r>
              <a:rPr lang="en" sz="1200" u="sng">
                <a:solidFill>
                  <a:schemeClr val="hlink"/>
                </a:solidFill>
                <a:latin typeface="Calibri"/>
                <a:ea typeface="Calibri"/>
                <a:cs typeface="Calibri"/>
                <a:sym typeface="Calibri"/>
                <a:hlinkClick r:id="rId7"/>
              </a:rPr>
              <a:t>face-to-face interactions need to accommodate health guidelines</a:t>
            </a:r>
            <a:r>
              <a:rPr lang="en" sz="1200">
                <a:solidFill>
                  <a:schemeClr val="dk1"/>
                </a:solidFill>
                <a:latin typeface="Calibri"/>
                <a:ea typeface="Calibri"/>
                <a:cs typeface="Calibri"/>
                <a:sym typeface="Calibri"/>
              </a:rPr>
              <a:t> established by the district; online interactions may need additional supports to establish safe spaces for discussion.</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u="sng">
                <a:solidFill>
                  <a:schemeClr val="hlink"/>
                </a:solidFill>
                <a:latin typeface="Calibri"/>
                <a:ea typeface="Calibri"/>
                <a:cs typeface="Calibri"/>
                <a:sym typeface="Calibri"/>
                <a:hlinkClick r:id="rId8"/>
              </a:rPr>
              <a:t>S</a:t>
            </a:r>
            <a:r>
              <a:rPr lang="en" sz="1200" u="sng">
                <a:solidFill>
                  <a:schemeClr val="hlink"/>
                </a:solidFill>
                <a:latin typeface="Calibri"/>
                <a:ea typeface="Calibri"/>
                <a:cs typeface="Calibri"/>
                <a:sym typeface="Calibri"/>
                <a:hlinkClick r:id="rId9"/>
              </a:rPr>
              <a:t>ocial-emotional connections</a:t>
            </a:r>
            <a:r>
              <a:rPr lang="en" sz="1200">
                <a:solidFill>
                  <a:schemeClr val="dk1"/>
                </a:solidFill>
                <a:latin typeface="Calibri"/>
                <a:ea typeface="Calibri"/>
                <a:cs typeface="Calibri"/>
                <a:sym typeface="Calibri"/>
              </a:rPr>
              <a:t> are critical to fostering sensemaking; </a:t>
            </a:r>
            <a:r>
              <a:rPr i="1" lang="en" sz="1200">
                <a:solidFill>
                  <a:schemeClr val="dk1"/>
                </a:solidFill>
                <a:latin typeface="Calibri"/>
                <a:ea typeface="Calibri"/>
                <a:cs typeface="Calibri"/>
                <a:sym typeface="Calibri"/>
              </a:rPr>
              <a:t>however, </a:t>
            </a:r>
            <a:r>
              <a:rPr lang="en" sz="1200">
                <a:solidFill>
                  <a:schemeClr val="dk1"/>
                </a:solidFill>
                <a:latin typeface="Calibri"/>
                <a:ea typeface="Calibri"/>
                <a:cs typeface="Calibri"/>
                <a:sym typeface="Calibri"/>
              </a:rPr>
              <a:t>c</a:t>
            </a:r>
            <a:r>
              <a:rPr lang="en" sz="1200">
                <a:solidFill>
                  <a:schemeClr val="dk1"/>
                </a:solidFill>
                <a:latin typeface="Calibri"/>
                <a:ea typeface="Calibri"/>
                <a:cs typeface="Calibri"/>
                <a:sym typeface="Calibri"/>
              </a:rPr>
              <a:t>reating and supporting relationships requires </a:t>
            </a:r>
            <a:r>
              <a:rPr lang="en" sz="1200" u="sng">
                <a:solidFill>
                  <a:schemeClr val="hlink"/>
                </a:solidFill>
                <a:latin typeface="Calibri"/>
                <a:ea typeface="Calibri"/>
                <a:cs typeface="Calibri"/>
                <a:sym typeface="Calibri"/>
                <a:hlinkClick r:id="rId10"/>
              </a:rPr>
              <a:t>different structures in online environments</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indent="-247650" lvl="0" marL="285750" rtl="0" algn="l">
              <a:spcBef>
                <a:spcPts val="10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Student safety and well-being is a priority; </a:t>
            </a:r>
            <a:r>
              <a:rPr i="1" lang="en" sz="1200">
                <a:solidFill>
                  <a:schemeClr val="dk1"/>
                </a:solidFill>
                <a:latin typeface="Calibri"/>
                <a:ea typeface="Calibri"/>
                <a:cs typeface="Calibri"/>
                <a:sym typeface="Calibri"/>
              </a:rPr>
              <a:t>and </a:t>
            </a:r>
            <a:r>
              <a:rPr lang="en" sz="1200" u="sng">
                <a:solidFill>
                  <a:schemeClr val="hlink"/>
                </a:solidFill>
                <a:latin typeface="Calibri"/>
                <a:ea typeface="Calibri"/>
                <a:cs typeface="Calibri"/>
                <a:sym typeface="Calibri"/>
                <a:hlinkClick r:id="rId11"/>
              </a:rPr>
              <a:t>adults, including staff</a:t>
            </a:r>
            <a:r>
              <a:rPr lang="en" sz="1200">
                <a:solidFill>
                  <a:schemeClr val="dk1"/>
                </a:solidFill>
                <a:latin typeface="Calibri"/>
                <a:ea typeface="Calibri"/>
                <a:cs typeface="Calibri"/>
                <a:sym typeface="Calibri"/>
              </a:rPr>
              <a:t> and families, must be also be supported.</a:t>
            </a:r>
            <a:endParaRPr sz="1200">
              <a:latin typeface="Calibri"/>
              <a:ea typeface="Calibri"/>
              <a:cs typeface="Calibri"/>
              <a:sym typeface="Calibri"/>
            </a:endParaRPr>
          </a:p>
          <a:p>
            <a:pPr indent="0" lvl="0" marL="0" rtl="0" algn="l">
              <a:spcBef>
                <a:spcPts val="1000"/>
              </a:spcBef>
              <a:spcAft>
                <a:spcPts val="0"/>
              </a:spcAft>
              <a:buNone/>
            </a:pPr>
            <a:r>
              <a:t/>
            </a:r>
            <a:endParaRPr sz="1200">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p:txBody>
      </p:sp>
      <p:sp>
        <p:nvSpPr>
          <p:cNvPr id="317" name="Google Shape;317;p21"/>
          <p:cNvSpPr txBox="1"/>
          <p:nvPr/>
        </p:nvSpPr>
        <p:spPr>
          <a:xfrm>
            <a:off x="3617425" y="1378575"/>
            <a:ext cx="3612900" cy="1228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1C4587"/>
                </a:solidFill>
                <a:latin typeface="Calibri"/>
                <a:ea typeface="Calibri"/>
                <a:cs typeface="Calibri"/>
                <a:sym typeface="Calibri"/>
              </a:rPr>
              <a:t>School closures, hybrid instruction, and school reopening have impacted teaching and learning across all content areas.  Science has unique safety needs associated with face-to-face instruction related to investigation and discourse.  Social-emotional well-being also must be addressed.</a:t>
            </a:r>
            <a:endParaRPr sz="1200">
              <a:solidFill>
                <a:srgbClr val="1C4587"/>
              </a:solidFill>
              <a:latin typeface="Calibri"/>
              <a:ea typeface="Calibri"/>
              <a:cs typeface="Calibri"/>
              <a:sym typeface="Calibri"/>
            </a:endParaRPr>
          </a:p>
        </p:txBody>
      </p:sp>
      <p:sp>
        <p:nvSpPr>
          <p:cNvPr id="318" name="Google Shape;318;p21"/>
          <p:cNvSpPr txBox="1"/>
          <p:nvPr/>
        </p:nvSpPr>
        <p:spPr>
          <a:xfrm>
            <a:off x="3455300" y="5171100"/>
            <a:ext cx="3696600" cy="395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1C4587"/>
                </a:solidFill>
                <a:latin typeface="Calibri"/>
                <a:ea typeface="Calibri"/>
                <a:cs typeface="Calibri"/>
                <a:sym typeface="Calibri"/>
              </a:rPr>
              <a:t>Recommended Reflection Questions</a:t>
            </a:r>
            <a:endParaRPr b="1" sz="1200">
              <a:solidFill>
                <a:srgbClr val="1C4587"/>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 these questions with your PLC to examine current practice and engage in forward planning.</a:t>
            </a:r>
            <a:endParaRPr sz="10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Are there </a:t>
            </a:r>
            <a:r>
              <a:rPr lang="en" sz="1200" u="sng">
                <a:solidFill>
                  <a:schemeClr val="hlink"/>
                </a:solidFill>
                <a:latin typeface="Calibri"/>
                <a:ea typeface="Calibri"/>
                <a:cs typeface="Calibri"/>
                <a:sym typeface="Calibri"/>
                <a:hlinkClick r:id="rId12"/>
              </a:rPr>
              <a:t>science topics</a:t>
            </a:r>
            <a:r>
              <a:rPr lang="en" sz="1200">
                <a:latin typeface="Calibri"/>
                <a:ea typeface="Calibri"/>
                <a:cs typeface="Calibri"/>
                <a:sym typeface="Calibri"/>
              </a:rPr>
              <a:t> that may need to be addressed differently or with additional care in light of the </a:t>
            </a:r>
            <a:r>
              <a:rPr lang="en" sz="1200">
                <a:latin typeface="Calibri"/>
                <a:ea typeface="Calibri"/>
                <a:cs typeface="Calibri"/>
                <a:sym typeface="Calibri"/>
              </a:rPr>
              <a:t>effects of the coronavirus </a:t>
            </a:r>
            <a:r>
              <a:rPr lang="en" sz="1200">
                <a:latin typeface="Calibri"/>
                <a:ea typeface="Calibri"/>
                <a:cs typeface="Calibri"/>
                <a:sym typeface="Calibri"/>
              </a:rPr>
              <a:t>in your community?  How will you respectfully address the range of student experiences?</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What are the unique needs for science planning, instruction, classroom space, equipment/supplies, etc. with regard to student safety and well-being?</a:t>
            </a:r>
            <a:endParaRPr sz="1200">
              <a:latin typeface="Calibri"/>
              <a:ea typeface="Calibri"/>
              <a:cs typeface="Calibri"/>
              <a:sym typeface="Calibri"/>
            </a:endParaRPr>
          </a:p>
          <a:p>
            <a:pPr indent="-247650" lvl="0" marL="285750" rtl="0" algn="l">
              <a:spcBef>
                <a:spcPts val="1000"/>
              </a:spcBef>
              <a:spcAft>
                <a:spcPts val="0"/>
              </a:spcAft>
              <a:buSzPts val="1200"/>
              <a:buFont typeface="Calibri"/>
              <a:buChar char="➔"/>
            </a:pPr>
            <a:r>
              <a:rPr lang="en" sz="1200">
                <a:latin typeface="Calibri"/>
                <a:ea typeface="Calibri"/>
                <a:cs typeface="Calibri"/>
                <a:sym typeface="Calibri"/>
              </a:rPr>
              <a:t>What are the opportunities to leverage technology in powerful ways and to make connections to student health and social-emotional learning?</a:t>
            </a:r>
            <a:endParaRPr sz="1200">
              <a:latin typeface="Calibri"/>
              <a:ea typeface="Calibri"/>
              <a:cs typeface="Calibri"/>
              <a:sym typeface="Calibri"/>
            </a:endParaRPr>
          </a:p>
          <a:p>
            <a:pPr indent="-247650" lvl="0" marL="285750" rtl="0" algn="l">
              <a:spcBef>
                <a:spcPts val="1000"/>
              </a:spcBef>
              <a:spcAft>
                <a:spcPts val="1000"/>
              </a:spcAft>
              <a:buSzPts val="1200"/>
              <a:buFont typeface="Calibri"/>
              <a:buChar char="➔"/>
            </a:pPr>
            <a:r>
              <a:rPr lang="en" sz="1200">
                <a:latin typeface="Calibri"/>
                <a:ea typeface="Calibri"/>
                <a:cs typeface="Calibri"/>
                <a:sym typeface="Calibri"/>
              </a:rPr>
              <a:t>Are resources for safe and supportive science teaching and learning accessible to all students?  Are expectations clear for all teachers and families?</a:t>
            </a:r>
            <a:endParaRPr sz="1200">
              <a:latin typeface="Calibri"/>
              <a:ea typeface="Calibri"/>
              <a:cs typeface="Calibri"/>
              <a:sym typeface="Calibri"/>
            </a:endParaRPr>
          </a:p>
        </p:txBody>
      </p:sp>
      <p:pic>
        <p:nvPicPr>
          <p:cNvPr id="319" name="Google Shape;319;p21">
            <a:hlinkClick r:id="rId13"/>
          </p:cNvPr>
          <p:cNvPicPr preferRelativeResize="0"/>
          <p:nvPr/>
        </p:nvPicPr>
        <p:blipFill rotWithShape="1">
          <a:blip r:embed="rId14">
            <a:alphaModFix/>
          </a:blip>
          <a:srcRect b="31290" l="0" r="27488" t="0"/>
          <a:stretch/>
        </p:blipFill>
        <p:spPr>
          <a:xfrm>
            <a:off x="412225" y="9341425"/>
            <a:ext cx="786563" cy="573150"/>
          </a:xfrm>
          <a:prstGeom prst="rect">
            <a:avLst/>
          </a:prstGeom>
          <a:noFill/>
          <a:ln>
            <a:noFill/>
          </a:ln>
        </p:spPr>
      </p:pic>
      <p:pic>
        <p:nvPicPr>
          <p:cNvPr id="320" name="Google Shape;320;p21">
            <a:hlinkClick r:id="rId15"/>
          </p:cNvPr>
          <p:cNvPicPr preferRelativeResize="0"/>
          <p:nvPr/>
        </p:nvPicPr>
        <p:blipFill rotWithShape="1">
          <a:blip r:embed="rId16">
            <a:alphaModFix/>
          </a:blip>
          <a:srcRect b="0" l="0" r="0" t="0"/>
          <a:stretch/>
        </p:blipFill>
        <p:spPr>
          <a:xfrm>
            <a:off x="2249651" y="9341425"/>
            <a:ext cx="593150" cy="559348"/>
          </a:xfrm>
          <a:prstGeom prst="rect">
            <a:avLst/>
          </a:prstGeom>
          <a:noFill/>
          <a:ln>
            <a:noFill/>
          </a:ln>
        </p:spPr>
      </p:pic>
      <p:pic>
        <p:nvPicPr>
          <p:cNvPr id="321" name="Google Shape;321;p21">
            <a:hlinkClick r:id="rId17"/>
          </p:cNvPr>
          <p:cNvPicPr preferRelativeResize="0"/>
          <p:nvPr/>
        </p:nvPicPr>
        <p:blipFill rotWithShape="1">
          <a:blip r:embed="rId18">
            <a:alphaModFix/>
          </a:blip>
          <a:srcRect b="0" l="0" r="0" t="0"/>
          <a:stretch/>
        </p:blipFill>
        <p:spPr>
          <a:xfrm>
            <a:off x="1262575" y="9341423"/>
            <a:ext cx="840039" cy="573150"/>
          </a:xfrm>
          <a:prstGeom prst="rect">
            <a:avLst/>
          </a:prstGeom>
          <a:noFill/>
          <a:ln>
            <a:noFill/>
          </a:ln>
        </p:spPr>
      </p:pic>
      <p:sp>
        <p:nvSpPr>
          <p:cNvPr id="322" name="Google Shape;322;p21"/>
          <p:cNvSpPr txBox="1"/>
          <p:nvPr/>
        </p:nvSpPr>
        <p:spPr>
          <a:xfrm>
            <a:off x="2997000" y="9339325"/>
            <a:ext cx="4282200" cy="66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900">
                <a:solidFill>
                  <a:srgbClr val="000000"/>
                </a:solidFill>
                <a:latin typeface="Calibri"/>
                <a:ea typeface="Calibri"/>
                <a:cs typeface="Calibri"/>
                <a:sym typeface="Calibri"/>
              </a:rPr>
              <a:t>Version 1.</a:t>
            </a:r>
            <a:r>
              <a:rPr lang="en" sz="900">
                <a:latin typeface="Calibri"/>
                <a:ea typeface="Calibri"/>
                <a:cs typeface="Calibri"/>
                <a:sym typeface="Calibri"/>
              </a:rPr>
              <a:t>0</a:t>
            </a:r>
            <a:r>
              <a:rPr lang="en" sz="900">
                <a:solidFill>
                  <a:srgbClr val="000000"/>
                </a:solidFill>
                <a:latin typeface="Calibri"/>
                <a:ea typeface="Calibri"/>
                <a:cs typeface="Calibri"/>
                <a:sym typeface="Calibri"/>
              </a:rPr>
              <a:t> of this work has been developed by members of the Council of State Science Supervisors, Na</a:t>
            </a:r>
            <a:r>
              <a:rPr lang="en" sz="900">
                <a:latin typeface="Calibri"/>
                <a:ea typeface="Calibri"/>
                <a:cs typeface="Calibri"/>
                <a:sym typeface="Calibri"/>
              </a:rPr>
              <a:t>tional Science Education Leadership Association, and National Science Teaching Association</a:t>
            </a:r>
            <a:r>
              <a:rPr lang="en" sz="900">
                <a:solidFill>
                  <a:srgbClr val="000000"/>
                </a:solidFill>
                <a:latin typeface="Calibri"/>
                <a:ea typeface="Calibri"/>
                <a:cs typeface="Calibri"/>
                <a:sym typeface="Calibri"/>
              </a:rPr>
              <a:t>. View Creative Commons Attribution at</a:t>
            </a:r>
            <a:r>
              <a:rPr lang="en" sz="900">
                <a:solidFill>
                  <a:srgbClr val="000000"/>
                </a:solidFill>
                <a:uFill>
                  <a:noFill/>
                </a:uFill>
                <a:latin typeface="Calibri"/>
                <a:ea typeface="Calibri"/>
                <a:cs typeface="Calibri"/>
                <a:sym typeface="Calibri"/>
                <a:hlinkClick r:id="rId19"/>
              </a:rPr>
              <a:t> </a:t>
            </a:r>
            <a:r>
              <a:rPr lang="en" sz="900" u="sng">
                <a:solidFill>
                  <a:srgbClr val="0000FF"/>
                </a:solidFill>
                <a:latin typeface="Calibri"/>
                <a:ea typeface="Calibri"/>
                <a:cs typeface="Calibri"/>
                <a:sym typeface="Calibri"/>
                <a:hlinkClick r:id="rId20"/>
              </a:rPr>
              <a:t>https://creativecommons.org/licenses/by/4.0/</a:t>
            </a:r>
            <a:endParaRPr sz="1300"/>
          </a:p>
        </p:txBody>
      </p:sp>
      <p:pic>
        <p:nvPicPr>
          <p:cNvPr id="323" name="Google Shape;323;p21"/>
          <p:cNvPicPr preferRelativeResize="0"/>
          <p:nvPr/>
        </p:nvPicPr>
        <p:blipFill>
          <a:blip r:embed="rId21">
            <a:alphaModFix/>
          </a:blip>
          <a:stretch>
            <a:fillRect/>
          </a:stretch>
        </p:blipFill>
        <p:spPr>
          <a:xfrm>
            <a:off x="6515700" y="9676619"/>
            <a:ext cx="636297" cy="224150"/>
          </a:xfrm>
          <a:prstGeom prst="rect">
            <a:avLst/>
          </a:prstGeom>
          <a:noFill/>
          <a:ln>
            <a:noFill/>
          </a:ln>
        </p:spPr>
      </p:pic>
      <p:grpSp>
        <p:nvGrpSpPr>
          <p:cNvPr id="324" name="Google Shape;324;p21"/>
          <p:cNvGrpSpPr/>
          <p:nvPr/>
        </p:nvGrpSpPr>
        <p:grpSpPr>
          <a:xfrm>
            <a:off x="539341" y="567045"/>
            <a:ext cx="2457661" cy="625159"/>
            <a:chOff x="539341" y="567045"/>
            <a:chExt cx="2457661" cy="625159"/>
          </a:xfrm>
        </p:grpSpPr>
        <p:pic>
          <p:nvPicPr>
            <p:cNvPr descr="This is a blue icon of a robot arm." id="325" name="Google Shape;325;p21" title="Robot Arm"/>
            <p:cNvPicPr preferRelativeResize="0"/>
            <p:nvPr/>
          </p:nvPicPr>
          <p:blipFill rotWithShape="1">
            <a:blip r:embed="rId22">
              <a:alphaModFix/>
            </a:blip>
            <a:srcRect b="0" l="0" r="0" t="0"/>
            <a:stretch/>
          </p:blipFill>
          <p:spPr>
            <a:xfrm>
              <a:off x="1888402" y="602543"/>
              <a:ext cx="593144" cy="554178"/>
            </a:xfrm>
            <a:prstGeom prst="rect">
              <a:avLst/>
            </a:prstGeom>
            <a:noFill/>
            <a:ln>
              <a:noFill/>
            </a:ln>
          </p:spPr>
        </p:pic>
        <p:pic>
          <p:nvPicPr>
            <p:cNvPr descr="This is a dark green icon of a DNA strand." id="326" name="Google Shape;326;p21" title="DNA"/>
            <p:cNvPicPr preferRelativeResize="0"/>
            <p:nvPr/>
          </p:nvPicPr>
          <p:blipFill rotWithShape="1">
            <a:blip r:embed="rId23">
              <a:alphaModFix/>
            </a:blip>
            <a:srcRect b="0" l="0" r="0" t="0"/>
            <a:stretch/>
          </p:blipFill>
          <p:spPr>
            <a:xfrm>
              <a:off x="2683205" y="574048"/>
              <a:ext cx="313798" cy="611141"/>
            </a:xfrm>
            <a:prstGeom prst="rect">
              <a:avLst/>
            </a:prstGeom>
            <a:noFill/>
            <a:ln>
              <a:noFill/>
            </a:ln>
          </p:spPr>
        </p:pic>
        <p:pic>
          <p:nvPicPr>
            <p:cNvPr descr="This is a lime green line drawing of a Rutherford Atom, with a single dot as a nucleus and three elliptical orbits." id="327" name="Google Shape;327;p21" title="Rutherford Atom"/>
            <p:cNvPicPr preferRelativeResize="0"/>
            <p:nvPr/>
          </p:nvPicPr>
          <p:blipFill rotWithShape="1">
            <a:blip r:embed="rId24">
              <a:alphaModFix/>
            </a:blip>
            <a:srcRect b="0" l="0" r="0" t="0"/>
            <a:stretch/>
          </p:blipFill>
          <p:spPr>
            <a:xfrm>
              <a:off x="539341" y="567045"/>
              <a:ext cx="562223" cy="625159"/>
            </a:xfrm>
            <a:prstGeom prst="rect">
              <a:avLst/>
            </a:prstGeom>
            <a:noFill/>
            <a:ln>
              <a:noFill/>
            </a:ln>
          </p:spPr>
        </p:pic>
        <p:pic>
          <p:nvPicPr>
            <p:cNvPr descr="This is a brown and orange line drawing of a volcano erupting." id="328" name="Google Shape;328;p21" title="Volcano"/>
            <p:cNvPicPr preferRelativeResize="0"/>
            <p:nvPr/>
          </p:nvPicPr>
          <p:blipFill>
            <a:blip r:embed="rId25">
              <a:alphaModFix/>
            </a:blip>
            <a:stretch>
              <a:fillRect/>
            </a:stretch>
          </p:blipFill>
          <p:spPr>
            <a:xfrm>
              <a:off x="1222475" y="574050"/>
              <a:ext cx="464283" cy="611150"/>
            </a:xfrm>
            <a:prstGeom prst="rect">
              <a:avLst/>
            </a:prstGeom>
            <a:noFill/>
            <a:ln>
              <a:noFill/>
            </a:ln>
          </p:spPr>
        </p:pic>
      </p:grpSp>
      <p:sp>
        <p:nvSpPr>
          <p:cNvPr id="329" name="Google Shape;329;p21"/>
          <p:cNvSpPr/>
          <p:nvPr/>
        </p:nvSpPr>
        <p:spPr>
          <a:xfrm rot="-2645646">
            <a:off x="4981100" y="3337970"/>
            <a:ext cx="885550" cy="1020058"/>
          </a:xfrm>
          <a:prstGeom prst="ellipse">
            <a:avLst/>
          </a:prstGeom>
          <a:solidFill>
            <a:srgbClr val="E7F3F5"/>
          </a:solidFill>
          <a:ln>
            <a:noFill/>
          </a:ln>
        </p:spPr>
        <p:txBody>
          <a:bodyPr anchorCtr="0" anchor="ctr" bIns="38850" lIns="77700" spcFirstLastPara="1" rIns="77700" wrap="square" tIns="38850">
            <a:noAutofit/>
          </a:bodyPr>
          <a:lstStyle/>
          <a:p>
            <a:pPr indent="0" lvl="0" marL="0" rtl="0" algn="l">
              <a:spcBef>
                <a:spcPts val="0"/>
              </a:spcBef>
              <a:spcAft>
                <a:spcPts val="0"/>
              </a:spcAft>
              <a:buNone/>
            </a:pPr>
            <a:r>
              <a:t/>
            </a:r>
            <a:endParaRPr/>
          </a:p>
        </p:txBody>
      </p:sp>
      <p:grpSp>
        <p:nvGrpSpPr>
          <p:cNvPr id="330" name="Google Shape;330;p21"/>
          <p:cNvGrpSpPr/>
          <p:nvPr/>
        </p:nvGrpSpPr>
        <p:grpSpPr>
          <a:xfrm>
            <a:off x="3695751" y="2255644"/>
            <a:ext cx="3456249" cy="3184703"/>
            <a:chOff x="3886206" y="2818002"/>
            <a:chExt cx="3206168" cy="3101279"/>
          </a:xfrm>
        </p:grpSpPr>
        <p:grpSp>
          <p:nvGrpSpPr>
            <p:cNvPr id="331" name="Google Shape;331;p21"/>
            <p:cNvGrpSpPr/>
            <p:nvPr/>
          </p:nvGrpSpPr>
          <p:grpSpPr>
            <a:xfrm>
              <a:off x="3886206" y="3713098"/>
              <a:ext cx="1656000" cy="1560336"/>
              <a:chOff x="1917433" y="1453653"/>
              <a:chExt cx="2742176" cy="2667697"/>
            </a:xfrm>
          </p:grpSpPr>
          <p:sp>
            <p:nvSpPr>
              <p:cNvPr id="332" name="Google Shape;332;p21"/>
              <p:cNvSpPr/>
              <p:nvPr/>
            </p:nvSpPr>
            <p:spPr>
              <a:xfrm rot="-2700000">
                <a:off x="2440767" y="1711670"/>
                <a:ext cx="1621029" cy="2151664"/>
              </a:xfrm>
              <a:custGeom>
                <a:rect b="b" l="l" r="r" t="t"/>
                <a:pathLst>
                  <a:path extrusionOk="0" h="332" w="250">
                    <a:moveTo>
                      <a:pt x="32" y="286"/>
                    </a:moveTo>
                    <a:cubicBezTo>
                      <a:pt x="32" y="157"/>
                      <a:pt x="127" y="49"/>
                      <a:pt x="250" y="29"/>
                    </a:cubicBezTo>
                    <a:cubicBezTo>
                      <a:pt x="245" y="19"/>
                      <a:pt x="239" y="9"/>
                      <a:pt x="232" y="0"/>
                    </a:cubicBezTo>
                    <a:cubicBezTo>
                      <a:pt x="100" y="28"/>
                      <a:pt x="0" y="145"/>
                      <a:pt x="0" y="286"/>
                    </a:cubicBezTo>
                    <a:cubicBezTo>
                      <a:pt x="0" y="302"/>
                      <a:pt x="1" y="317"/>
                      <a:pt x="3" y="332"/>
                    </a:cubicBezTo>
                    <a:cubicBezTo>
                      <a:pt x="13" y="325"/>
                      <a:pt x="23" y="319"/>
                      <a:pt x="33" y="314"/>
                    </a:cubicBezTo>
                    <a:cubicBezTo>
                      <a:pt x="33" y="305"/>
                      <a:pt x="32" y="296"/>
                      <a:pt x="32" y="286"/>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33" name="Google Shape;333;p21"/>
              <p:cNvSpPr/>
              <p:nvPr/>
            </p:nvSpPr>
            <p:spPr>
              <a:xfrm rot="-2700000">
                <a:off x="2689034" y="1771298"/>
                <a:ext cx="1575643" cy="1769691"/>
              </a:xfrm>
              <a:custGeom>
                <a:rect b="b" l="l" r="r" t="t"/>
                <a:pathLst>
                  <a:path extrusionOk="0" h="285" w="254">
                    <a:moveTo>
                      <a:pt x="200" y="153"/>
                    </a:moveTo>
                    <a:cubicBezTo>
                      <a:pt x="217" y="143"/>
                      <a:pt x="236" y="137"/>
                      <a:pt x="254" y="136"/>
                    </a:cubicBezTo>
                    <a:cubicBezTo>
                      <a:pt x="253" y="87"/>
                      <a:pt x="240" y="41"/>
                      <a:pt x="218" y="0"/>
                    </a:cubicBezTo>
                    <a:cubicBezTo>
                      <a:pt x="95" y="20"/>
                      <a:pt x="0" y="128"/>
                      <a:pt x="0" y="257"/>
                    </a:cubicBezTo>
                    <a:cubicBezTo>
                      <a:pt x="0" y="267"/>
                      <a:pt x="1" y="276"/>
                      <a:pt x="1" y="285"/>
                    </a:cubicBezTo>
                    <a:cubicBezTo>
                      <a:pt x="43" y="263"/>
                      <a:pt x="90" y="251"/>
                      <a:pt x="140" y="250"/>
                    </a:cubicBezTo>
                    <a:cubicBezTo>
                      <a:pt x="142" y="211"/>
                      <a:pt x="164" y="174"/>
                      <a:pt x="200" y="15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34" name="Google Shape;334;p21"/>
              <p:cNvSpPr txBox="1"/>
              <p:nvPr/>
            </p:nvSpPr>
            <p:spPr>
              <a:xfrm rot="-5400000">
                <a:off x="2602907" y="2374042"/>
                <a:ext cx="1664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Assessment</a:t>
                </a:r>
                <a:endParaRPr b="1" sz="1200">
                  <a:solidFill>
                    <a:srgbClr val="434343"/>
                  </a:solidFill>
                  <a:latin typeface="Calibri"/>
                  <a:ea typeface="Calibri"/>
                  <a:cs typeface="Calibri"/>
                  <a:sym typeface="Calibri"/>
                </a:endParaRPr>
              </a:p>
            </p:txBody>
          </p:sp>
        </p:grpSp>
        <p:grpSp>
          <p:nvGrpSpPr>
            <p:cNvPr id="335" name="Google Shape;335;p21"/>
            <p:cNvGrpSpPr/>
            <p:nvPr/>
          </p:nvGrpSpPr>
          <p:grpSpPr>
            <a:xfrm>
              <a:off x="4812575" y="4313318"/>
              <a:ext cx="1611883" cy="1605962"/>
              <a:chOff x="3451411" y="2479847"/>
              <a:chExt cx="2669123" cy="2745704"/>
            </a:xfrm>
          </p:grpSpPr>
          <p:sp>
            <p:nvSpPr>
              <p:cNvPr id="336" name="Google Shape;336;p21"/>
              <p:cNvSpPr/>
              <p:nvPr/>
            </p:nvSpPr>
            <p:spPr>
              <a:xfrm rot="-2700000">
                <a:off x="3709147" y="3080460"/>
                <a:ext cx="2153650" cy="1621060"/>
              </a:xfrm>
              <a:custGeom>
                <a:rect b="b" l="l" r="r" t="t"/>
                <a:pathLst>
                  <a:path extrusionOk="0" h="250" w="333">
                    <a:moveTo>
                      <a:pt x="287" y="218"/>
                    </a:moveTo>
                    <a:cubicBezTo>
                      <a:pt x="157" y="218"/>
                      <a:pt x="50" y="124"/>
                      <a:pt x="30" y="0"/>
                    </a:cubicBezTo>
                    <a:cubicBezTo>
                      <a:pt x="19" y="5"/>
                      <a:pt x="10" y="11"/>
                      <a:pt x="0" y="18"/>
                    </a:cubicBezTo>
                    <a:cubicBezTo>
                      <a:pt x="28" y="151"/>
                      <a:pt x="146" y="250"/>
                      <a:pt x="287" y="250"/>
                    </a:cubicBezTo>
                    <a:cubicBezTo>
                      <a:pt x="302" y="250"/>
                      <a:pt x="318" y="249"/>
                      <a:pt x="333" y="247"/>
                    </a:cubicBezTo>
                    <a:cubicBezTo>
                      <a:pt x="326" y="237"/>
                      <a:pt x="320" y="227"/>
                      <a:pt x="315" y="217"/>
                    </a:cubicBezTo>
                    <a:cubicBezTo>
                      <a:pt x="306" y="218"/>
                      <a:pt x="296" y="218"/>
                      <a:pt x="287" y="218"/>
                    </a:cubicBezTo>
                    <a:close/>
                  </a:path>
                </a:pathLst>
              </a:custGeom>
              <a:solidFill>
                <a:srgbClr val="6AA84F"/>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37" name="Google Shape;337;p21"/>
              <p:cNvSpPr/>
              <p:nvPr/>
            </p:nvSpPr>
            <p:spPr>
              <a:xfrm rot="-2700000">
                <a:off x="3773733" y="2873178"/>
                <a:ext cx="1764275" cy="1573502"/>
              </a:xfrm>
              <a:custGeom>
                <a:rect b="b" l="l" r="r" t="t"/>
                <a:pathLst>
                  <a:path extrusionOk="0" h="254" w="285">
                    <a:moveTo>
                      <a:pt x="152" y="54"/>
                    </a:moveTo>
                    <a:cubicBezTo>
                      <a:pt x="142" y="37"/>
                      <a:pt x="137" y="19"/>
                      <a:pt x="136" y="0"/>
                    </a:cubicBezTo>
                    <a:cubicBezTo>
                      <a:pt x="86" y="1"/>
                      <a:pt x="40" y="14"/>
                      <a:pt x="0" y="36"/>
                    </a:cubicBezTo>
                    <a:cubicBezTo>
                      <a:pt x="20" y="160"/>
                      <a:pt x="127" y="254"/>
                      <a:pt x="257" y="254"/>
                    </a:cubicBezTo>
                    <a:cubicBezTo>
                      <a:pt x="266" y="254"/>
                      <a:pt x="276" y="254"/>
                      <a:pt x="285" y="253"/>
                    </a:cubicBezTo>
                    <a:cubicBezTo>
                      <a:pt x="263" y="211"/>
                      <a:pt x="251" y="164"/>
                      <a:pt x="250" y="115"/>
                    </a:cubicBezTo>
                    <a:cubicBezTo>
                      <a:pt x="210" y="112"/>
                      <a:pt x="173" y="91"/>
                      <a:pt x="152" y="54"/>
                    </a:cubicBezTo>
                    <a:close/>
                  </a:path>
                </a:pathLst>
              </a:custGeom>
              <a:solidFill>
                <a:srgbClr val="00993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38" name="Google Shape;338;p21"/>
              <p:cNvSpPr txBox="1"/>
              <p:nvPr/>
            </p:nvSpPr>
            <p:spPr>
              <a:xfrm>
                <a:off x="3823929" y="342716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FFFFFF"/>
                    </a:solidFill>
                    <a:latin typeface="Calibri"/>
                    <a:ea typeface="Calibri"/>
                    <a:cs typeface="Calibri"/>
                    <a:sym typeface="Calibri"/>
                  </a:rPr>
                  <a:t>Safety and Well-Being</a:t>
                </a:r>
                <a:endParaRPr b="1" sz="1200">
                  <a:solidFill>
                    <a:srgbClr val="FFFFFF"/>
                  </a:solidFill>
                  <a:latin typeface="Calibri"/>
                  <a:ea typeface="Calibri"/>
                  <a:cs typeface="Calibri"/>
                  <a:sym typeface="Calibri"/>
                </a:endParaRPr>
              </a:p>
            </p:txBody>
          </p:sp>
        </p:grpSp>
        <p:grpSp>
          <p:nvGrpSpPr>
            <p:cNvPr id="339" name="Google Shape;339;p21"/>
            <p:cNvGrpSpPr/>
            <p:nvPr/>
          </p:nvGrpSpPr>
          <p:grpSpPr>
            <a:xfrm>
              <a:off x="5434784" y="3460655"/>
              <a:ext cx="1657590" cy="1558737"/>
              <a:chOff x="4481729" y="1022053"/>
              <a:chExt cx="2744808" cy="2664963"/>
            </a:xfrm>
          </p:grpSpPr>
          <p:sp>
            <p:nvSpPr>
              <p:cNvPr id="340" name="Google Shape;340;p21"/>
              <p:cNvSpPr/>
              <p:nvPr/>
            </p:nvSpPr>
            <p:spPr>
              <a:xfrm rot="-2700000">
                <a:off x="5085474" y="1278703"/>
                <a:ext cx="1617163" cy="2151664"/>
              </a:xfrm>
              <a:custGeom>
                <a:rect b="b" l="l" r="r" t="t"/>
                <a:pathLst>
                  <a:path extrusionOk="0" h="332" w="250">
                    <a:moveTo>
                      <a:pt x="218" y="45"/>
                    </a:moveTo>
                    <a:cubicBezTo>
                      <a:pt x="218" y="175"/>
                      <a:pt x="123" y="282"/>
                      <a:pt x="0" y="303"/>
                    </a:cubicBezTo>
                    <a:cubicBezTo>
                      <a:pt x="5" y="313"/>
                      <a:pt x="11" y="323"/>
                      <a:pt x="18" y="332"/>
                    </a:cubicBezTo>
                    <a:cubicBezTo>
                      <a:pt x="150" y="304"/>
                      <a:pt x="250" y="186"/>
                      <a:pt x="250" y="45"/>
                    </a:cubicBezTo>
                    <a:cubicBezTo>
                      <a:pt x="250" y="30"/>
                      <a:pt x="248" y="15"/>
                      <a:pt x="246" y="0"/>
                    </a:cubicBezTo>
                    <a:cubicBezTo>
                      <a:pt x="237" y="6"/>
                      <a:pt x="226" y="12"/>
                      <a:pt x="216" y="18"/>
                    </a:cubicBezTo>
                    <a:cubicBezTo>
                      <a:pt x="217" y="27"/>
                      <a:pt x="218" y="36"/>
                      <a:pt x="218" y="45"/>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41" name="Google Shape;341;p21"/>
              <p:cNvSpPr/>
              <p:nvPr/>
            </p:nvSpPr>
            <p:spPr>
              <a:xfrm rot="-2700000">
                <a:off x="4874704" y="1604373"/>
                <a:ext cx="1579339" cy="1765685"/>
              </a:xfrm>
              <a:custGeom>
                <a:rect b="b" l="l" r="r" t="t"/>
                <a:pathLst>
                  <a:path extrusionOk="0" h="285" w="254">
                    <a:moveTo>
                      <a:pt x="53" y="133"/>
                    </a:moveTo>
                    <a:cubicBezTo>
                      <a:pt x="37" y="142"/>
                      <a:pt x="18" y="148"/>
                      <a:pt x="0" y="149"/>
                    </a:cubicBezTo>
                    <a:cubicBezTo>
                      <a:pt x="1" y="198"/>
                      <a:pt x="14" y="244"/>
                      <a:pt x="36" y="285"/>
                    </a:cubicBezTo>
                    <a:cubicBezTo>
                      <a:pt x="159" y="264"/>
                      <a:pt x="254" y="157"/>
                      <a:pt x="254" y="27"/>
                    </a:cubicBezTo>
                    <a:cubicBezTo>
                      <a:pt x="254" y="18"/>
                      <a:pt x="253" y="9"/>
                      <a:pt x="252" y="0"/>
                    </a:cubicBezTo>
                    <a:cubicBezTo>
                      <a:pt x="211" y="21"/>
                      <a:pt x="164" y="34"/>
                      <a:pt x="114" y="34"/>
                    </a:cubicBezTo>
                    <a:cubicBezTo>
                      <a:pt x="112" y="74"/>
                      <a:pt x="90" y="111"/>
                      <a:pt x="53" y="133"/>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42" name="Google Shape;342;p21"/>
              <p:cNvSpPr txBox="1"/>
              <p:nvPr/>
            </p:nvSpPr>
            <p:spPr>
              <a:xfrm rot="5400000">
                <a:off x="4960966" y="2290154"/>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Instruction</a:t>
                </a:r>
                <a:endParaRPr b="1" sz="1200">
                  <a:solidFill>
                    <a:srgbClr val="434343"/>
                  </a:solidFill>
                  <a:latin typeface="Calibri"/>
                  <a:ea typeface="Calibri"/>
                  <a:cs typeface="Calibri"/>
                  <a:sym typeface="Calibri"/>
                </a:endParaRPr>
              </a:p>
            </p:txBody>
          </p:sp>
        </p:grpSp>
        <p:grpSp>
          <p:nvGrpSpPr>
            <p:cNvPr id="343" name="Google Shape;343;p21"/>
            <p:cNvGrpSpPr/>
            <p:nvPr/>
          </p:nvGrpSpPr>
          <p:grpSpPr>
            <a:xfrm>
              <a:off x="4555773" y="2818002"/>
              <a:ext cx="1603370" cy="1602674"/>
              <a:chOff x="3026172" y="-76686"/>
              <a:chExt cx="2655026" cy="2740082"/>
            </a:xfrm>
          </p:grpSpPr>
          <p:sp>
            <p:nvSpPr>
              <p:cNvPr id="344" name="Google Shape;344;p21"/>
              <p:cNvSpPr/>
              <p:nvPr/>
            </p:nvSpPr>
            <p:spPr>
              <a:xfrm rot="-2700000">
                <a:off x="3282650" y="444474"/>
                <a:ext cx="2142068" cy="1612705"/>
              </a:xfrm>
              <a:custGeom>
                <a:rect b="b" l="l" r="r" t="t"/>
                <a:pathLst>
                  <a:path extrusionOk="0" h="249" w="331">
                    <a:moveTo>
                      <a:pt x="45" y="32"/>
                    </a:moveTo>
                    <a:cubicBezTo>
                      <a:pt x="174" y="32"/>
                      <a:pt x="281" y="126"/>
                      <a:pt x="302" y="249"/>
                    </a:cubicBezTo>
                    <a:cubicBezTo>
                      <a:pt x="312" y="244"/>
                      <a:pt x="322" y="238"/>
                      <a:pt x="331" y="231"/>
                    </a:cubicBezTo>
                    <a:cubicBezTo>
                      <a:pt x="303" y="99"/>
                      <a:pt x="186" y="0"/>
                      <a:pt x="45" y="0"/>
                    </a:cubicBezTo>
                    <a:cubicBezTo>
                      <a:pt x="29" y="0"/>
                      <a:pt x="14" y="1"/>
                      <a:pt x="0" y="3"/>
                    </a:cubicBezTo>
                    <a:cubicBezTo>
                      <a:pt x="6" y="13"/>
                      <a:pt x="12" y="23"/>
                      <a:pt x="17" y="33"/>
                    </a:cubicBezTo>
                    <a:cubicBezTo>
                      <a:pt x="26" y="32"/>
                      <a:pt x="36" y="32"/>
                      <a:pt x="45" y="32"/>
                    </a:cubicBezTo>
                    <a:close/>
                  </a:path>
                </a:pathLst>
              </a:custGeom>
              <a:solidFill>
                <a:srgbClr val="D9D9D9"/>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45" name="Google Shape;345;p21"/>
              <p:cNvSpPr/>
              <p:nvPr/>
            </p:nvSpPr>
            <p:spPr>
              <a:xfrm rot="-2700000">
                <a:off x="3599956" y="695260"/>
                <a:ext cx="1767975" cy="1573496"/>
              </a:xfrm>
              <a:custGeom>
                <a:rect b="b" l="l" r="r" t="t"/>
                <a:pathLst>
                  <a:path extrusionOk="0" h="253" w="285">
                    <a:moveTo>
                      <a:pt x="28" y="0"/>
                    </a:moveTo>
                    <a:cubicBezTo>
                      <a:pt x="19" y="0"/>
                      <a:pt x="9" y="0"/>
                      <a:pt x="0" y="1"/>
                    </a:cubicBezTo>
                    <a:cubicBezTo>
                      <a:pt x="22" y="43"/>
                      <a:pt x="34" y="90"/>
                      <a:pt x="35" y="140"/>
                    </a:cubicBezTo>
                    <a:cubicBezTo>
                      <a:pt x="74" y="142"/>
                      <a:pt x="112" y="163"/>
                      <a:pt x="133" y="200"/>
                    </a:cubicBezTo>
                    <a:cubicBezTo>
                      <a:pt x="143" y="217"/>
                      <a:pt x="148" y="235"/>
                      <a:pt x="149" y="253"/>
                    </a:cubicBezTo>
                    <a:cubicBezTo>
                      <a:pt x="198" y="252"/>
                      <a:pt x="244" y="239"/>
                      <a:pt x="285" y="217"/>
                    </a:cubicBezTo>
                    <a:cubicBezTo>
                      <a:pt x="264" y="94"/>
                      <a:pt x="157" y="0"/>
                      <a:pt x="28" y="0"/>
                    </a:cubicBezTo>
                    <a:close/>
                  </a:path>
                </a:pathLst>
              </a:custGeom>
              <a:solidFill>
                <a:srgbClr val="B7B7B7"/>
              </a:solidFill>
              <a:ln cap="flat" cmpd="sng" w="9525">
                <a:solidFill>
                  <a:srgbClr val="FFFFFF"/>
                </a:solidFill>
                <a:prstDash val="solid"/>
                <a:miter lim="8000"/>
                <a:headEnd len="sm" w="sm" type="none"/>
                <a:tailEnd len="sm" w="sm" type="none"/>
              </a:ln>
            </p:spPr>
            <p:txBody>
              <a:bodyPr anchorCtr="0" anchor="t" bIns="38850" lIns="77700" spcFirstLastPara="1" rIns="77700" wrap="square" tIns="38850">
                <a:noAutofit/>
              </a:bodyPr>
              <a:lstStyle/>
              <a:p>
                <a:pPr indent="0" lvl="0" marL="0" rtl="0" algn="l">
                  <a:spcBef>
                    <a:spcPts val="0"/>
                  </a:spcBef>
                  <a:spcAft>
                    <a:spcPts val="0"/>
                  </a:spcAft>
                  <a:buNone/>
                </a:pPr>
                <a:r>
                  <a:t/>
                </a:r>
                <a:endParaRPr sz="1600">
                  <a:latin typeface="Calibri"/>
                  <a:ea typeface="Calibri"/>
                  <a:cs typeface="Calibri"/>
                  <a:sym typeface="Calibri"/>
                </a:endParaRPr>
              </a:p>
            </p:txBody>
          </p:sp>
          <p:sp>
            <p:nvSpPr>
              <p:cNvPr id="346" name="Google Shape;346;p21"/>
              <p:cNvSpPr txBox="1"/>
              <p:nvPr/>
            </p:nvSpPr>
            <p:spPr>
              <a:xfrm>
                <a:off x="3823913" y="1153125"/>
                <a:ext cx="1496100" cy="563100"/>
              </a:xfrm>
              <a:prstGeom prst="rect">
                <a:avLst/>
              </a:prstGeom>
              <a:noFill/>
              <a:ln>
                <a:noFill/>
              </a:ln>
            </p:spPr>
            <p:txBody>
              <a:bodyPr anchorCtr="0" anchor="ctr" bIns="77700" lIns="77700" spcFirstLastPara="1" rIns="77700" wrap="square" tIns="77700">
                <a:noAutofit/>
              </a:bodyPr>
              <a:lstStyle/>
              <a:p>
                <a:pPr indent="0" lvl="0" marL="0" rtl="0" algn="ctr">
                  <a:spcBef>
                    <a:spcPts val="0"/>
                  </a:spcBef>
                  <a:spcAft>
                    <a:spcPts val="0"/>
                  </a:spcAft>
                  <a:buNone/>
                </a:pPr>
                <a:r>
                  <a:rPr b="1" lang="en" sz="1200">
                    <a:solidFill>
                      <a:srgbClr val="434343"/>
                    </a:solidFill>
                    <a:latin typeface="Calibri"/>
                    <a:ea typeface="Calibri"/>
                    <a:cs typeface="Calibri"/>
                    <a:sym typeface="Calibri"/>
                  </a:rPr>
                  <a:t>Curriculum</a:t>
                </a:r>
                <a:endParaRPr b="1" sz="1200">
                  <a:solidFill>
                    <a:srgbClr val="434343"/>
                  </a:solidFill>
                  <a:latin typeface="Calibri"/>
                  <a:ea typeface="Calibri"/>
                  <a:cs typeface="Calibri"/>
                  <a:sym typeface="Calibri"/>
                </a:endParaRPr>
              </a:p>
            </p:txBody>
          </p:sp>
        </p:grpSp>
        <p:sp>
          <p:nvSpPr>
            <p:cNvPr id="347" name="Google Shape;347;p21"/>
            <p:cNvSpPr txBox="1"/>
            <p:nvPr/>
          </p:nvSpPr>
          <p:spPr>
            <a:xfrm>
              <a:off x="5124493" y="4069444"/>
              <a:ext cx="729600" cy="595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Student Centered Science</a:t>
              </a:r>
              <a:endParaRPr b="1" sz="12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