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vml" ContentType="application/vnd.openxmlformats-officedocument.vmlDrawin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embeddings/oleObject1.bin" ContentType="application/vnd.openxmlformats-officedocument.oleObject"/>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embeddings/oleObject2.bin" ContentType="application/vnd.openxmlformats-officedocument.oleObject"/>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4177" r:id="rId2"/>
  </p:sldMasterIdLst>
  <p:notesMasterIdLst>
    <p:notesMasterId r:id="rId27"/>
  </p:notesMasterIdLst>
  <p:handoutMasterIdLst>
    <p:handoutMasterId r:id="rId28"/>
  </p:handoutMasterIdLst>
  <p:sldIdLst>
    <p:sldId id="458" r:id="rId3"/>
    <p:sldId id="593" r:id="rId4"/>
    <p:sldId id="453" r:id="rId5"/>
    <p:sldId id="545" r:id="rId6"/>
    <p:sldId id="397" r:id="rId7"/>
    <p:sldId id="527" r:id="rId8"/>
    <p:sldId id="590" r:id="rId9"/>
    <p:sldId id="591" r:id="rId10"/>
    <p:sldId id="592" r:id="rId11"/>
    <p:sldId id="594" r:id="rId12"/>
    <p:sldId id="595" r:id="rId13"/>
    <p:sldId id="596" r:id="rId14"/>
    <p:sldId id="597" r:id="rId15"/>
    <p:sldId id="587" r:id="rId16"/>
    <p:sldId id="586" r:id="rId17"/>
    <p:sldId id="584" r:id="rId18"/>
    <p:sldId id="585" r:id="rId19"/>
    <p:sldId id="588" r:id="rId20"/>
    <p:sldId id="589" r:id="rId21"/>
    <p:sldId id="541" r:id="rId22"/>
    <p:sldId id="598" r:id="rId23"/>
    <p:sldId id="582" r:id="rId24"/>
    <p:sldId id="581" r:id="rId25"/>
    <p:sldId id="599" r:id="rId2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106" charset="0"/>
        <a:ea typeface="ＭＳ Ｐゴシック" pitchFamily="-106" charset="-128"/>
        <a:cs typeface="ＭＳ Ｐゴシック" pitchFamily="-106" charset="-128"/>
      </a:defRPr>
    </a:lvl1pPr>
    <a:lvl2pPr marL="457200" algn="l" rtl="0" eaLnBrk="0" fontAlgn="base" hangingPunct="0">
      <a:spcBef>
        <a:spcPct val="0"/>
      </a:spcBef>
      <a:spcAft>
        <a:spcPct val="0"/>
      </a:spcAft>
      <a:defRPr sz="2400" kern="1200">
        <a:solidFill>
          <a:schemeClr val="tx1"/>
        </a:solidFill>
        <a:latin typeface="Times" pitchFamily="-106" charset="0"/>
        <a:ea typeface="ＭＳ Ｐゴシック" pitchFamily="-106" charset="-128"/>
        <a:cs typeface="ＭＳ Ｐゴシック" pitchFamily="-106" charset="-128"/>
      </a:defRPr>
    </a:lvl2pPr>
    <a:lvl3pPr marL="914400" algn="l" rtl="0" eaLnBrk="0" fontAlgn="base" hangingPunct="0">
      <a:spcBef>
        <a:spcPct val="0"/>
      </a:spcBef>
      <a:spcAft>
        <a:spcPct val="0"/>
      </a:spcAft>
      <a:defRPr sz="2400" kern="1200">
        <a:solidFill>
          <a:schemeClr val="tx1"/>
        </a:solidFill>
        <a:latin typeface="Times" pitchFamily="-106" charset="0"/>
        <a:ea typeface="ＭＳ Ｐゴシック" pitchFamily="-106" charset="-128"/>
        <a:cs typeface="ＭＳ Ｐゴシック" pitchFamily="-106" charset="-128"/>
      </a:defRPr>
    </a:lvl3pPr>
    <a:lvl4pPr marL="1371600" algn="l" rtl="0" eaLnBrk="0" fontAlgn="base" hangingPunct="0">
      <a:spcBef>
        <a:spcPct val="0"/>
      </a:spcBef>
      <a:spcAft>
        <a:spcPct val="0"/>
      </a:spcAft>
      <a:defRPr sz="2400" kern="1200">
        <a:solidFill>
          <a:schemeClr val="tx1"/>
        </a:solidFill>
        <a:latin typeface="Times" pitchFamily="-106" charset="0"/>
        <a:ea typeface="ＭＳ Ｐゴシック" pitchFamily="-106" charset="-128"/>
        <a:cs typeface="ＭＳ Ｐゴシック" pitchFamily="-106" charset="-128"/>
      </a:defRPr>
    </a:lvl4pPr>
    <a:lvl5pPr marL="1828800" algn="l" rtl="0" eaLnBrk="0" fontAlgn="base" hangingPunct="0">
      <a:spcBef>
        <a:spcPct val="0"/>
      </a:spcBef>
      <a:spcAft>
        <a:spcPct val="0"/>
      </a:spcAft>
      <a:defRPr sz="2400" kern="1200">
        <a:solidFill>
          <a:schemeClr val="tx1"/>
        </a:solidFill>
        <a:latin typeface="Times" pitchFamily="-106" charset="0"/>
        <a:ea typeface="ＭＳ Ｐゴシック" pitchFamily="-106" charset="-128"/>
        <a:cs typeface="ＭＳ Ｐゴシック" pitchFamily="-106" charset="-128"/>
      </a:defRPr>
    </a:lvl5pPr>
    <a:lvl6pPr marL="2286000" algn="l" defTabSz="457200" rtl="0" eaLnBrk="1" latinLnBrk="0" hangingPunct="1">
      <a:defRPr sz="2400" kern="1200">
        <a:solidFill>
          <a:schemeClr val="tx1"/>
        </a:solidFill>
        <a:latin typeface="Times" pitchFamily="-106" charset="0"/>
        <a:ea typeface="ＭＳ Ｐゴシック" pitchFamily="-106" charset="-128"/>
        <a:cs typeface="ＭＳ Ｐゴシック" pitchFamily="-106" charset="-128"/>
      </a:defRPr>
    </a:lvl6pPr>
    <a:lvl7pPr marL="2743200" algn="l" defTabSz="457200" rtl="0" eaLnBrk="1" latinLnBrk="0" hangingPunct="1">
      <a:defRPr sz="2400" kern="1200">
        <a:solidFill>
          <a:schemeClr val="tx1"/>
        </a:solidFill>
        <a:latin typeface="Times" pitchFamily="-106" charset="0"/>
        <a:ea typeface="ＭＳ Ｐゴシック" pitchFamily="-106" charset="-128"/>
        <a:cs typeface="ＭＳ Ｐゴシック" pitchFamily="-106" charset="-128"/>
      </a:defRPr>
    </a:lvl7pPr>
    <a:lvl8pPr marL="3200400" algn="l" defTabSz="457200" rtl="0" eaLnBrk="1" latinLnBrk="0" hangingPunct="1">
      <a:defRPr sz="2400" kern="1200">
        <a:solidFill>
          <a:schemeClr val="tx1"/>
        </a:solidFill>
        <a:latin typeface="Times" pitchFamily="-106" charset="0"/>
        <a:ea typeface="ＭＳ Ｐゴシック" pitchFamily="-106" charset="-128"/>
        <a:cs typeface="ＭＳ Ｐゴシック" pitchFamily="-106" charset="-128"/>
      </a:defRPr>
    </a:lvl8pPr>
    <a:lvl9pPr marL="3657600" algn="l" defTabSz="457200" rtl="0" eaLnBrk="1" latinLnBrk="0" hangingPunct="1">
      <a:defRPr sz="2400" kern="1200">
        <a:solidFill>
          <a:schemeClr val="tx1"/>
        </a:solidFill>
        <a:latin typeface="Times" pitchFamily="-106" charset="0"/>
        <a:ea typeface="ＭＳ Ｐゴシック" pitchFamily="-106" charset="-128"/>
        <a:cs typeface="ＭＳ Ｐゴシック" pitchFamily="-106" charset="-128"/>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e krajcik" initials="t" lastIdx="6" clrIdx="0"/>
  <p:cmAuthor id="1" name="Brian Reiser" initials="bjr" lastIdx="23" clrIdx="1"/>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CC893D"/>
    <a:srgbClr val="EFDCDC"/>
    <a:srgbClr val="C1A256"/>
    <a:srgbClr val="C19938"/>
    <a:srgbClr val="DEBFA6"/>
    <a:srgbClr val="EFC1BB"/>
    <a:srgbClr val="AE8931"/>
    <a:srgbClr val="DEDAC3"/>
    <a:srgbClr val="CC893E"/>
    <a:srgbClr val="804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91" autoAdjust="0"/>
    <p:restoredTop sz="92553" autoAdjust="0"/>
  </p:normalViewPr>
  <p:slideViewPr>
    <p:cSldViewPr>
      <p:cViewPr>
        <p:scale>
          <a:sx n="100" d="100"/>
          <a:sy n="100" d="100"/>
        </p:scale>
        <p:origin x="-1048" y="-200"/>
      </p:cViewPr>
      <p:guideLst>
        <p:guide orient="horz" pos="2160"/>
        <p:guide pos="2880"/>
      </p:guideLst>
    </p:cSldViewPr>
  </p:slideViewPr>
  <p:outlineViewPr>
    <p:cViewPr>
      <p:scale>
        <a:sx n="33" d="100"/>
        <a:sy n="33" d="100"/>
      </p:scale>
      <p:origin x="0" y="12224"/>
    </p:cViewPr>
  </p:outlin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commentAuthors" Target="commentAuthors.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CC0384-D637-3C44-8DB3-3C2B5BF7A81E}" type="doc">
      <dgm:prSet loTypeId="urn:microsoft.com/office/officeart/2005/8/layout/process2" loCatId="process" qsTypeId="urn:microsoft.com/office/officeart/2005/8/quickstyle/simple4" qsCatId="simple" csTypeId="urn:microsoft.com/office/officeart/2005/8/colors/accent1_2" csCatId="accent1" phldr="1"/>
      <dgm:spPr/>
    </dgm:pt>
    <dgm:pt modelId="{00C9211D-0971-5F46-AB52-1C8040351C27}">
      <dgm:prSet phldrT="[Text]" custT="1"/>
      <dgm:spPr>
        <a:solidFill>
          <a:schemeClr val="accent6">
            <a:lumMod val="60000"/>
            <a:lumOff val="40000"/>
          </a:schemeClr>
        </a:solidFill>
      </dgm:spPr>
      <dgm:t>
        <a:bodyPr/>
        <a:lstStyle/>
        <a:p>
          <a:r>
            <a:rPr lang="en-US" sz="2000" dirty="0" smtClean="0">
              <a:latin typeface="Arial"/>
              <a:cs typeface="Arial"/>
            </a:rPr>
            <a:t>Variation that can be inherited</a:t>
          </a:r>
          <a:endParaRPr lang="en-US" sz="2000" dirty="0">
            <a:latin typeface="Arial"/>
            <a:cs typeface="Arial"/>
          </a:endParaRPr>
        </a:p>
      </dgm:t>
    </dgm:pt>
    <dgm:pt modelId="{1229716B-D937-CA4D-AFB0-2D5B253A4D15}" type="parTrans" cxnId="{AF2BD342-79A5-594C-A21E-4F95F1B803D5}">
      <dgm:prSet/>
      <dgm:spPr/>
      <dgm:t>
        <a:bodyPr/>
        <a:lstStyle/>
        <a:p>
          <a:endParaRPr lang="en-US"/>
        </a:p>
      </dgm:t>
    </dgm:pt>
    <dgm:pt modelId="{D1792DB0-6B25-A343-B042-958F4716249D}" type="sibTrans" cxnId="{AF2BD342-79A5-594C-A21E-4F95F1B803D5}">
      <dgm:prSet/>
      <dgm:spPr>
        <a:solidFill>
          <a:schemeClr val="accent6">
            <a:lumMod val="60000"/>
            <a:lumOff val="40000"/>
          </a:schemeClr>
        </a:solidFill>
      </dgm:spPr>
      <dgm:t>
        <a:bodyPr/>
        <a:lstStyle/>
        <a:p>
          <a:endParaRPr lang="en-US"/>
        </a:p>
      </dgm:t>
    </dgm:pt>
    <dgm:pt modelId="{C5A8BCA1-4CB3-6445-AE39-53D599A9D9F9}">
      <dgm:prSet phldrT="[Text]" custT="1"/>
      <dgm:spPr>
        <a:solidFill>
          <a:schemeClr val="accent6">
            <a:lumMod val="60000"/>
            <a:lumOff val="40000"/>
          </a:schemeClr>
        </a:solidFill>
      </dgm:spPr>
      <dgm:t>
        <a:bodyPr/>
        <a:lstStyle/>
        <a:p>
          <a:r>
            <a:rPr lang="en-US" sz="2000" dirty="0" smtClean="0">
              <a:latin typeface="Arial"/>
              <a:cs typeface="Arial"/>
            </a:rPr>
            <a:t>Change in environment</a:t>
          </a:r>
          <a:endParaRPr lang="en-US" sz="2000" dirty="0">
            <a:latin typeface="Arial"/>
            <a:cs typeface="Arial"/>
          </a:endParaRPr>
        </a:p>
      </dgm:t>
    </dgm:pt>
    <dgm:pt modelId="{06B97A52-DFB1-8A4E-95D0-13660BAD0FC1}" type="parTrans" cxnId="{280204B2-ECC4-654E-BA39-DC5917856E62}">
      <dgm:prSet/>
      <dgm:spPr/>
      <dgm:t>
        <a:bodyPr/>
        <a:lstStyle/>
        <a:p>
          <a:endParaRPr lang="en-US"/>
        </a:p>
      </dgm:t>
    </dgm:pt>
    <dgm:pt modelId="{4DA25DE9-FBF5-9F4B-B746-44653F99E3D4}" type="sibTrans" cxnId="{280204B2-ECC4-654E-BA39-DC5917856E62}">
      <dgm:prSet/>
      <dgm:spPr>
        <a:solidFill>
          <a:schemeClr val="accent6">
            <a:lumMod val="60000"/>
            <a:lumOff val="40000"/>
          </a:schemeClr>
        </a:solidFill>
      </dgm:spPr>
      <dgm:t>
        <a:bodyPr/>
        <a:lstStyle/>
        <a:p>
          <a:endParaRPr lang="en-US"/>
        </a:p>
      </dgm:t>
    </dgm:pt>
    <dgm:pt modelId="{76657209-1440-024C-B2E5-5B995364F946}">
      <dgm:prSet phldrT="[Text]" custT="1"/>
      <dgm:spPr>
        <a:solidFill>
          <a:schemeClr val="accent6">
            <a:lumMod val="60000"/>
            <a:lumOff val="40000"/>
          </a:schemeClr>
        </a:solidFill>
      </dgm:spPr>
      <dgm:t>
        <a:bodyPr/>
        <a:lstStyle/>
        <a:p>
          <a:r>
            <a:rPr lang="en-US" sz="2000" dirty="0" smtClean="0">
              <a:latin typeface="Arial"/>
              <a:cs typeface="Arial"/>
            </a:rPr>
            <a:t>Advantage: Some survive due to the variation on the trait</a:t>
          </a:r>
          <a:endParaRPr lang="en-US" sz="2000" dirty="0">
            <a:latin typeface="Arial"/>
            <a:cs typeface="Arial"/>
          </a:endParaRPr>
        </a:p>
      </dgm:t>
    </dgm:pt>
    <dgm:pt modelId="{755BDAA5-3924-6E47-B0A8-495E184AB93B}" type="parTrans" cxnId="{BF4AB35A-7195-CA46-855A-EF89DEC1B720}">
      <dgm:prSet/>
      <dgm:spPr/>
      <dgm:t>
        <a:bodyPr/>
        <a:lstStyle/>
        <a:p>
          <a:endParaRPr lang="en-US"/>
        </a:p>
      </dgm:t>
    </dgm:pt>
    <dgm:pt modelId="{54CC6DF3-D7E0-7F45-AE95-5A1988C5F8C7}" type="sibTrans" cxnId="{BF4AB35A-7195-CA46-855A-EF89DEC1B720}">
      <dgm:prSet/>
      <dgm:spPr>
        <a:solidFill>
          <a:schemeClr val="accent6">
            <a:lumMod val="60000"/>
            <a:lumOff val="40000"/>
          </a:schemeClr>
        </a:solidFill>
      </dgm:spPr>
      <dgm:t>
        <a:bodyPr/>
        <a:lstStyle/>
        <a:p>
          <a:endParaRPr lang="en-US"/>
        </a:p>
      </dgm:t>
    </dgm:pt>
    <dgm:pt modelId="{8E156467-C3AB-3C49-AC96-ABD4DF8722BC}">
      <dgm:prSet phldrT="[Text]" custT="1"/>
      <dgm:spPr>
        <a:solidFill>
          <a:schemeClr val="accent6">
            <a:lumMod val="60000"/>
            <a:lumOff val="40000"/>
          </a:schemeClr>
        </a:solidFill>
      </dgm:spPr>
      <dgm:t>
        <a:bodyPr/>
        <a:lstStyle/>
        <a:p>
          <a:r>
            <a:rPr lang="en-US" sz="2000" dirty="0" smtClean="0">
              <a:latin typeface="Arial"/>
              <a:cs typeface="Arial"/>
            </a:rPr>
            <a:t>Survivors have offspring</a:t>
          </a:r>
          <a:endParaRPr lang="en-US" sz="2000" dirty="0">
            <a:latin typeface="Arial"/>
            <a:cs typeface="Arial"/>
          </a:endParaRPr>
        </a:p>
      </dgm:t>
    </dgm:pt>
    <dgm:pt modelId="{52338364-FCB8-6147-9393-644E27AAE7A1}" type="parTrans" cxnId="{BFC29AC4-4BC5-BB4F-B771-8ABDEEEC5425}">
      <dgm:prSet/>
      <dgm:spPr/>
      <dgm:t>
        <a:bodyPr/>
        <a:lstStyle/>
        <a:p>
          <a:endParaRPr lang="en-US"/>
        </a:p>
      </dgm:t>
    </dgm:pt>
    <dgm:pt modelId="{001FBA90-0A71-E849-9CCE-5EA9CB45497A}" type="sibTrans" cxnId="{BFC29AC4-4BC5-BB4F-B771-8ABDEEEC5425}">
      <dgm:prSet/>
      <dgm:spPr>
        <a:solidFill>
          <a:schemeClr val="accent6">
            <a:lumMod val="60000"/>
            <a:lumOff val="40000"/>
          </a:schemeClr>
        </a:solidFill>
      </dgm:spPr>
      <dgm:t>
        <a:bodyPr/>
        <a:lstStyle/>
        <a:p>
          <a:endParaRPr lang="en-US"/>
        </a:p>
      </dgm:t>
    </dgm:pt>
    <dgm:pt modelId="{0FBEE041-BC60-DA4E-8CA2-3BD178C53761}">
      <dgm:prSet phldrT="[Text]" custT="1"/>
      <dgm:spPr>
        <a:solidFill>
          <a:schemeClr val="accent6">
            <a:lumMod val="60000"/>
            <a:lumOff val="40000"/>
          </a:schemeClr>
        </a:solidFill>
      </dgm:spPr>
      <dgm:t>
        <a:bodyPr/>
        <a:lstStyle/>
        <a:p>
          <a:r>
            <a:rPr lang="en-US" sz="2000" dirty="0" smtClean="0">
              <a:latin typeface="Arial"/>
              <a:cs typeface="Arial"/>
            </a:rPr>
            <a:t>Next generation has increased numbers with the advantaged trait.</a:t>
          </a:r>
          <a:endParaRPr lang="en-US" sz="2000" dirty="0">
            <a:latin typeface="Arial"/>
            <a:cs typeface="Arial"/>
          </a:endParaRPr>
        </a:p>
      </dgm:t>
    </dgm:pt>
    <dgm:pt modelId="{6A44EB75-EFE8-4E4F-A7F3-4C064AD37F37}" type="parTrans" cxnId="{CAA62D98-B1D5-9442-8A05-935E2EB17F9F}">
      <dgm:prSet/>
      <dgm:spPr/>
      <dgm:t>
        <a:bodyPr/>
        <a:lstStyle/>
        <a:p>
          <a:endParaRPr lang="en-US"/>
        </a:p>
      </dgm:t>
    </dgm:pt>
    <dgm:pt modelId="{E359759A-436A-6941-BE7B-786551A483FF}" type="sibTrans" cxnId="{CAA62D98-B1D5-9442-8A05-935E2EB17F9F}">
      <dgm:prSet/>
      <dgm:spPr>
        <a:solidFill>
          <a:schemeClr val="accent6">
            <a:lumMod val="60000"/>
            <a:lumOff val="40000"/>
          </a:schemeClr>
        </a:solidFill>
      </dgm:spPr>
      <dgm:t>
        <a:bodyPr/>
        <a:lstStyle/>
        <a:p>
          <a:endParaRPr lang="en-US"/>
        </a:p>
      </dgm:t>
    </dgm:pt>
    <dgm:pt modelId="{483417F3-9817-A34F-9A2B-304C7E6C4C7D}">
      <dgm:prSet phldrT="[Text]" custT="1"/>
      <dgm:spPr>
        <a:solidFill>
          <a:schemeClr val="accent6">
            <a:lumMod val="60000"/>
            <a:lumOff val="40000"/>
          </a:schemeClr>
        </a:solidFill>
      </dgm:spPr>
      <dgm:t>
        <a:bodyPr/>
        <a:lstStyle/>
        <a:p>
          <a:r>
            <a:rPr lang="en-US" sz="2000" dirty="0" smtClean="0">
              <a:latin typeface="Arial"/>
              <a:cs typeface="Arial"/>
            </a:rPr>
            <a:t>Differences increase over generations.</a:t>
          </a:r>
          <a:endParaRPr lang="en-US" sz="2000" dirty="0">
            <a:latin typeface="Arial"/>
            <a:cs typeface="Arial"/>
          </a:endParaRPr>
        </a:p>
      </dgm:t>
    </dgm:pt>
    <dgm:pt modelId="{0F147966-A825-3C42-B0CC-FF15A5DA5C0C}" type="parTrans" cxnId="{28374AEA-0F33-B444-965F-70682CC299BF}">
      <dgm:prSet/>
      <dgm:spPr/>
      <dgm:t>
        <a:bodyPr/>
        <a:lstStyle/>
        <a:p>
          <a:endParaRPr lang="en-US"/>
        </a:p>
      </dgm:t>
    </dgm:pt>
    <dgm:pt modelId="{FB1A4D5D-D596-3C43-9258-794CBAC250BE}" type="sibTrans" cxnId="{28374AEA-0F33-B444-965F-70682CC299BF}">
      <dgm:prSet/>
      <dgm:spPr/>
      <dgm:t>
        <a:bodyPr/>
        <a:lstStyle/>
        <a:p>
          <a:endParaRPr lang="en-US"/>
        </a:p>
      </dgm:t>
    </dgm:pt>
    <dgm:pt modelId="{E1644A9F-A3E6-F04E-BC16-4FF9E5A1D463}" type="pres">
      <dgm:prSet presAssocID="{24CC0384-D637-3C44-8DB3-3C2B5BF7A81E}" presName="linearFlow" presStyleCnt="0">
        <dgm:presLayoutVars>
          <dgm:resizeHandles val="exact"/>
        </dgm:presLayoutVars>
      </dgm:prSet>
      <dgm:spPr/>
    </dgm:pt>
    <dgm:pt modelId="{EF57B244-E1AB-6D4E-B7E7-7D467F506242}" type="pres">
      <dgm:prSet presAssocID="{00C9211D-0971-5F46-AB52-1C8040351C27}" presName="node" presStyleLbl="node1" presStyleIdx="0" presStyleCnt="6" custScaleX="166599">
        <dgm:presLayoutVars>
          <dgm:bulletEnabled val="1"/>
        </dgm:presLayoutVars>
      </dgm:prSet>
      <dgm:spPr/>
      <dgm:t>
        <a:bodyPr/>
        <a:lstStyle/>
        <a:p>
          <a:endParaRPr lang="en-US"/>
        </a:p>
      </dgm:t>
    </dgm:pt>
    <dgm:pt modelId="{BAD0EB36-FA50-AF45-86EB-D844C798FA6E}" type="pres">
      <dgm:prSet presAssocID="{D1792DB0-6B25-A343-B042-958F4716249D}" presName="sibTrans" presStyleLbl="sibTrans2D1" presStyleIdx="0" presStyleCnt="5"/>
      <dgm:spPr/>
      <dgm:t>
        <a:bodyPr/>
        <a:lstStyle/>
        <a:p>
          <a:endParaRPr lang="en-US"/>
        </a:p>
      </dgm:t>
    </dgm:pt>
    <dgm:pt modelId="{28C63859-1978-4B49-B66A-6FC7E390630B}" type="pres">
      <dgm:prSet presAssocID="{D1792DB0-6B25-A343-B042-958F4716249D}" presName="connectorText" presStyleLbl="sibTrans2D1" presStyleIdx="0" presStyleCnt="5"/>
      <dgm:spPr/>
      <dgm:t>
        <a:bodyPr/>
        <a:lstStyle/>
        <a:p>
          <a:endParaRPr lang="en-US"/>
        </a:p>
      </dgm:t>
    </dgm:pt>
    <dgm:pt modelId="{A50A6C80-3CBD-4742-BCF2-C02914A36124}" type="pres">
      <dgm:prSet presAssocID="{C5A8BCA1-4CB3-6445-AE39-53D599A9D9F9}" presName="node" presStyleLbl="node1" presStyleIdx="1" presStyleCnt="6" custScaleX="166599">
        <dgm:presLayoutVars>
          <dgm:bulletEnabled val="1"/>
        </dgm:presLayoutVars>
      </dgm:prSet>
      <dgm:spPr/>
      <dgm:t>
        <a:bodyPr/>
        <a:lstStyle/>
        <a:p>
          <a:endParaRPr lang="en-US"/>
        </a:p>
      </dgm:t>
    </dgm:pt>
    <dgm:pt modelId="{14F342DD-1F76-D540-ADC3-8A51B172862C}" type="pres">
      <dgm:prSet presAssocID="{4DA25DE9-FBF5-9F4B-B746-44653F99E3D4}" presName="sibTrans" presStyleLbl="sibTrans2D1" presStyleIdx="1" presStyleCnt="5"/>
      <dgm:spPr/>
      <dgm:t>
        <a:bodyPr/>
        <a:lstStyle/>
        <a:p>
          <a:endParaRPr lang="en-US"/>
        </a:p>
      </dgm:t>
    </dgm:pt>
    <dgm:pt modelId="{F28F7F05-E3DF-6A46-98B4-9EA68C32BA6D}" type="pres">
      <dgm:prSet presAssocID="{4DA25DE9-FBF5-9F4B-B746-44653F99E3D4}" presName="connectorText" presStyleLbl="sibTrans2D1" presStyleIdx="1" presStyleCnt="5"/>
      <dgm:spPr/>
      <dgm:t>
        <a:bodyPr/>
        <a:lstStyle/>
        <a:p>
          <a:endParaRPr lang="en-US"/>
        </a:p>
      </dgm:t>
    </dgm:pt>
    <dgm:pt modelId="{FE34E721-6B74-594D-8CA9-3953AE35BB36}" type="pres">
      <dgm:prSet presAssocID="{76657209-1440-024C-B2E5-5B995364F946}" presName="node" presStyleLbl="node1" presStyleIdx="2" presStyleCnt="6" custScaleX="166599">
        <dgm:presLayoutVars>
          <dgm:bulletEnabled val="1"/>
        </dgm:presLayoutVars>
      </dgm:prSet>
      <dgm:spPr/>
      <dgm:t>
        <a:bodyPr/>
        <a:lstStyle/>
        <a:p>
          <a:endParaRPr lang="en-US"/>
        </a:p>
      </dgm:t>
    </dgm:pt>
    <dgm:pt modelId="{CA692B0C-CBC4-0A47-82F7-8576586A0FFD}" type="pres">
      <dgm:prSet presAssocID="{54CC6DF3-D7E0-7F45-AE95-5A1988C5F8C7}" presName="sibTrans" presStyleLbl="sibTrans2D1" presStyleIdx="2" presStyleCnt="5"/>
      <dgm:spPr/>
      <dgm:t>
        <a:bodyPr/>
        <a:lstStyle/>
        <a:p>
          <a:endParaRPr lang="en-US"/>
        </a:p>
      </dgm:t>
    </dgm:pt>
    <dgm:pt modelId="{5513F5B2-31CC-7D43-B69C-DB5536318238}" type="pres">
      <dgm:prSet presAssocID="{54CC6DF3-D7E0-7F45-AE95-5A1988C5F8C7}" presName="connectorText" presStyleLbl="sibTrans2D1" presStyleIdx="2" presStyleCnt="5"/>
      <dgm:spPr/>
      <dgm:t>
        <a:bodyPr/>
        <a:lstStyle/>
        <a:p>
          <a:endParaRPr lang="en-US"/>
        </a:p>
      </dgm:t>
    </dgm:pt>
    <dgm:pt modelId="{50C348F0-6021-F141-8BB1-0E0B7B6C6C3F}" type="pres">
      <dgm:prSet presAssocID="{8E156467-C3AB-3C49-AC96-ABD4DF8722BC}" presName="node" presStyleLbl="node1" presStyleIdx="3" presStyleCnt="6" custScaleX="166599">
        <dgm:presLayoutVars>
          <dgm:bulletEnabled val="1"/>
        </dgm:presLayoutVars>
      </dgm:prSet>
      <dgm:spPr/>
      <dgm:t>
        <a:bodyPr/>
        <a:lstStyle/>
        <a:p>
          <a:endParaRPr lang="en-US"/>
        </a:p>
      </dgm:t>
    </dgm:pt>
    <dgm:pt modelId="{DDF235EE-8384-B742-87B8-9C64DA8AA790}" type="pres">
      <dgm:prSet presAssocID="{001FBA90-0A71-E849-9CCE-5EA9CB45497A}" presName="sibTrans" presStyleLbl="sibTrans2D1" presStyleIdx="3" presStyleCnt="5"/>
      <dgm:spPr/>
      <dgm:t>
        <a:bodyPr/>
        <a:lstStyle/>
        <a:p>
          <a:endParaRPr lang="en-US"/>
        </a:p>
      </dgm:t>
    </dgm:pt>
    <dgm:pt modelId="{1579CF7F-9C19-6248-84BF-473C25ECD04F}" type="pres">
      <dgm:prSet presAssocID="{001FBA90-0A71-E849-9CCE-5EA9CB45497A}" presName="connectorText" presStyleLbl="sibTrans2D1" presStyleIdx="3" presStyleCnt="5"/>
      <dgm:spPr/>
      <dgm:t>
        <a:bodyPr/>
        <a:lstStyle/>
        <a:p>
          <a:endParaRPr lang="en-US"/>
        </a:p>
      </dgm:t>
    </dgm:pt>
    <dgm:pt modelId="{159D1449-59AB-3C47-A736-8751BB5CFCF3}" type="pres">
      <dgm:prSet presAssocID="{0FBEE041-BC60-DA4E-8CA2-3BD178C53761}" presName="node" presStyleLbl="node1" presStyleIdx="4" presStyleCnt="6" custScaleX="166599">
        <dgm:presLayoutVars>
          <dgm:bulletEnabled val="1"/>
        </dgm:presLayoutVars>
      </dgm:prSet>
      <dgm:spPr/>
      <dgm:t>
        <a:bodyPr/>
        <a:lstStyle/>
        <a:p>
          <a:endParaRPr lang="en-US"/>
        </a:p>
      </dgm:t>
    </dgm:pt>
    <dgm:pt modelId="{573FE684-E94B-AF4C-9F09-6BCCB7A6BC5A}" type="pres">
      <dgm:prSet presAssocID="{E359759A-436A-6941-BE7B-786551A483FF}" presName="sibTrans" presStyleLbl="sibTrans2D1" presStyleIdx="4" presStyleCnt="5"/>
      <dgm:spPr/>
      <dgm:t>
        <a:bodyPr/>
        <a:lstStyle/>
        <a:p>
          <a:endParaRPr lang="en-US"/>
        </a:p>
      </dgm:t>
    </dgm:pt>
    <dgm:pt modelId="{00ED6A42-C75F-2346-AC92-40E4E16F8E2D}" type="pres">
      <dgm:prSet presAssocID="{E359759A-436A-6941-BE7B-786551A483FF}" presName="connectorText" presStyleLbl="sibTrans2D1" presStyleIdx="4" presStyleCnt="5"/>
      <dgm:spPr/>
      <dgm:t>
        <a:bodyPr/>
        <a:lstStyle/>
        <a:p>
          <a:endParaRPr lang="en-US"/>
        </a:p>
      </dgm:t>
    </dgm:pt>
    <dgm:pt modelId="{B0F5269B-323E-BA44-9D7C-92825D1687E3}" type="pres">
      <dgm:prSet presAssocID="{483417F3-9817-A34F-9A2B-304C7E6C4C7D}" presName="node" presStyleLbl="node1" presStyleIdx="5" presStyleCnt="6" custScaleX="166599">
        <dgm:presLayoutVars>
          <dgm:bulletEnabled val="1"/>
        </dgm:presLayoutVars>
      </dgm:prSet>
      <dgm:spPr/>
      <dgm:t>
        <a:bodyPr/>
        <a:lstStyle/>
        <a:p>
          <a:endParaRPr lang="en-US"/>
        </a:p>
      </dgm:t>
    </dgm:pt>
  </dgm:ptLst>
  <dgm:cxnLst>
    <dgm:cxn modelId="{2C1D864A-8999-1843-B1D4-CC45C5796A06}" type="presOf" srcId="{001FBA90-0A71-E849-9CCE-5EA9CB45497A}" destId="{DDF235EE-8384-B742-87B8-9C64DA8AA790}" srcOrd="0" destOrd="0" presId="urn:microsoft.com/office/officeart/2005/8/layout/process2"/>
    <dgm:cxn modelId="{00FE5ECE-DA33-3E44-9C84-2F99B1F296B4}" type="presOf" srcId="{C5A8BCA1-4CB3-6445-AE39-53D599A9D9F9}" destId="{A50A6C80-3CBD-4742-BCF2-C02914A36124}" srcOrd="0" destOrd="0" presId="urn:microsoft.com/office/officeart/2005/8/layout/process2"/>
    <dgm:cxn modelId="{21EFB0B5-C43A-7347-9DA3-3113599D0AA8}" type="presOf" srcId="{E359759A-436A-6941-BE7B-786551A483FF}" destId="{573FE684-E94B-AF4C-9F09-6BCCB7A6BC5A}" srcOrd="0" destOrd="0" presId="urn:microsoft.com/office/officeart/2005/8/layout/process2"/>
    <dgm:cxn modelId="{BF4AB35A-7195-CA46-855A-EF89DEC1B720}" srcId="{24CC0384-D637-3C44-8DB3-3C2B5BF7A81E}" destId="{76657209-1440-024C-B2E5-5B995364F946}" srcOrd="2" destOrd="0" parTransId="{755BDAA5-3924-6E47-B0A8-495E184AB93B}" sibTransId="{54CC6DF3-D7E0-7F45-AE95-5A1988C5F8C7}"/>
    <dgm:cxn modelId="{AF2BD342-79A5-594C-A21E-4F95F1B803D5}" srcId="{24CC0384-D637-3C44-8DB3-3C2B5BF7A81E}" destId="{00C9211D-0971-5F46-AB52-1C8040351C27}" srcOrd="0" destOrd="0" parTransId="{1229716B-D937-CA4D-AFB0-2D5B253A4D15}" sibTransId="{D1792DB0-6B25-A343-B042-958F4716249D}"/>
    <dgm:cxn modelId="{70E76EF3-C1D6-324B-91CC-CE8F157F093F}" type="presOf" srcId="{483417F3-9817-A34F-9A2B-304C7E6C4C7D}" destId="{B0F5269B-323E-BA44-9D7C-92825D1687E3}" srcOrd="0" destOrd="0" presId="urn:microsoft.com/office/officeart/2005/8/layout/process2"/>
    <dgm:cxn modelId="{66C2A67B-34B8-B840-94C2-B6B0809F193D}" type="presOf" srcId="{4DA25DE9-FBF5-9F4B-B746-44653F99E3D4}" destId="{14F342DD-1F76-D540-ADC3-8A51B172862C}" srcOrd="0" destOrd="0" presId="urn:microsoft.com/office/officeart/2005/8/layout/process2"/>
    <dgm:cxn modelId="{4A6EB180-123F-2C47-8534-F2A2AC25A3F2}" type="presOf" srcId="{76657209-1440-024C-B2E5-5B995364F946}" destId="{FE34E721-6B74-594D-8CA9-3953AE35BB36}" srcOrd="0" destOrd="0" presId="urn:microsoft.com/office/officeart/2005/8/layout/process2"/>
    <dgm:cxn modelId="{9C3E48FA-7BCE-3042-A6CB-CAFAD0D9C31C}" type="presOf" srcId="{00C9211D-0971-5F46-AB52-1C8040351C27}" destId="{EF57B244-E1AB-6D4E-B7E7-7D467F506242}" srcOrd="0" destOrd="0" presId="urn:microsoft.com/office/officeart/2005/8/layout/process2"/>
    <dgm:cxn modelId="{CAA62D98-B1D5-9442-8A05-935E2EB17F9F}" srcId="{24CC0384-D637-3C44-8DB3-3C2B5BF7A81E}" destId="{0FBEE041-BC60-DA4E-8CA2-3BD178C53761}" srcOrd="4" destOrd="0" parTransId="{6A44EB75-EFE8-4E4F-A7F3-4C064AD37F37}" sibTransId="{E359759A-436A-6941-BE7B-786551A483FF}"/>
    <dgm:cxn modelId="{54C2C4E0-3E27-6048-A4F2-E4DCFA5D65AF}" type="presOf" srcId="{0FBEE041-BC60-DA4E-8CA2-3BD178C53761}" destId="{159D1449-59AB-3C47-A736-8751BB5CFCF3}" srcOrd="0" destOrd="0" presId="urn:microsoft.com/office/officeart/2005/8/layout/process2"/>
    <dgm:cxn modelId="{28374AEA-0F33-B444-965F-70682CC299BF}" srcId="{24CC0384-D637-3C44-8DB3-3C2B5BF7A81E}" destId="{483417F3-9817-A34F-9A2B-304C7E6C4C7D}" srcOrd="5" destOrd="0" parTransId="{0F147966-A825-3C42-B0CC-FF15A5DA5C0C}" sibTransId="{FB1A4D5D-D596-3C43-9258-794CBAC250BE}"/>
    <dgm:cxn modelId="{280204B2-ECC4-654E-BA39-DC5917856E62}" srcId="{24CC0384-D637-3C44-8DB3-3C2B5BF7A81E}" destId="{C5A8BCA1-4CB3-6445-AE39-53D599A9D9F9}" srcOrd="1" destOrd="0" parTransId="{06B97A52-DFB1-8A4E-95D0-13660BAD0FC1}" sibTransId="{4DA25DE9-FBF5-9F4B-B746-44653F99E3D4}"/>
    <dgm:cxn modelId="{F51AF539-1CC3-EE4E-ACB8-6AD944F5ABF4}" type="presOf" srcId="{54CC6DF3-D7E0-7F45-AE95-5A1988C5F8C7}" destId="{5513F5B2-31CC-7D43-B69C-DB5536318238}" srcOrd="1" destOrd="0" presId="urn:microsoft.com/office/officeart/2005/8/layout/process2"/>
    <dgm:cxn modelId="{E70B9C2A-9733-D546-9316-B8225F3B90A9}" type="presOf" srcId="{E359759A-436A-6941-BE7B-786551A483FF}" destId="{00ED6A42-C75F-2346-AC92-40E4E16F8E2D}" srcOrd="1" destOrd="0" presId="urn:microsoft.com/office/officeart/2005/8/layout/process2"/>
    <dgm:cxn modelId="{6B7A12B5-71CF-1F40-9080-9CE2CDE0DFF7}" type="presOf" srcId="{D1792DB0-6B25-A343-B042-958F4716249D}" destId="{BAD0EB36-FA50-AF45-86EB-D844C798FA6E}" srcOrd="0" destOrd="0" presId="urn:microsoft.com/office/officeart/2005/8/layout/process2"/>
    <dgm:cxn modelId="{E8F550A9-AD71-B347-BEA8-1B28C557DC92}" type="presOf" srcId="{4DA25DE9-FBF5-9F4B-B746-44653F99E3D4}" destId="{F28F7F05-E3DF-6A46-98B4-9EA68C32BA6D}" srcOrd="1" destOrd="0" presId="urn:microsoft.com/office/officeart/2005/8/layout/process2"/>
    <dgm:cxn modelId="{324E934A-F681-3F48-8414-9F92BE20B9F0}" type="presOf" srcId="{001FBA90-0A71-E849-9CCE-5EA9CB45497A}" destId="{1579CF7F-9C19-6248-84BF-473C25ECD04F}" srcOrd="1" destOrd="0" presId="urn:microsoft.com/office/officeart/2005/8/layout/process2"/>
    <dgm:cxn modelId="{9433E5B9-768B-4745-AA13-D65C535CF12B}" type="presOf" srcId="{D1792DB0-6B25-A343-B042-958F4716249D}" destId="{28C63859-1978-4B49-B66A-6FC7E390630B}" srcOrd="1" destOrd="0" presId="urn:microsoft.com/office/officeart/2005/8/layout/process2"/>
    <dgm:cxn modelId="{BFC29AC4-4BC5-BB4F-B771-8ABDEEEC5425}" srcId="{24CC0384-D637-3C44-8DB3-3C2B5BF7A81E}" destId="{8E156467-C3AB-3C49-AC96-ABD4DF8722BC}" srcOrd="3" destOrd="0" parTransId="{52338364-FCB8-6147-9393-644E27AAE7A1}" sibTransId="{001FBA90-0A71-E849-9CCE-5EA9CB45497A}"/>
    <dgm:cxn modelId="{01DE645A-2110-4746-9995-94CB883E37AA}" type="presOf" srcId="{8E156467-C3AB-3C49-AC96-ABD4DF8722BC}" destId="{50C348F0-6021-F141-8BB1-0E0B7B6C6C3F}" srcOrd="0" destOrd="0" presId="urn:microsoft.com/office/officeart/2005/8/layout/process2"/>
    <dgm:cxn modelId="{54050131-8263-C146-815A-0A02579E53AB}" type="presOf" srcId="{24CC0384-D637-3C44-8DB3-3C2B5BF7A81E}" destId="{E1644A9F-A3E6-F04E-BC16-4FF9E5A1D463}" srcOrd="0" destOrd="0" presId="urn:microsoft.com/office/officeart/2005/8/layout/process2"/>
    <dgm:cxn modelId="{B0E7C919-47D3-B74B-9C99-81576ECE0F04}" type="presOf" srcId="{54CC6DF3-D7E0-7F45-AE95-5A1988C5F8C7}" destId="{CA692B0C-CBC4-0A47-82F7-8576586A0FFD}" srcOrd="0" destOrd="0" presId="urn:microsoft.com/office/officeart/2005/8/layout/process2"/>
    <dgm:cxn modelId="{6AFAA3EF-E9B0-1044-A16D-5D2BE88A648E}" type="presParOf" srcId="{E1644A9F-A3E6-F04E-BC16-4FF9E5A1D463}" destId="{EF57B244-E1AB-6D4E-B7E7-7D467F506242}" srcOrd="0" destOrd="0" presId="urn:microsoft.com/office/officeart/2005/8/layout/process2"/>
    <dgm:cxn modelId="{ABE157FD-B6D5-4442-99CC-C8D0FD90DA4D}" type="presParOf" srcId="{E1644A9F-A3E6-F04E-BC16-4FF9E5A1D463}" destId="{BAD0EB36-FA50-AF45-86EB-D844C798FA6E}" srcOrd="1" destOrd="0" presId="urn:microsoft.com/office/officeart/2005/8/layout/process2"/>
    <dgm:cxn modelId="{6DC7C6F5-EFB3-7541-9072-33BE1A975D7B}" type="presParOf" srcId="{BAD0EB36-FA50-AF45-86EB-D844C798FA6E}" destId="{28C63859-1978-4B49-B66A-6FC7E390630B}" srcOrd="0" destOrd="0" presId="urn:microsoft.com/office/officeart/2005/8/layout/process2"/>
    <dgm:cxn modelId="{E252BEA4-5409-C44C-9437-C1F50C4E7E9D}" type="presParOf" srcId="{E1644A9F-A3E6-F04E-BC16-4FF9E5A1D463}" destId="{A50A6C80-3CBD-4742-BCF2-C02914A36124}" srcOrd="2" destOrd="0" presId="urn:microsoft.com/office/officeart/2005/8/layout/process2"/>
    <dgm:cxn modelId="{0D422F9D-5E64-3140-9993-6546B847E5A6}" type="presParOf" srcId="{E1644A9F-A3E6-F04E-BC16-4FF9E5A1D463}" destId="{14F342DD-1F76-D540-ADC3-8A51B172862C}" srcOrd="3" destOrd="0" presId="urn:microsoft.com/office/officeart/2005/8/layout/process2"/>
    <dgm:cxn modelId="{F6A4E33D-F711-6F4A-ADDF-BA0AD075DB24}" type="presParOf" srcId="{14F342DD-1F76-D540-ADC3-8A51B172862C}" destId="{F28F7F05-E3DF-6A46-98B4-9EA68C32BA6D}" srcOrd="0" destOrd="0" presId="urn:microsoft.com/office/officeart/2005/8/layout/process2"/>
    <dgm:cxn modelId="{D6CBB39B-E167-BF40-9177-DAF6E45828F6}" type="presParOf" srcId="{E1644A9F-A3E6-F04E-BC16-4FF9E5A1D463}" destId="{FE34E721-6B74-594D-8CA9-3953AE35BB36}" srcOrd="4" destOrd="0" presId="urn:microsoft.com/office/officeart/2005/8/layout/process2"/>
    <dgm:cxn modelId="{F9C00C92-0B4F-194A-B64D-2FE5D5E60BCA}" type="presParOf" srcId="{E1644A9F-A3E6-F04E-BC16-4FF9E5A1D463}" destId="{CA692B0C-CBC4-0A47-82F7-8576586A0FFD}" srcOrd="5" destOrd="0" presId="urn:microsoft.com/office/officeart/2005/8/layout/process2"/>
    <dgm:cxn modelId="{493CB47F-45CF-544F-9377-7ED21BE9D3E5}" type="presParOf" srcId="{CA692B0C-CBC4-0A47-82F7-8576586A0FFD}" destId="{5513F5B2-31CC-7D43-B69C-DB5536318238}" srcOrd="0" destOrd="0" presId="urn:microsoft.com/office/officeart/2005/8/layout/process2"/>
    <dgm:cxn modelId="{52DDCA34-82F3-6743-B474-F1CB66784F8A}" type="presParOf" srcId="{E1644A9F-A3E6-F04E-BC16-4FF9E5A1D463}" destId="{50C348F0-6021-F141-8BB1-0E0B7B6C6C3F}" srcOrd="6" destOrd="0" presId="urn:microsoft.com/office/officeart/2005/8/layout/process2"/>
    <dgm:cxn modelId="{4B556414-1942-494E-9A39-F1877CF025BA}" type="presParOf" srcId="{E1644A9F-A3E6-F04E-BC16-4FF9E5A1D463}" destId="{DDF235EE-8384-B742-87B8-9C64DA8AA790}" srcOrd="7" destOrd="0" presId="urn:microsoft.com/office/officeart/2005/8/layout/process2"/>
    <dgm:cxn modelId="{B58FF015-D86D-F145-8A9F-5FDCE39180DE}" type="presParOf" srcId="{DDF235EE-8384-B742-87B8-9C64DA8AA790}" destId="{1579CF7F-9C19-6248-84BF-473C25ECD04F}" srcOrd="0" destOrd="0" presId="urn:microsoft.com/office/officeart/2005/8/layout/process2"/>
    <dgm:cxn modelId="{03725827-EDC6-0343-8F91-1276FF96EB98}" type="presParOf" srcId="{E1644A9F-A3E6-F04E-BC16-4FF9E5A1D463}" destId="{159D1449-59AB-3C47-A736-8751BB5CFCF3}" srcOrd="8" destOrd="0" presId="urn:microsoft.com/office/officeart/2005/8/layout/process2"/>
    <dgm:cxn modelId="{CE96E643-8350-B144-BC63-8918643360EE}" type="presParOf" srcId="{E1644A9F-A3E6-F04E-BC16-4FF9E5A1D463}" destId="{573FE684-E94B-AF4C-9F09-6BCCB7A6BC5A}" srcOrd="9" destOrd="0" presId="urn:microsoft.com/office/officeart/2005/8/layout/process2"/>
    <dgm:cxn modelId="{0B4A2BF7-A4D5-F142-87F5-70BE33BD7CC8}" type="presParOf" srcId="{573FE684-E94B-AF4C-9F09-6BCCB7A6BC5A}" destId="{00ED6A42-C75F-2346-AC92-40E4E16F8E2D}" srcOrd="0" destOrd="0" presId="urn:microsoft.com/office/officeart/2005/8/layout/process2"/>
    <dgm:cxn modelId="{CA9879B8-7556-5C44-94AC-B1E650DDCC94}" type="presParOf" srcId="{E1644A9F-A3E6-F04E-BC16-4FF9E5A1D463}" destId="{B0F5269B-323E-BA44-9D7C-92825D1687E3}" srcOrd="1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57B244-E1AB-6D4E-B7E7-7D467F506242}">
      <dsp:nvSpPr>
        <dsp:cNvPr id="0" name=""/>
        <dsp:cNvSpPr/>
      </dsp:nvSpPr>
      <dsp:spPr>
        <a:xfrm>
          <a:off x="190501" y="4651"/>
          <a:ext cx="4114797" cy="617470"/>
        </a:xfrm>
        <a:prstGeom prst="roundRect">
          <a:avLst>
            <a:gd name="adj" fmla="val 10000"/>
          </a:avLst>
        </a:prstGeom>
        <a:solidFill>
          <a:schemeClr val="accent6">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a:cs typeface="Arial"/>
            </a:rPr>
            <a:t>Variation that can be inherited</a:t>
          </a:r>
          <a:endParaRPr lang="en-US" sz="2000" kern="1200" dirty="0">
            <a:latin typeface="Arial"/>
            <a:cs typeface="Arial"/>
          </a:endParaRPr>
        </a:p>
      </dsp:txBody>
      <dsp:txXfrm>
        <a:off x="208586" y="22736"/>
        <a:ext cx="4078627" cy="581300"/>
      </dsp:txXfrm>
    </dsp:sp>
    <dsp:sp modelId="{BAD0EB36-FA50-AF45-86EB-D844C798FA6E}">
      <dsp:nvSpPr>
        <dsp:cNvPr id="0" name=""/>
        <dsp:cNvSpPr/>
      </dsp:nvSpPr>
      <dsp:spPr>
        <a:xfrm rot="5400000">
          <a:off x="2132124" y="637558"/>
          <a:ext cx="231551" cy="277861"/>
        </a:xfrm>
        <a:prstGeom prst="rightArrow">
          <a:avLst>
            <a:gd name="adj1" fmla="val 60000"/>
            <a:gd name="adj2" fmla="val 50000"/>
          </a:avLst>
        </a:prstGeom>
        <a:solidFill>
          <a:schemeClr val="accent6">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2164542" y="660713"/>
        <a:ext cx="166717" cy="162086"/>
      </dsp:txXfrm>
    </dsp:sp>
    <dsp:sp modelId="{A50A6C80-3CBD-4742-BCF2-C02914A36124}">
      <dsp:nvSpPr>
        <dsp:cNvPr id="0" name=""/>
        <dsp:cNvSpPr/>
      </dsp:nvSpPr>
      <dsp:spPr>
        <a:xfrm>
          <a:off x="190501" y="930856"/>
          <a:ext cx="4114797" cy="617470"/>
        </a:xfrm>
        <a:prstGeom prst="roundRect">
          <a:avLst>
            <a:gd name="adj" fmla="val 10000"/>
          </a:avLst>
        </a:prstGeom>
        <a:solidFill>
          <a:schemeClr val="accent6">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a:cs typeface="Arial"/>
            </a:rPr>
            <a:t>Change in environment</a:t>
          </a:r>
          <a:endParaRPr lang="en-US" sz="2000" kern="1200" dirty="0">
            <a:latin typeface="Arial"/>
            <a:cs typeface="Arial"/>
          </a:endParaRPr>
        </a:p>
      </dsp:txBody>
      <dsp:txXfrm>
        <a:off x="208586" y="948941"/>
        <a:ext cx="4078627" cy="581300"/>
      </dsp:txXfrm>
    </dsp:sp>
    <dsp:sp modelId="{14F342DD-1F76-D540-ADC3-8A51B172862C}">
      <dsp:nvSpPr>
        <dsp:cNvPr id="0" name=""/>
        <dsp:cNvSpPr/>
      </dsp:nvSpPr>
      <dsp:spPr>
        <a:xfrm rot="5400000">
          <a:off x="2132124" y="1563763"/>
          <a:ext cx="231551" cy="277861"/>
        </a:xfrm>
        <a:prstGeom prst="rightArrow">
          <a:avLst>
            <a:gd name="adj1" fmla="val 60000"/>
            <a:gd name="adj2" fmla="val 50000"/>
          </a:avLst>
        </a:prstGeom>
        <a:solidFill>
          <a:schemeClr val="accent6">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2164542" y="1586918"/>
        <a:ext cx="166717" cy="162086"/>
      </dsp:txXfrm>
    </dsp:sp>
    <dsp:sp modelId="{FE34E721-6B74-594D-8CA9-3953AE35BB36}">
      <dsp:nvSpPr>
        <dsp:cNvPr id="0" name=""/>
        <dsp:cNvSpPr/>
      </dsp:nvSpPr>
      <dsp:spPr>
        <a:xfrm>
          <a:off x="190501" y="1857062"/>
          <a:ext cx="4114797" cy="617470"/>
        </a:xfrm>
        <a:prstGeom prst="roundRect">
          <a:avLst>
            <a:gd name="adj" fmla="val 10000"/>
          </a:avLst>
        </a:prstGeom>
        <a:solidFill>
          <a:schemeClr val="accent6">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a:cs typeface="Arial"/>
            </a:rPr>
            <a:t>Advantage: Some survive due to the variation on the trait</a:t>
          </a:r>
          <a:endParaRPr lang="en-US" sz="2000" kern="1200" dirty="0">
            <a:latin typeface="Arial"/>
            <a:cs typeface="Arial"/>
          </a:endParaRPr>
        </a:p>
      </dsp:txBody>
      <dsp:txXfrm>
        <a:off x="208586" y="1875147"/>
        <a:ext cx="4078627" cy="581300"/>
      </dsp:txXfrm>
    </dsp:sp>
    <dsp:sp modelId="{CA692B0C-CBC4-0A47-82F7-8576586A0FFD}">
      <dsp:nvSpPr>
        <dsp:cNvPr id="0" name=""/>
        <dsp:cNvSpPr/>
      </dsp:nvSpPr>
      <dsp:spPr>
        <a:xfrm rot="5400000">
          <a:off x="2132124" y="2489969"/>
          <a:ext cx="231551" cy="277861"/>
        </a:xfrm>
        <a:prstGeom prst="rightArrow">
          <a:avLst>
            <a:gd name="adj1" fmla="val 60000"/>
            <a:gd name="adj2" fmla="val 50000"/>
          </a:avLst>
        </a:prstGeom>
        <a:solidFill>
          <a:schemeClr val="accent6">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2164542" y="2513124"/>
        <a:ext cx="166717" cy="162086"/>
      </dsp:txXfrm>
    </dsp:sp>
    <dsp:sp modelId="{50C348F0-6021-F141-8BB1-0E0B7B6C6C3F}">
      <dsp:nvSpPr>
        <dsp:cNvPr id="0" name=""/>
        <dsp:cNvSpPr/>
      </dsp:nvSpPr>
      <dsp:spPr>
        <a:xfrm>
          <a:off x="190501" y="2783267"/>
          <a:ext cx="4114797" cy="617470"/>
        </a:xfrm>
        <a:prstGeom prst="roundRect">
          <a:avLst>
            <a:gd name="adj" fmla="val 10000"/>
          </a:avLst>
        </a:prstGeom>
        <a:solidFill>
          <a:schemeClr val="accent6">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a:cs typeface="Arial"/>
            </a:rPr>
            <a:t>Survivors have offspring</a:t>
          </a:r>
          <a:endParaRPr lang="en-US" sz="2000" kern="1200" dirty="0">
            <a:latin typeface="Arial"/>
            <a:cs typeface="Arial"/>
          </a:endParaRPr>
        </a:p>
      </dsp:txBody>
      <dsp:txXfrm>
        <a:off x="208586" y="2801352"/>
        <a:ext cx="4078627" cy="581300"/>
      </dsp:txXfrm>
    </dsp:sp>
    <dsp:sp modelId="{DDF235EE-8384-B742-87B8-9C64DA8AA790}">
      <dsp:nvSpPr>
        <dsp:cNvPr id="0" name=""/>
        <dsp:cNvSpPr/>
      </dsp:nvSpPr>
      <dsp:spPr>
        <a:xfrm rot="5400000">
          <a:off x="2132124" y="3416174"/>
          <a:ext cx="231551" cy="277861"/>
        </a:xfrm>
        <a:prstGeom prst="rightArrow">
          <a:avLst>
            <a:gd name="adj1" fmla="val 60000"/>
            <a:gd name="adj2" fmla="val 50000"/>
          </a:avLst>
        </a:prstGeom>
        <a:solidFill>
          <a:schemeClr val="accent6">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2164542" y="3439329"/>
        <a:ext cx="166717" cy="162086"/>
      </dsp:txXfrm>
    </dsp:sp>
    <dsp:sp modelId="{159D1449-59AB-3C47-A736-8751BB5CFCF3}">
      <dsp:nvSpPr>
        <dsp:cNvPr id="0" name=""/>
        <dsp:cNvSpPr/>
      </dsp:nvSpPr>
      <dsp:spPr>
        <a:xfrm>
          <a:off x="190501" y="3709473"/>
          <a:ext cx="4114797" cy="617470"/>
        </a:xfrm>
        <a:prstGeom prst="roundRect">
          <a:avLst>
            <a:gd name="adj" fmla="val 10000"/>
          </a:avLst>
        </a:prstGeom>
        <a:solidFill>
          <a:schemeClr val="accent6">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a:cs typeface="Arial"/>
            </a:rPr>
            <a:t>Next generation has increased numbers with the advantaged trait.</a:t>
          </a:r>
          <a:endParaRPr lang="en-US" sz="2000" kern="1200" dirty="0">
            <a:latin typeface="Arial"/>
            <a:cs typeface="Arial"/>
          </a:endParaRPr>
        </a:p>
      </dsp:txBody>
      <dsp:txXfrm>
        <a:off x="208586" y="3727558"/>
        <a:ext cx="4078627" cy="581300"/>
      </dsp:txXfrm>
    </dsp:sp>
    <dsp:sp modelId="{573FE684-E94B-AF4C-9F09-6BCCB7A6BC5A}">
      <dsp:nvSpPr>
        <dsp:cNvPr id="0" name=""/>
        <dsp:cNvSpPr/>
      </dsp:nvSpPr>
      <dsp:spPr>
        <a:xfrm rot="5400000">
          <a:off x="2132124" y="4342380"/>
          <a:ext cx="231551" cy="277861"/>
        </a:xfrm>
        <a:prstGeom prst="rightArrow">
          <a:avLst>
            <a:gd name="adj1" fmla="val 60000"/>
            <a:gd name="adj2" fmla="val 50000"/>
          </a:avLst>
        </a:prstGeom>
        <a:solidFill>
          <a:schemeClr val="accent6">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2164542" y="4365535"/>
        <a:ext cx="166717" cy="162086"/>
      </dsp:txXfrm>
    </dsp:sp>
    <dsp:sp modelId="{B0F5269B-323E-BA44-9D7C-92825D1687E3}">
      <dsp:nvSpPr>
        <dsp:cNvPr id="0" name=""/>
        <dsp:cNvSpPr/>
      </dsp:nvSpPr>
      <dsp:spPr>
        <a:xfrm>
          <a:off x="190501" y="4635678"/>
          <a:ext cx="4114797" cy="617470"/>
        </a:xfrm>
        <a:prstGeom prst="roundRect">
          <a:avLst>
            <a:gd name="adj" fmla="val 10000"/>
          </a:avLst>
        </a:prstGeom>
        <a:solidFill>
          <a:schemeClr val="accent6">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a:cs typeface="Arial"/>
            </a:rPr>
            <a:t>Differences increase over generations.</a:t>
          </a:r>
          <a:endParaRPr lang="en-US" sz="2000" kern="1200" dirty="0">
            <a:latin typeface="Arial"/>
            <a:cs typeface="Arial"/>
          </a:endParaRPr>
        </a:p>
      </dsp:txBody>
      <dsp:txXfrm>
        <a:off x="208586" y="4653763"/>
        <a:ext cx="4078627" cy="581300"/>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drawings/_rels/vmlDrawing2.vml.rels><?xml version="1.0" encoding="UTF-8" standalone="yes"?>
<Relationships xmlns="http://schemas.openxmlformats.org/package/2006/relationships"><Relationship Id="rId1" Type="http://schemas.openxmlformats.org/officeDocument/2006/relationships/image" Target="NUL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10" charset="0"/>
                <a:ea typeface="+mn-ea"/>
                <a:cs typeface="+mn-cs"/>
              </a:defRPr>
            </a:lvl1pPr>
          </a:lstStyle>
          <a:p>
            <a:pPr>
              <a:defRPr/>
            </a:pPr>
            <a:endParaRPr lang="en-US"/>
          </a:p>
        </p:txBody>
      </p:sp>
      <p:sp>
        <p:nvSpPr>
          <p:cNvPr id="5120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10" charset="0"/>
                <a:ea typeface="+mn-ea"/>
                <a:cs typeface="+mn-cs"/>
              </a:defRPr>
            </a:lvl1pPr>
          </a:lstStyle>
          <a:p>
            <a:pPr>
              <a:defRPr/>
            </a:pPr>
            <a:endParaRPr lang="en-US"/>
          </a:p>
        </p:txBody>
      </p:sp>
      <p:sp>
        <p:nvSpPr>
          <p:cNvPr id="5120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10" charset="0"/>
                <a:ea typeface="+mn-ea"/>
                <a:cs typeface="+mn-cs"/>
              </a:defRPr>
            </a:lvl1pPr>
          </a:lstStyle>
          <a:p>
            <a:pPr>
              <a:defRPr/>
            </a:pPr>
            <a:endParaRPr lang="en-US"/>
          </a:p>
        </p:txBody>
      </p:sp>
      <p:sp>
        <p:nvSpPr>
          <p:cNvPr id="5120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pitchFamily="-109" charset="0"/>
                <a:ea typeface="ＭＳ Ｐゴシック" pitchFamily="-109" charset="-128"/>
                <a:cs typeface="ＭＳ Ｐゴシック" pitchFamily="-109" charset="-128"/>
              </a:defRPr>
            </a:lvl1pPr>
          </a:lstStyle>
          <a:p>
            <a:pPr>
              <a:defRPr/>
            </a:pPr>
            <a:fld id="{D2129543-A6F2-F84F-80D3-BB4E031E1C3B}" type="slidenum">
              <a:rPr lang="en-US"/>
              <a:pPr>
                <a:defRPr/>
              </a:pPr>
              <a:t>‹#›</a:t>
            </a:fld>
            <a:endParaRPr lang="en-US"/>
          </a:p>
        </p:txBody>
      </p:sp>
    </p:spTree>
    <p:extLst>
      <p:ext uri="{BB962C8B-B14F-4D97-AF65-F5344CB8AC3E}">
        <p14:creationId xmlns:p14="http://schemas.microsoft.com/office/powerpoint/2010/main" val="30323672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10" charset="0"/>
                <a:ea typeface="+mn-ea"/>
                <a:cs typeface="+mn-cs"/>
              </a:defRPr>
            </a:lvl1pPr>
          </a:lstStyle>
          <a:p>
            <a:pPr>
              <a:defRPr/>
            </a:pPr>
            <a:endParaRPr lang="en-US"/>
          </a:p>
        </p:txBody>
      </p:sp>
      <p:sp>
        <p:nvSpPr>
          <p:cNvPr id="71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10" charset="0"/>
                <a:ea typeface="+mn-ea"/>
                <a:cs typeface="+mn-cs"/>
              </a:defRPr>
            </a:lvl1pPr>
          </a:lstStyle>
          <a:p>
            <a:pPr>
              <a:defRPr/>
            </a:pPr>
            <a:endParaRPr lang="en-US"/>
          </a:p>
        </p:txBody>
      </p:sp>
      <p:sp>
        <p:nvSpPr>
          <p:cNvPr id="39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10" charset="0"/>
                <a:ea typeface="+mn-ea"/>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pitchFamily="-109" charset="0"/>
                <a:ea typeface="ＭＳ Ｐゴシック" pitchFamily="-109" charset="-128"/>
                <a:cs typeface="ＭＳ Ｐゴシック" pitchFamily="-109" charset="-128"/>
              </a:defRPr>
            </a:lvl1pPr>
          </a:lstStyle>
          <a:p>
            <a:pPr>
              <a:defRPr/>
            </a:pPr>
            <a:fld id="{4FF5FA02-A95D-F94B-B897-AF5D4639B958}" type="slidenum">
              <a:rPr lang="en-US"/>
              <a:pPr>
                <a:defRPr/>
              </a:pPr>
              <a:t>‹#›</a:t>
            </a:fld>
            <a:endParaRPr lang="en-US"/>
          </a:p>
        </p:txBody>
      </p:sp>
    </p:spTree>
    <p:extLst>
      <p:ext uri="{BB962C8B-B14F-4D97-AF65-F5344CB8AC3E}">
        <p14:creationId xmlns:p14="http://schemas.microsoft.com/office/powerpoint/2010/main" val="32168944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ＭＳ Ｐゴシック" pitchFamily="-110" charset="-128"/>
      </a:defRPr>
    </a:lvl1pPr>
    <a:lvl2pPr marL="4572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CF92B77-0850-244E-BBDA-4669CF0514EF}" type="slidenum">
              <a:rPr lang="en-US" sz="1200"/>
              <a:pPr/>
              <a:t>1</a:t>
            </a:fld>
            <a:endParaRPr lang="en-US" sz="1200"/>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MIDPOINT. HAVE LOOKED AT LOTS OF DATA. STARTED TO FORM CONCLUSIONS. NOT YET ASSEMBLED ALL THEIR IDEAS INTO ARGUMENTS YET.</a:t>
            </a:r>
            <a:endParaRPr lang="en-US" dirty="0"/>
          </a:p>
        </p:txBody>
      </p:sp>
      <p:sp>
        <p:nvSpPr>
          <p:cNvPr id="4" name="Slide Number Placeholder 3"/>
          <p:cNvSpPr>
            <a:spLocks noGrp="1"/>
          </p:cNvSpPr>
          <p:nvPr>
            <p:ph type="sldNum" sz="quarter" idx="10"/>
          </p:nvPr>
        </p:nvSpPr>
        <p:spPr/>
        <p:txBody>
          <a:bodyPr/>
          <a:lstStyle/>
          <a:p>
            <a:fld id="{5377ECD2-AD7C-A846-A485-FC0B338BBF9C}" type="slidenum">
              <a:rPr lang="en-US" smtClean="0"/>
              <a:pPr/>
              <a:t>16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does it mean to be</a:t>
            </a:r>
            <a:r>
              <a:rPr lang="en-US" baseline="0" dirty="0" smtClean="0"/>
              <a:t> meaningful for students? To make the practice meaningful</a:t>
            </a:r>
          </a:p>
          <a:p>
            <a:endParaRPr lang="en-US" baseline="0" dirty="0" smtClean="0"/>
          </a:p>
          <a:p>
            <a:r>
              <a:rPr lang="en-US" baseline="0" dirty="0" smtClean="0"/>
              <a:t>Need — STUDENTS SEE UTILITY OF THE PRACTICE</a:t>
            </a:r>
            <a:endParaRPr lang="en-US" dirty="0" smtClean="0"/>
          </a:p>
          <a:p>
            <a:endParaRPr lang="en-US" dirty="0"/>
          </a:p>
        </p:txBody>
      </p:sp>
      <p:sp>
        <p:nvSpPr>
          <p:cNvPr id="4" name="Slide Number Placeholder 3"/>
          <p:cNvSpPr>
            <a:spLocks noGrp="1"/>
          </p:cNvSpPr>
          <p:nvPr>
            <p:ph type="sldNum" sz="quarter" idx="10"/>
          </p:nvPr>
        </p:nvSpPr>
        <p:spPr/>
        <p:txBody>
          <a:bodyPr/>
          <a:lstStyle/>
          <a:p>
            <a:fld id="{5377ECD2-AD7C-A846-A485-FC0B338BBF9C}" type="slidenum">
              <a:rPr lang="en-US" smtClean="0"/>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CONNECTION</a:t>
            </a:r>
            <a:r>
              <a:rPr lang="en-US" baseline="0" dirty="0" smtClean="0"/>
              <a:t> BOXES! Connections between ideas are marked in the NGSS</a:t>
            </a:r>
          </a:p>
          <a:p>
            <a:endParaRPr lang="en-US" baseline="0" dirty="0" smtClean="0"/>
          </a:p>
          <a:p>
            <a:r>
              <a:rPr lang="en-US" baseline="0" dirty="0" smtClean="0"/>
              <a:t>Backward and forward conns </a:t>
            </a:r>
            <a:r>
              <a:rPr lang="en-US" baseline="0" dirty="0" err="1" smtClean="0"/>
              <a:t>btwn</a:t>
            </a:r>
            <a:r>
              <a:rPr lang="en-US" baseline="0" dirty="0" smtClean="0"/>
              <a:t> grades</a:t>
            </a:r>
          </a:p>
          <a:p>
            <a:endParaRPr lang="en-US" baseline="0" dirty="0" smtClean="0"/>
          </a:p>
          <a:p>
            <a:r>
              <a:rPr lang="en-US" baseline="0" dirty="0" smtClean="0"/>
              <a:t>Conns to ELA and math common core</a:t>
            </a:r>
          </a:p>
          <a:p>
            <a:endParaRPr lang="en-US" dirty="0"/>
          </a:p>
        </p:txBody>
      </p:sp>
      <p:sp>
        <p:nvSpPr>
          <p:cNvPr id="4" name="Slide Number Placeholder 3"/>
          <p:cNvSpPr>
            <a:spLocks noGrp="1"/>
          </p:cNvSpPr>
          <p:nvPr>
            <p:ph type="sldNum" sz="quarter" idx="10"/>
          </p:nvPr>
        </p:nvSpPr>
        <p:spPr/>
        <p:txBody>
          <a:bodyPr/>
          <a:lstStyle/>
          <a:p>
            <a:pPr>
              <a:defRPr/>
            </a:pPr>
            <a:fld id="{4FF5FA02-A95D-F94B-B897-AF5D4639B958}" type="slidenum">
              <a:rPr lang="en-US" smtClean="0"/>
              <a:pPr>
                <a:defRPr/>
              </a:pPr>
              <a:t>3</a:t>
            </a:fld>
            <a:endParaRPr lang="en-US"/>
          </a:p>
        </p:txBody>
      </p:sp>
    </p:spTree>
    <p:extLst>
      <p:ext uri="{BB962C8B-B14F-4D97-AF65-F5344CB8AC3E}">
        <p14:creationId xmlns:p14="http://schemas.microsoft.com/office/powerpoint/2010/main" val="1616571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16B9734-6289-424F-97EE-2264B76E7479}" type="slidenum">
              <a:rPr lang="en-US"/>
              <a:pPr eaLnBrk="1" hangingPunct="1"/>
              <a:t>5</a:t>
            </a:fld>
            <a:endParaRPr lang="en-US"/>
          </a:p>
        </p:txBody>
      </p:sp>
      <p:sp>
        <p:nvSpPr>
          <p:cNvPr id="35843" name="Slide Image Placeholder 1"/>
          <p:cNvSpPr>
            <a:spLocks noGrp="1" noRot="1" noChangeAspect="1" noTextEdit="1"/>
          </p:cNvSpPr>
          <p:nvPr>
            <p:ph type="sldImg"/>
          </p:nvPr>
        </p:nvSpPr>
        <p:spPr>
          <a:xfrm>
            <a:off x="1144588" y="687388"/>
            <a:ext cx="4570412" cy="3427412"/>
          </a:xfrm>
          <a:ln/>
        </p:spPr>
      </p:sp>
      <p:sp>
        <p:nvSpPr>
          <p:cNvPr id="35844" name="Notes Placeholder 2"/>
          <p:cNvSpPr>
            <a:spLocks noGrp="1"/>
          </p:cNvSpPr>
          <p:nvPr>
            <p:ph type="body" idx="1"/>
          </p:nvPr>
        </p:nvSpPr>
        <p:spPr>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0886" tIns="45443" rIns="90886" bIns="45443"/>
          <a:lstStyle/>
          <a:p>
            <a:pPr eaLnBrk="1" hangingPunct="1"/>
            <a:endParaRPr lang="en-US"/>
          </a:p>
        </p:txBody>
      </p:sp>
      <p:sp>
        <p:nvSpPr>
          <p:cNvPr id="3584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86" tIns="45443" rIns="90886" bIns="45443" anchor="b"/>
          <a:lstStyle>
            <a:lvl1pPr defTabSz="904875" eaLnBrk="0" hangingPunct="0">
              <a:defRPr>
                <a:solidFill>
                  <a:schemeClr val="tx1"/>
                </a:solidFill>
                <a:latin typeface="Arial" charset="0"/>
                <a:ea typeface="ＭＳ Ｐゴシック" charset="0"/>
                <a:cs typeface="ＭＳ Ｐゴシック" charset="0"/>
              </a:defRPr>
            </a:lvl1pPr>
            <a:lvl2pPr marL="742950" indent="-285750" defTabSz="904875" eaLnBrk="0" hangingPunct="0">
              <a:defRPr>
                <a:solidFill>
                  <a:schemeClr val="tx1"/>
                </a:solidFill>
                <a:latin typeface="Arial" charset="0"/>
                <a:ea typeface="ＭＳ Ｐゴシック" charset="0"/>
              </a:defRPr>
            </a:lvl2pPr>
            <a:lvl3pPr marL="1143000" indent="-228600" defTabSz="904875" eaLnBrk="0" hangingPunct="0">
              <a:defRPr>
                <a:solidFill>
                  <a:schemeClr val="tx1"/>
                </a:solidFill>
                <a:latin typeface="Arial" charset="0"/>
                <a:ea typeface="ＭＳ Ｐゴシック" charset="0"/>
              </a:defRPr>
            </a:lvl3pPr>
            <a:lvl4pPr marL="1600200" indent="-228600" defTabSz="904875" eaLnBrk="0" hangingPunct="0">
              <a:defRPr>
                <a:solidFill>
                  <a:schemeClr val="tx1"/>
                </a:solidFill>
                <a:latin typeface="Arial" charset="0"/>
                <a:ea typeface="ＭＳ Ｐゴシック" charset="0"/>
              </a:defRPr>
            </a:lvl4pPr>
            <a:lvl5pPr marL="2057400" indent="-228600" defTabSz="904875" eaLnBrk="0" hangingPunct="0">
              <a:defRPr>
                <a:solidFill>
                  <a:schemeClr val="tx1"/>
                </a:solidFill>
                <a:latin typeface="Arial" charset="0"/>
                <a:ea typeface="ＭＳ Ｐゴシック" charset="0"/>
              </a:defRPr>
            </a:lvl5pPr>
            <a:lvl6pPr marL="2514600" indent="-228600" defTabSz="904875" eaLnBrk="0" fontAlgn="base" hangingPunct="0">
              <a:spcBef>
                <a:spcPct val="0"/>
              </a:spcBef>
              <a:spcAft>
                <a:spcPct val="0"/>
              </a:spcAft>
              <a:defRPr>
                <a:solidFill>
                  <a:schemeClr val="tx1"/>
                </a:solidFill>
                <a:latin typeface="Arial" charset="0"/>
                <a:ea typeface="ＭＳ Ｐゴシック" charset="0"/>
              </a:defRPr>
            </a:lvl6pPr>
            <a:lvl7pPr marL="2971800" indent="-228600" defTabSz="904875" eaLnBrk="0" fontAlgn="base" hangingPunct="0">
              <a:spcBef>
                <a:spcPct val="0"/>
              </a:spcBef>
              <a:spcAft>
                <a:spcPct val="0"/>
              </a:spcAft>
              <a:defRPr>
                <a:solidFill>
                  <a:schemeClr val="tx1"/>
                </a:solidFill>
                <a:latin typeface="Arial" charset="0"/>
                <a:ea typeface="ＭＳ Ｐゴシック" charset="0"/>
              </a:defRPr>
            </a:lvl7pPr>
            <a:lvl8pPr marL="3429000" indent="-228600" defTabSz="904875" eaLnBrk="0" fontAlgn="base" hangingPunct="0">
              <a:spcBef>
                <a:spcPct val="0"/>
              </a:spcBef>
              <a:spcAft>
                <a:spcPct val="0"/>
              </a:spcAft>
              <a:defRPr>
                <a:solidFill>
                  <a:schemeClr val="tx1"/>
                </a:solidFill>
                <a:latin typeface="Arial" charset="0"/>
                <a:ea typeface="ＭＳ Ｐゴシック" charset="0"/>
              </a:defRPr>
            </a:lvl8pPr>
            <a:lvl9pPr marL="3886200" indent="-228600" defTabSz="904875" eaLnBrk="0" fontAlgn="base" hangingPunct="0">
              <a:spcBef>
                <a:spcPct val="0"/>
              </a:spcBef>
              <a:spcAft>
                <a:spcPct val="0"/>
              </a:spcAft>
              <a:defRPr>
                <a:solidFill>
                  <a:schemeClr val="tx1"/>
                </a:solidFill>
                <a:latin typeface="Arial" charset="0"/>
                <a:ea typeface="ＭＳ Ｐゴシック" charset="0"/>
              </a:defRPr>
            </a:lvl9pPr>
          </a:lstStyle>
          <a:p>
            <a:pPr algn="r"/>
            <a:fld id="{EEF78D0B-F9BB-4348-B6F3-C114418E2781}" type="slidenum">
              <a:rPr lang="en-US" sz="1200">
                <a:latin typeface="Times" charset="0"/>
              </a:rPr>
              <a:pPr algn="r"/>
              <a:t>5</a:t>
            </a:fld>
            <a:endParaRPr lang="en-US" sz="1200">
              <a:latin typeface="Time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we need to define SCIENTIFIC PRACTICE</a:t>
            </a:r>
          </a:p>
          <a:p>
            <a:r>
              <a:rPr lang="en-US" dirty="0" smtClean="0"/>
              <a:t>What</a:t>
            </a:r>
            <a:r>
              <a:rPr lang="en-US" baseline="0" dirty="0" smtClean="0"/>
              <a:t> is involved? Goal. + THREE APSECTS</a:t>
            </a:r>
            <a:endParaRPr lang="en-US" dirty="0"/>
          </a:p>
        </p:txBody>
      </p:sp>
      <p:sp>
        <p:nvSpPr>
          <p:cNvPr id="4" name="Slide Number Placeholder 3"/>
          <p:cNvSpPr>
            <a:spLocks noGrp="1"/>
          </p:cNvSpPr>
          <p:nvPr>
            <p:ph type="sldNum" sz="quarter" idx="10"/>
          </p:nvPr>
        </p:nvSpPr>
        <p:spPr/>
        <p:txBody>
          <a:bodyPr/>
          <a:lstStyle/>
          <a:p>
            <a:fld id="{5377ECD2-AD7C-A846-A485-FC0B338BBF9C}"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0090B8-2528-D745-B492-D6E7B4120BEC}" type="slidenum">
              <a:rPr lang="en-US"/>
              <a:pPr/>
              <a:t>8</a:t>
            </a:fld>
            <a:endParaRPr lang="en-US"/>
          </a:p>
        </p:txBody>
      </p:sp>
      <p:sp>
        <p:nvSpPr>
          <p:cNvPr id="1536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36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smtClean="0"/>
              <a:t>One week activity</a:t>
            </a:r>
          </a:p>
          <a:p>
            <a:r>
              <a:rPr lang="en-US" dirty="0" smtClean="0"/>
              <a:t>The </a:t>
            </a:r>
            <a:r>
              <a:rPr lang="en-US" dirty="0"/>
              <a:t>students were</a:t>
            </a:r>
            <a:r>
              <a:rPr lang="en-US" dirty="0" smtClean="0"/>
              <a:t> given this</a:t>
            </a:r>
            <a:r>
              <a:rPr lang="en-US" baseline="0" dirty="0" smtClean="0"/>
              <a:t> food web, with foxes, rabbits and grass. What happens when an unknown organism — the invasive species — comes into the ecosystem?</a:t>
            </a:r>
            <a:endParaRPr lang="en-US" dirty="0" smtClean="0"/>
          </a:p>
          <a:p>
            <a:r>
              <a:rPr lang="en-US" dirty="0" smtClean="0"/>
              <a:t/>
            </a:r>
            <a:br>
              <a:rPr lang="en-US" dirty="0" smtClean="0"/>
            </a:br>
            <a:r>
              <a:rPr lang="en-US" dirty="0" smtClean="0"/>
              <a:t>[</a:t>
            </a:r>
            <a:r>
              <a:rPr lang="en-US" dirty="0" err="1" smtClean="0"/>
              <a:t>leema’s</a:t>
            </a:r>
            <a:r>
              <a:rPr lang="en-US" dirty="0" smtClean="0"/>
              <a:t> notes</a:t>
            </a:r>
          </a:p>
          <a:p>
            <a:r>
              <a:rPr lang="en-US" dirty="0"/>
              <a:t>Students worked with this simulation to explain population fluctuations displayed on graphs like </a:t>
            </a:r>
            <a:r>
              <a:rPr lang="en-US" dirty="0" smtClean="0"/>
              <a:t>this.  </a:t>
            </a:r>
            <a:r>
              <a:rPr lang="en-US" dirty="0"/>
              <a:t>After becoming familiar w/ </a:t>
            </a:r>
            <a:r>
              <a:rPr lang="en-US" dirty="0" smtClean="0"/>
              <a:t>the food chain, </a:t>
            </a:r>
            <a:r>
              <a:rPr lang="en-US" dirty="0"/>
              <a:t>students introduced an unknown organism -- the IS -- into the ecosystem and examined the population fluctuations in order to determine the role this organism played in the ecosystem -- how did it affect the other organisms? </a:t>
            </a:r>
          </a:p>
          <a:p>
            <a:endParaRPr lang="en-US" dirty="0"/>
          </a:p>
          <a:p>
            <a:r>
              <a:rPr lang="en-US" dirty="0"/>
              <a:t>To give you an </a:t>
            </a:r>
            <a:r>
              <a:rPr lang="en-US" dirty="0" err="1"/>
              <a:t>iea</a:t>
            </a:r>
            <a:r>
              <a:rPr lang="en-US" dirty="0"/>
              <a:t> of the data they were grappling </a:t>
            </a:r>
            <a:r>
              <a:rPr lang="en-US" dirty="0" err="1"/>
              <a:t>w</a:t>
            </a:r>
            <a:r>
              <a:rPr lang="en-US" dirty="0"/>
              <a:t>/ let me draw your attention to the graph behind me….in this graph, the rabbit population died out and the grass population stayed pretty consistent when the invader came in.  This caused a lot of </a:t>
            </a:r>
            <a:r>
              <a:rPr lang="en-US" dirty="0" err="1"/>
              <a:t>cnfusion</a:t>
            </a:r>
            <a:r>
              <a:rPr lang="en-US" dirty="0"/>
              <a:t> </a:t>
            </a:r>
            <a:r>
              <a:rPr lang="en-US" dirty="0" err="1"/>
              <a:t>b/c</a:t>
            </a:r>
            <a:r>
              <a:rPr lang="en-US" dirty="0"/>
              <a:t> the simplest explanation for this is that the invader ate the rabbits -- killing them.  But, this does not explain how the IS could survive w/o the rabbits, nor does it explain why the grass population didn’t sky rocket once there were no more rabbits eating it.</a:t>
            </a:r>
          </a:p>
          <a:p>
            <a:endParaRPr lang="en-US" dirty="0"/>
          </a:p>
          <a:p>
            <a:r>
              <a:rPr lang="en-US" dirty="0"/>
              <a:t>These problems are solved when one thinks of competition -- the rabbits died out not because of a predator/prey relationship but </a:t>
            </a:r>
            <a:r>
              <a:rPr lang="en-US" dirty="0" err="1"/>
              <a:t>b/c</a:t>
            </a:r>
            <a:r>
              <a:rPr lang="en-US" dirty="0"/>
              <a:t> the invader was eating their </a:t>
            </a:r>
            <a:r>
              <a:rPr lang="en-US" dirty="0" smtClean="0"/>
              <a:t>food</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Tyler — pointing to graph to defend “doesn’t eat grass”.</a:t>
            </a:r>
            <a:r>
              <a:rPr lang="en-US" baseline="0" dirty="0" smtClean="0"/>
              <a:t> </a:t>
            </a:r>
          </a:p>
          <a:p>
            <a:pPr marL="228600" indent="-228600">
              <a:buAutoNum type="arabicPeriod"/>
            </a:pPr>
            <a:r>
              <a:rPr lang="en-US" baseline="0" dirty="0" err="1" smtClean="0"/>
              <a:t>Issac</a:t>
            </a:r>
            <a:r>
              <a:rPr lang="en-US" baseline="0" dirty="0" smtClean="0"/>
              <a:t> pointing out problem with Tyler’s claim that eats rabbits. The invader survived after rabbits were at 0, so it can’t only eat only rabbits.</a:t>
            </a:r>
          </a:p>
          <a:p>
            <a:pPr marL="228600" indent="-228600">
              <a:buAutoNum type="arabicPeriod"/>
            </a:pPr>
            <a:r>
              <a:rPr lang="en-US" baseline="0" dirty="0" smtClean="0"/>
              <a:t>Structured by </a:t>
            </a:r>
            <a:r>
              <a:rPr lang="en-US" baseline="0" dirty="0" err="1" smtClean="0"/>
              <a:t>curric</a:t>
            </a:r>
            <a:r>
              <a:rPr lang="en-US" baseline="0" dirty="0" smtClean="0"/>
              <a:t> and T’s implementation</a:t>
            </a:r>
            <a:endParaRPr lang="en-US" dirty="0" smtClean="0"/>
          </a:p>
          <a:p>
            <a:r>
              <a:rPr lang="en-US" dirty="0" smtClean="0"/>
              <a:t>4.</a:t>
            </a:r>
            <a:r>
              <a:rPr lang="en-US" baseline="0" dirty="0" smtClean="0"/>
              <a:t> Reaching agreement was difficult. (You </a:t>
            </a:r>
            <a:r>
              <a:rPr lang="en-US" baseline="0" dirty="0" err="1" smtClean="0"/>
              <a:t>ain’t</a:t>
            </a:r>
            <a:r>
              <a:rPr lang="en-US" baseline="0" dirty="0" smtClean="0"/>
              <a:t> got nothing!!) Tyler did agree it must eat something else, in addition to rabbits. But not the grass as </a:t>
            </a:r>
            <a:r>
              <a:rPr lang="en-US" baseline="0" dirty="0" err="1" smtClean="0"/>
              <a:t>Issac</a:t>
            </a:r>
            <a:r>
              <a:rPr lang="en-US" baseline="0" dirty="0" smtClean="0"/>
              <a:t> was arguing earlier.</a:t>
            </a:r>
          </a:p>
          <a:p>
            <a:r>
              <a:rPr lang="en-US" dirty="0" smtClean="0"/>
              <a:t>In</a:t>
            </a:r>
            <a:r>
              <a:rPr lang="en-US" baseline="0" dirty="0" smtClean="0"/>
              <a:t> this classroom it seems like the competitive nature of their questioning of one another may have gotten in the way.</a:t>
            </a:r>
            <a:endParaRPr lang="en-US" dirty="0"/>
          </a:p>
        </p:txBody>
      </p:sp>
      <p:sp>
        <p:nvSpPr>
          <p:cNvPr id="4" name="Slide Number Placeholder 3"/>
          <p:cNvSpPr>
            <a:spLocks noGrp="1"/>
          </p:cNvSpPr>
          <p:nvPr>
            <p:ph type="sldNum" sz="quarter" idx="10"/>
          </p:nvPr>
        </p:nvSpPr>
        <p:spPr/>
        <p:txBody>
          <a:bodyPr/>
          <a:lstStyle/>
          <a:p>
            <a:fld id="{5377ECD2-AD7C-A846-A485-FC0B338BBF9C}"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039205-BC46-5A4B-A769-38C1AC23B3F7}" type="slidenum">
              <a:rPr lang="en-US"/>
              <a:pPr/>
              <a:t>10</a:t>
            </a:fld>
            <a:endParaRPr lang="en-US"/>
          </a:p>
        </p:txBody>
      </p:sp>
      <p:sp>
        <p:nvSpPr>
          <p:cNvPr id="1751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51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smtClean="0"/>
              <a:t>Second example</a:t>
            </a:r>
            <a:r>
              <a:rPr lang="en-US" baseline="0" dirty="0" smtClean="0"/>
              <a:t> focuses on representing ideas as scientific models</a:t>
            </a:r>
          </a:p>
          <a:p>
            <a:endParaRPr lang="en-US" baseline="0" dirty="0" smtClean="0"/>
          </a:p>
          <a:p>
            <a:r>
              <a:rPr lang="en-US" baseline="0" dirty="0" smtClean="0"/>
              <a:t>Following the literature…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 I</a:t>
            </a:r>
            <a:r>
              <a:rPr lang="en-US" baseline="0" dirty="0" smtClean="0"/>
              <a:t> disagree with myself and my model. —- This is the kind of thinking we are hoping to support. Evaluating their models, deciding how to improve them.</a:t>
            </a:r>
          </a:p>
          <a:p>
            <a:r>
              <a:rPr lang="en-US" baseline="0" dirty="0" smtClean="0"/>
              <a:t>Look at what </a:t>
            </a:r>
            <a:r>
              <a:rPr lang="en-US" baseline="0" dirty="0" err="1" smtClean="0"/>
              <a:t>curric</a:t>
            </a:r>
            <a:r>
              <a:rPr lang="en-US" baseline="0" dirty="0" smtClean="0"/>
              <a:t> and teacher did to support this.</a:t>
            </a:r>
          </a:p>
          <a:p>
            <a:endParaRPr lang="en-US" baseline="0" dirty="0" smtClean="0"/>
          </a:p>
          <a:p>
            <a:r>
              <a:rPr lang="en-US" baseline="0" dirty="0" smtClean="0"/>
              <a:t>SUMMARY— SUPPORT FOR PRAACTICE HAS TO GO BEYOND “WHAT TO DO.” CREATE SITUATION WHERE STUDENTS CAN BUY INTO THE NEED TO DO IT, SEE WHY IT MAKES SENSE, AND ALSO PROVIDE GUIDANCE ABOUT HOW TO DO IT.</a:t>
            </a:r>
          </a:p>
        </p:txBody>
      </p:sp>
      <p:sp>
        <p:nvSpPr>
          <p:cNvPr id="4" name="Slide Number Placeholder 3"/>
          <p:cNvSpPr>
            <a:spLocks noGrp="1"/>
          </p:cNvSpPr>
          <p:nvPr>
            <p:ph type="sldNum" sz="quarter" idx="10"/>
          </p:nvPr>
        </p:nvSpPr>
        <p:spPr/>
        <p:txBody>
          <a:bodyPr/>
          <a:lstStyle/>
          <a:p>
            <a:fld id="{5377ECD2-AD7C-A846-A485-FC0B338BBF9C}" type="slidenum">
              <a:rPr lang="en-US" smtClean="0"/>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77ECD2-AD7C-A846-A485-FC0B338BBF9C}"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sz="quarter"/>
          </p:nvPr>
        </p:nvSpPr>
        <p:spPr>
          <a:xfrm>
            <a:off x="1371600" y="1981200"/>
            <a:ext cx="6553200" cy="1603375"/>
          </a:xfrm>
        </p:spPr>
        <p:txBody>
          <a:bodyPr/>
          <a:lstStyle>
            <a:lvl1pPr>
              <a:defRPr/>
            </a:lvl1pPr>
          </a:lstStyle>
          <a:p>
            <a:r>
              <a:rPr lang="en-US"/>
              <a:t>Click to edit Master title style</a:t>
            </a:r>
          </a:p>
        </p:txBody>
      </p:sp>
      <p:sp>
        <p:nvSpPr>
          <p:cNvPr id="5123" name="Rectangle 3"/>
          <p:cNvSpPr>
            <a:spLocks noGrp="1" noChangeArrowheads="1"/>
          </p:cNvSpPr>
          <p:nvPr>
            <p:ph type="subTitle" sz="quarter" idx="1"/>
          </p:nvPr>
        </p:nvSpPr>
        <p:spPr>
          <a:xfrm>
            <a:off x="1371600" y="3886200"/>
            <a:ext cx="6553200" cy="685800"/>
          </a:xfrm>
        </p:spPr>
        <p:txBody>
          <a:bodyPr/>
          <a:lstStyle>
            <a:lvl1pPr marL="0" indent="0" algn="ctr">
              <a:buFontTx/>
              <a:buNone/>
              <a:defRPr/>
            </a:lvl1pPr>
          </a:lstStyle>
          <a:p>
            <a:r>
              <a:rPr lang="en-US"/>
              <a:t>Click to edit Master subtitle style</a:t>
            </a:r>
          </a:p>
        </p:txBody>
      </p:sp>
    </p:spTree>
  </p:cSld>
  <p:clrMapOvr>
    <a:masterClrMapping/>
  </p:clrMapOvr>
  <p:transition xmlns:p14="http://schemas.microsoft.com/office/powerpoint/2010/main" spd="slow">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spd="slow">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350" y="1066800"/>
            <a:ext cx="1924050" cy="5059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066800"/>
            <a:ext cx="5619750" cy="5059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spd="slow">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sz="quarter"/>
          </p:nvPr>
        </p:nvSpPr>
        <p:spPr>
          <a:xfrm>
            <a:off x="1371600" y="1981200"/>
            <a:ext cx="6553200" cy="1603375"/>
          </a:xfrm>
        </p:spPr>
        <p:txBody>
          <a:bodyPr/>
          <a:lstStyle>
            <a:lvl1pPr>
              <a:defRPr/>
            </a:lvl1pPr>
          </a:lstStyle>
          <a:p>
            <a:r>
              <a:rPr lang="en-US"/>
              <a:t>Click to edit Master title style</a:t>
            </a:r>
          </a:p>
        </p:txBody>
      </p:sp>
      <p:sp>
        <p:nvSpPr>
          <p:cNvPr id="5123" name="Rectangle 3"/>
          <p:cNvSpPr>
            <a:spLocks noGrp="1" noChangeArrowheads="1"/>
          </p:cNvSpPr>
          <p:nvPr>
            <p:ph type="subTitle" sz="quarter" idx="1"/>
          </p:nvPr>
        </p:nvSpPr>
        <p:spPr>
          <a:xfrm>
            <a:off x="1371600" y="3886200"/>
            <a:ext cx="6553200" cy="685800"/>
          </a:xfrm>
        </p:spPr>
        <p:txBody>
          <a:bodyPr/>
          <a:lstStyle>
            <a:lvl1pPr marL="0" indent="0" algn="ctr">
              <a:buFontTx/>
              <a:buNone/>
              <a:defRPr/>
            </a:lvl1pPr>
          </a:lstStyle>
          <a:p>
            <a:r>
              <a:rPr lang="en-US"/>
              <a:t>Click to edit Master subtitle style</a:t>
            </a:r>
          </a:p>
        </p:txBody>
      </p:sp>
    </p:spTree>
  </p:cSld>
  <p:clrMapOvr>
    <a:masterClrMapping/>
  </p:clrMapOvr>
  <p:transition xmlns:p14="http://schemas.microsoft.com/office/powerpoint/2010/main" spd="slow">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spd="slow">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xmlns:p14="http://schemas.microsoft.com/office/powerpoint/2010/main" spd="slow">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438400"/>
            <a:ext cx="3771900" cy="3687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81500" y="2438400"/>
            <a:ext cx="3771900" cy="3687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spd="slow">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spd="slow">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spd="slow">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spd="slow">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xmlns:p14="http://schemas.microsoft.com/office/powerpoint/2010/main" spd="slow">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spd="slow">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xmlns:p14="http://schemas.microsoft.com/office/powerpoint/2010/main" spd="slow">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spd="slow">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350" y="1066800"/>
            <a:ext cx="1924050" cy="5059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066800"/>
            <a:ext cx="5619750" cy="5059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spd="slow">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xmlns:p14="http://schemas.microsoft.com/office/powerpoint/2010/main" spd="slow">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438400"/>
            <a:ext cx="3771900" cy="3687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81500" y="2438400"/>
            <a:ext cx="3771900" cy="3687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spd="slow">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spd="slow">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spd="slow">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spd="slow">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xmlns:p14="http://schemas.microsoft.com/office/powerpoint/2010/main" spd="slow">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xmlns:p14="http://schemas.microsoft.com/office/powerpoint/2010/main" spd="slow">
    <p:zoom/>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vmlDrawing" Target="../drawings/vmlDrawing1.vml"/><Relationship Id="rId14" Type="http://schemas.openxmlformats.org/officeDocument/2006/relationships/image" Target="../media/image1.jpeg"/><Relationship Id="rId15" Type="http://schemas.openxmlformats.org/officeDocument/2006/relationships/oleObject" Target="../embeddings/oleObject1.bin"/><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vmlDrawing" Target="../drawings/vmlDrawing2.vml"/><Relationship Id="rId14" Type="http://schemas.openxmlformats.org/officeDocument/2006/relationships/image" Target="../media/image1.jpeg"/><Relationship Id="rId15" Type="http://schemas.openxmlformats.org/officeDocument/2006/relationships/oleObject" Target="../embeddings/oleObject2.bin"/><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57200" y="990600"/>
            <a:ext cx="75438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457200" y="2438400"/>
            <a:ext cx="7696200" cy="3687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aphicFrame>
        <p:nvGraphicFramePr>
          <p:cNvPr id="1026"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1778" r:id="rId15" imgW="0" imgH="0" progId="PowerPoint.Show.8">
                  <p:embed/>
                </p:oleObj>
              </mc:Choice>
              <mc:Fallback>
                <p:oleObj r:id="rId15" imgW="0" imgH="0" progId="PowerPoint.Show.8">
                  <p:embed/>
                  <p:pic>
                    <p:nvPicPr>
                      <p:cNvPr id="0" name="AutoShape 119"/>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oleObj>
              </mc:Fallback>
            </mc:AlternateContent>
          </a:graphicData>
        </a:graphic>
      </p:graphicFrame>
      <p:cxnSp>
        <p:nvCxnSpPr>
          <p:cNvPr id="4" name="Straight Connector 3"/>
          <p:cNvCxnSpPr/>
          <p:nvPr userDrawn="1"/>
        </p:nvCxnSpPr>
        <p:spPr bwMode="auto">
          <a:xfrm>
            <a:off x="647700" y="1752600"/>
            <a:ext cx="7162800" cy="0"/>
          </a:xfrm>
          <a:prstGeom prst="line">
            <a:avLst/>
          </a:prstGeom>
          <a:solidFill>
            <a:schemeClr val="accent1"/>
          </a:solidFill>
          <a:ln w="38100" cap="flat" cmpd="sng" algn="ctr">
            <a:solidFill>
              <a:srgbClr val="800000"/>
            </a:solid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4176"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Lst>
  <p:transition xmlns:p14="http://schemas.microsoft.com/office/powerpoint/2010/main" spd="slow">
    <p:zoom/>
  </p:transition>
  <p:txStyles>
    <p:titleStyle>
      <a:lvl1pPr algn="ctr" rtl="0" eaLnBrk="0" fontAlgn="base" hangingPunct="0">
        <a:lnSpc>
          <a:spcPts val="3200"/>
        </a:lnSpc>
        <a:spcBef>
          <a:spcPct val="0"/>
        </a:spcBef>
        <a:spcAft>
          <a:spcPct val="0"/>
        </a:spcAft>
        <a:defRPr sz="3200" b="1" i="0">
          <a:solidFill>
            <a:srgbClr val="800000"/>
          </a:solidFill>
          <a:latin typeface="Calibri"/>
          <a:ea typeface="ＭＳ Ｐゴシック" pitchFamily="-110" charset="-128"/>
          <a:cs typeface="Calibri"/>
        </a:defRPr>
      </a:lvl1pPr>
      <a:lvl2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pitchFamily="-110" charset="0"/>
        </a:defRPr>
      </a:lvl6pPr>
      <a:lvl7pPr marL="914400" algn="ctr" rtl="0" fontAlgn="base">
        <a:spcBef>
          <a:spcPct val="0"/>
        </a:spcBef>
        <a:spcAft>
          <a:spcPct val="0"/>
        </a:spcAft>
        <a:defRPr sz="4400">
          <a:solidFill>
            <a:schemeClr val="tx2"/>
          </a:solidFill>
          <a:latin typeface="Times" pitchFamily="-110" charset="0"/>
        </a:defRPr>
      </a:lvl7pPr>
      <a:lvl8pPr marL="1371600" algn="ctr" rtl="0" fontAlgn="base">
        <a:spcBef>
          <a:spcPct val="0"/>
        </a:spcBef>
        <a:spcAft>
          <a:spcPct val="0"/>
        </a:spcAft>
        <a:defRPr sz="4400">
          <a:solidFill>
            <a:schemeClr val="tx2"/>
          </a:solidFill>
          <a:latin typeface="Times" pitchFamily="-110" charset="0"/>
        </a:defRPr>
      </a:lvl8pPr>
      <a:lvl9pPr marL="1828800" algn="ctr" rtl="0" fontAlgn="base">
        <a:spcBef>
          <a:spcPct val="0"/>
        </a:spcBef>
        <a:spcAft>
          <a:spcPct val="0"/>
        </a:spcAft>
        <a:defRPr sz="4400">
          <a:solidFill>
            <a:schemeClr val="tx2"/>
          </a:solidFill>
          <a:latin typeface="Times" pitchFamily="-110" charset="0"/>
        </a:defRPr>
      </a:lvl9pPr>
    </p:titleStyle>
    <p:bodyStyle>
      <a:lvl1pPr marL="342900" indent="-342900" algn="l" rtl="0" eaLnBrk="0" fontAlgn="base" hangingPunct="0">
        <a:spcBef>
          <a:spcPct val="20000"/>
        </a:spcBef>
        <a:spcAft>
          <a:spcPct val="0"/>
        </a:spcAft>
        <a:buChar char="•"/>
        <a:defRPr sz="2800">
          <a:solidFill>
            <a:schemeClr val="tx1"/>
          </a:solidFill>
          <a:latin typeface="Calibri"/>
          <a:ea typeface="ＭＳ Ｐゴシック" pitchFamily="-110" charset="-128"/>
          <a:cs typeface="Calibri"/>
        </a:defRPr>
      </a:lvl1pPr>
      <a:lvl2pPr marL="742950" indent="-285750" algn="l" rtl="0" eaLnBrk="0" fontAlgn="base" hangingPunct="0">
        <a:spcBef>
          <a:spcPct val="20000"/>
        </a:spcBef>
        <a:spcAft>
          <a:spcPct val="0"/>
        </a:spcAft>
        <a:buChar char="–"/>
        <a:defRPr sz="2400">
          <a:solidFill>
            <a:schemeClr val="tx1"/>
          </a:solidFill>
          <a:latin typeface="Calibri"/>
          <a:ea typeface="ＭＳ Ｐゴシック" pitchFamily="-110" charset="-128"/>
          <a:cs typeface="Calibri"/>
        </a:defRPr>
      </a:lvl2pPr>
      <a:lvl3pPr marL="1143000" indent="-228600" algn="l" rtl="0" eaLnBrk="0" fontAlgn="base" hangingPunct="0">
        <a:spcBef>
          <a:spcPct val="20000"/>
        </a:spcBef>
        <a:spcAft>
          <a:spcPct val="0"/>
        </a:spcAft>
        <a:buChar char="•"/>
        <a:defRPr sz="2400">
          <a:solidFill>
            <a:schemeClr val="tx1"/>
          </a:solidFill>
          <a:latin typeface="Calibri"/>
          <a:ea typeface="ＭＳ Ｐゴシック" pitchFamily="-110" charset="-128"/>
          <a:cs typeface="Calibri"/>
        </a:defRPr>
      </a:lvl3pPr>
      <a:lvl4pPr marL="1600200" indent="-228600" algn="l" rtl="0" eaLnBrk="0" fontAlgn="base" hangingPunct="0">
        <a:spcBef>
          <a:spcPct val="20000"/>
        </a:spcBef>
        <a:spcAft>
          <a:spcPct val="0"/>
        </a:spcAft>
        <a:buChar char="–"/>
        <a:defRPr sz="2400">
          <a:solidFill>
            <a:schemeClr val="tx1"/>
          </a:solidFill>
          <a:latin typeface="Calibri"/>
          <a:ea typeface="ＭＳ Ｐゴシック" pitchFamily="-110" charset="-128"/>
          <a:cs typeface="Calibri"/>
        </a:defRPr>
      </a:lvl4pPr>
      <a:lvl5pPr marL="2057400" indent="-228600" algn="l" rtl="0" eaLnBrk="0" fontAlgn="base" hangingPunct="0">
        <a:spcBef>
          <a:spcPct val="20000"/>
        </a:spcBef>
        <a:spcAft>
          <a:spcPct val="0"/>
        </a:spcAft>
        <a:buChar char="»"/>
        <a:defRPr sz="2400">
          <a:solidFill>
            <a:schemeClr val="tx1"/>
          </a:solidFill>
          <a:latin typeface="Calibri"/>
          <a:ea typeface="ＭＳ Ｐゴシック" pitchFamily="-110" charset="-128"/>
          <a:cs typeface="Calibri"/>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57200" y="1066800"/>
            <a:ext cx="7543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457200" y="2438400"/>
            <a:ext cx="7696200" cy="3687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1026"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62193" r:id="rId15" imgW="0" imgH="0" progId="PowerPoint.Show.8">
                  <p:embed/>
                </p:oleObj>
              </mc:Choice>
              <mc:Fallback>
                <p:oleObj r:id="rId15" imgW="0" imgH="0" progId="PowerPoint.Show.8">
                  <p:embed/>
                  <p:pic>
                    <p:nvPicPr>
                      <p:cNvPr id="0" name="AutoShape 118"/>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p:transition xmlns:p14="http://schemas.microsoft.com/office/powerpoint/2010/main" spd="slow">
    <p:zoom/>
  </p:transition>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pitchFamily="-110" charset="0"/>
        </a:defRPr>
      </a:lvl6pPr>
      <a:lvl7pPr marL="914400" algn="ctr" rtl="0" fontAlgn="base">
        <a:spcBef>
          <a:spcPct val="0"/>
        </a:spcBef>
        <a:spcAft>
          <a:spcPct val="0"/>
        </a:spcAft>
        <a:defRPr sz="4400">
          <a:solidFill>
            <a:schemeClr val="tx2"/>
          </a:solidFill>
          <a:latin typeface="Times" pitchFamily="-110" charset="0"/>
        </a:defRPr>
      </a:lvl7pPr>
      <a:lvl8pPr marL="1371600" algn="ctr" rtl="0" fontAlgn="base">
        <a:spcBef>
          <a:spcPct val="0"/>
        </a:spcBef>
        <a:spcAft>
          <a:spcPct val="0"/>
        </a:spcAft>
        <a:defRPr sz="4400">
          <a:solidFill>
            <a:schemeClr val="tx2"/>
          </a:solidFill>
          <a:latin typeface="Times" pitchFamily="-110" charset="0"/>
        </a:defRPr>
      </a:lvl8pPr>
      <a:lvl9pPr marL="1828800" algn="ctr" rtl="0" fontAlgn="base">
        <a:spcBef>
          <a:spcPct val="0"/>
        </a:spcBef>
        <a:spcAft>
          <a:spcPct val="0"/>
        </a:spcAft>
        <a:defRPr sz="4400">
          <a:solidFill>
            <a:schemeClr val="tx2"/>
          </a:solidFill>
          <a:latin typeface="Times"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17.png"/><Relationship Id="rId8"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file://localhost/Users/bre827/Documents/Projects/Curriculum%20Projects/Scientifc%20Practices/**%20Sci%20Practices%20Slides/*%20Insqscribe%20work/challenging%20hebrew%20v2.mov" TargetMode="External"/><Relationship Id="rId4" Type="http://schemas.openxmlformats.org/officeDocument/2006/relationships/image" Target="../media/image6.jpe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Subtitle 1"/>
          <p:cNvSpPr>
            <a:spLocks noGrp="1"/>
          </p:cNvSpPr>
          <p:nvPr>
            <p:ph type="subTitle" idx="1"/>
          </p:nvPr>
        </p:nvSpPr>
        <p:spPr>
          <a:xfrm>
            <a:off x="685800" y="1676400"/>
            <a:ext cx="7772400" cy="3657600"/>
          </a:xfrm>
        </p:spPr>
        <p:txBody>
          <a:bodyPr/>
          <a:lstStyle/>
          <a:p>
            <a:r>
              <a:rPr lang="en-US" sz="3600" b="1" dirty="0" smtClean="0">
                <a:solidFill>
                  <a:schemeClr val="accent3"/>
                </a:solidFill>
                <a:ea typeface="ＭＳ Ｐゴシック" charset="0"/>
              </a:rPr>
              <a:t>The NRC Framework for </a:t>
            </a:r>
            <a:br>
              <a:rPr lang="en-US" sz="3600" b="1" dirty="0" smtClean="0">
                <a:solidFill>
                  <a:schemeClr val="accent3"/>
                </a:solidFill>
                <a:ea typeface="ＭＳ Ｐゴシック" charset="0"/>
              </a:rPr>
            </a:br>
            <a:r>
              <a:rPr lang="en-US" sz="3600" b="1" dirty="0" smtClean="0">
                <a:solidFill>
                  <a:schemeClr val="accent3"/>
                </a:solidFill>
                <a:ea typeface="ＭＳ Ｐゴシック" charset="0"/>
              </a:rPr>
              <a:t>K-12 Science Education: </a:t>
            </a:r>
            <a:br>
              <a:rPr lang="en-US" sz="3600" b="1" dirty="0" smtClean="0">
                <a:solidFill>
                  <a:schemeClr val="accent3"/>
                </a:solidFill>
                <a:ea typeface="ＭＳ Ｐゴシック" charset="0"/>
              </a:rPr>
            </a:br>
            <a:r>
              <a:rPr lang="en-US" sz="3600" b="1" dirty="0" smtClean="0">
                <a:solidFill>
                  <a:schemeClr val="accent3"/>
                </a:solidFill>
                <a:ea typeface="ＭＳ Ｐゴシック" charset="0"/>
              </a:rPr>
              <a:t>Implications for Teacher Knowledge and Science Teaching</a:t>
            </a:r>
          </a:p>
          <a:p>
            <a:endParaRPr lang="en-US" sz="3600" b="1" dirty="0" smtClean="0">
              <a:solidFill>
                <a:schemeClr val="accent3"/>
              </a:solidFill>
              <a:ea typeface="ＭＳ Ｐゴシック" charset="0"/>
            </a:endParaRPr>
          </a:p>
          <a:p>
            <a:pPr>
              <a:spcBef>
                <a:spcPts val="0"/>
              </a:spcBef>
            </a:pPr>
            <a:r>
              <a:rPr lang="en-US" sz="3600" dirty="0">
                <a:solidFill>
                  <a:srgbClr val="FFFFFF"/>
                </a:solidFill>
                <a:ea typeface="ＭＳ Ｐゴシック" charset="0"/>
              </a:rPr>
              <a:t>Brian J. Reiser</a:t>
            </a:r>
          </a:p>
          <a:p>
            <a:pPr>
              <a:spcBef>
                <a:spcPts val="0"/>
              </a:spcBef>
            </a:pPr>
            <a:r>
              <a:rPr lang="en-US" sz="3600" i="1" dirty="0">
                <a:solidFill>
                  <a:srgbClr val="FFFFFF"/>
                </a:solidFill>
                <a:ea typeface="ＭＳ Ｐゴシック" charset="0"/>
              </a:rPr>
              <a:t>Northwestern </a:t>
            </a:r>
            <a:r>
              <a:rPr lang="en-US" sz="3600" i="1" dirty="0" smtClean="0">
                <a:solidFill>
                  <a:srgbClr val="FFFFFF"/>
                </a:solidFill>
                <a:ea typeface="ＭＳ Ｐゴシック" charset="0"/>
              </a:rPr>
              <a:t>University</a:t>
            </a:r>
            <a:endParaRPr lang="en-US" sz="3600" i="1" dirty="0">
              <a:solidFill>
                <a:srgbClr val="FFFFFF"/>
              </a:solidFill>
              <a:ea typeface="ＭＳ Ｐゴシック" charset="0"/>
            </a:endParaRPr>
          </a:p>
          <a:p>
            <a:endParaRPr lang="en-US" sz="3600" b="1" dirty="0" smtClean="0">
              <a:solidFill>
                <a:schemeClr val="accent3"/>
              </a:solidFill>
              <a:ea typeface="ＭＳ Ｐゴシック" charset="0"/>
            </a:endParaRPr>
          </a:p>
          <a:p>
            <a:endParaRPr lang="en-US" sz="2000" dirty="0" smtClean="0">
              <a:solidFill>
                <a:srgbClr val="FFFFFF"/>
              </a:solidFill>
              <a:ea typeface="ＭＳ Ｐゴシック" charset="0"/>
            </a:endParaRPr>
          </a:p>
        </p:txBody>
      </p:sp>
      <p:pic>
        <p:nvPicPr>
          <p:cNvPr id="3" name="Picture 2"/>
          <p:cNvPicPr>
            <a:picLocks noChangeAspect="1"/>
          </p:cNvPicPr>
          <p:nvPr/>
        </p:nvPicPr>
        <p:blipFill>
          <a:blip r:embed="rId3"/>
          <a:stretch>
            <a:fillRect/>
          </a:stretch>
        </p:blipFill>
        <p:spPr>
          <a:xfrm>
            <a:off x="381000" y="228600"/>
            <a:ext cx="1508760" cy="1828800"/>
          </a:xfrm>
          <a:prstGeom prst="rect">
            <a:avLst/>
          </a:prstGeom>
        </p:spPr>
      </p:pic>
    </p:spTree>
    <p:extLst>
      <p:ext uri="{BB962C8B-B14F-4D97-AF65-F5344CB8AC3E}">
        <p14:creationId xmlns:p14="http://schemas.microsoft.com/office/powerpoint/2010/main" val="2006333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76200" y="762000"/>
            <a:ext cx="8534400" cy="1066800"/>
          </a:xfrm>
        </p:spPr>
        <p:txBody>
          <a:bodyPr/>
          <a:lstStyle/>
          <a:p>
            <a:r>
              <a:rPr lang="en-US" dirty="0" smtClean="0"/>
              <a:t>Developing and using scientific models</a:t>
            </a:r>
            <a:endParaRPr lang="en-US" dirty="0"/>
          </a:p>
        </p:txBody>
      </p:sp>
      <p:sp>
        <p:nvSpPr>
          <p:cNvPr id="174083" name="Rectangle 3"/>
          <p:cNvSpPr>
            <a:spLocks noGrp="1" noChangeArrowheads="1"/>
          </p:cNvSpPr>
          <p:nvPr>
            <p:ph type="body" idx="1"/>
          </p:nvPr>
        </p:nvSpPr>
        <p:spPr>
          <a:xfrm>
            <a:off x="457200" y="1981200"/>
            <a:ext cx="7239000" cy="4038600"/>
          </a:xfrm>
        </p:spPr>
        <p:txBody>
          <a:bodyPr/>
          <a:lstStyle/>
          <a:p>
            <a:pPr>
              <a:lnSpc>
                <a:spcPct val="90000"/>
              </a:lnSpc>
              <a:buClr>
                <a:srgbClr val="2F288D"/>
              </a:buClr>
            </a:pPr>
            <a:r>
              <a:rPr lang="en-US" dirty="0" smtClean="0">
                <a:solidFill>
                  <a:schemeClr val="tx1"/>
                </a:solidFill>
                <a:ea typeface="+mn-ea"/>
              </a:rPr>
              <a:t>A </a:t>
            </a:r>
            <a:r>
              <a:rPr lang="en-US" i="1" dirty="0">
                <a:solidFill>
                  <a:schemeClr val="tx1"/>
                </a:solidFill>
                <a:ea typeface="+mn-ea"/>
              </a:rPr>
              <a:t>scientific </a:t>
            </a:r>
            <a:r>
              <a:rPr lang="en-US" i="1" dirty="0" smtClean="0">
                <a:solidFill>
                  <a:schemeClr val="tx1"/>
                </a:solidFill>
                <a:ea typeface="+mn-ea"/>
              </a:rPr>
              <a:t>model</a:t>
            </a:r>
            <a:endParaRPr lang="en-US" dirty="0">
              <a:ea typeface="+mn-ea"/>
            </a:endParaRPr>
          </a:p>
          <a:p>
            <a:pPr lvl="1">
              <a:lnSpc>
                <a:spcPct val="90000"/>
              </a:lnSpc>
              <a:buClr>
                <a:srgbClr val="2F288D"/>
              </a:buClr>
            </a:pPr>
            <a:r>
              <a:rPr lang="en-US" sz="2400" dirty="0" smtClean="0">
                <a:solidFill>
                  <a:schemeClr val="tx1"/>
                </a:solidFill>
                <a:ea typeface="+mn-ea"/>
              </a:rPr>
              <a:t>An </a:t>
            </a:r>
            <a:r>
              <a:rPr lang="en-US" sz="2400" dirty="0">
                <a:solidFill>
                  <a:schemeClr val="tx1"/>
                </a:solidFill>
                <a:ea typeface="+mn-ea"/>
              </a:rPr>
              <a:t>abstract, </a:t>
            </a:r>
            <a:r>
              <a:rPr lang="en-US" sz="2400" dirty="0" smtClean="0">
                <a:solidFill>
                  <a:schemeClr val="tx1"/>
                </a:solidFill>
                <a:ea typeface="+mn-ea"/>
              </a:rPr>
              <a:t>simplified </a:t>
            </a:r>
            <a:r>
              <a:rPr lang="en-US" sz="2400" dirty="0">
                <a:solidFill>
                  <a:schemeClr val="tx1"/>
                </a:solidFill>
                <a:ea typeface="+mn-ea"/>
              </a:rPr>
              <a:t>representation of a </a:t>
            </a:r>
            <a:r>
              <a:rPr lang="en-US" sz="2400" dirty="0" smtClean="0">
                <a:solidFill>
                  <a:schemeClr val="tx1"/>
                </a:solidFill>
                <a:ea typeface="+mn-ea"/>
              </a:rPr>
              <a:t>system</a:t>
            </a:r>
            <a:endParaRPr lang="en-US" dirty="0"/>
          </a:p>
          <a:p>
            <a:pPr lvl="1">
              <a:lnSpc>
                <a:spcPct val="90000"/>
              </a:lnSpc>
              <a:buClr>
                <a:srgbClr val="2F288D"/>
              </a:buClr>
            </a:pPr>
            <a:r>
              <a:rPr lang="en-US" dirty="0" smtClean="0"/>
              <a:t>Models </a:t>
            </a:r>
            <a:r>
              <a:rPr lang="en-US" dirty="0" smtClean="0">
                <a:solidFill>
                  <a:schemeClr val="tx1"/>
                </a:solidFill>
                <a:ea typeface="+mn-ea"/>
              </a:rPr>
              <a:t>generate </a:t>
            </a:r>
            <a:r>
              <a:rPr lang="en-US" dirty="0">
                <a:solidFill>
                  <a:schemeClr val="tx1"/>
                </a:solidFill>
                <a:ea typeface="+mn-ea"/>
              </a:rPr>
              <a:t>explanations and predictions of</a:t>
            </a:r>
            <a:r>
              <a:rPr lang="en-US" dirty="0" smtClean="0">
                <a:solidFill>
                  <a:schemeClr val="tx1"/>
                </a:solidFill>
                <a:ea typeface="+mn-ea"/>
              </a:rPr>
              <a:t> scientific phenomena</a:t>
            </a:r>
            <a:r>
              <a:rPr lang="en-US" dirty="0">
                <a:solidFill>
                  <a:schemeClr val="tx1"/>
                </a:solidFill>
                <a:ea typeface="+mn-ea"/>
              </a:rPr>
              <a:t>.</a:t>
            </a:r>
            <a:r>
              <a:rPr lang="en-US" dirty="0" smtClean="0">
                <a:solidFill>
                  <a:schemeClr val="tx1"/>
                </a:solidFill>
                <a:ea typeface="+mn-ea"/>
              </a:rPr>
              <a:t> </a:t>
            </a:r>
          </a:p>
          <a:p>
            <a:pPr>
              <a:lnSpc>
                <a:spcPct val="90000"/>
              </a:lnSpc>
              <a:buClr>
                <a:srgbClr val="333399"/>
              </a:buClr>
            </a:pPr>
            <a:r>
              <a:rPr lang="en-US" dirty="0" smtClean="0">
                <a:ea typeface="+mn-ea"/>
              </a:rPr>
              <a:t>Elements of the practice</a:t>
            </a:r>
          </a:p>
          <a:p>
            <a:pPr lvl="1">
              <a:lnSpc>
                <a:spcPct val="90000"/>
              </a:lnSpc>
              <a:buClr>
                <a:srgbClr val="333399"/>
              </a:buClr>
            </a:pPr>
            <a:r>
              <a:rPr lang="en-US" dirty="0" smtClean="0">
                <a:solidFill>
                  <a:schemeClr val="tx1"/>
                </a:solidFill>
                <a:ea typeface="+mn-ea"/>
              </a:rPr>
              <a:t>Constructing models from evidence</a:t>
            </a:r>
          </a:p>
          <a:p>
            <a:pPr lvl="1">
              <a:lnSpc>
                <a:spcPct val="90000"/>
              </a:lnSpc>
              <a:buClr>
                <a:srgbClr val="333399"/>
              </a:buClr>
            </a:pPr>
            <a:r>
              <a:rPr lang="en-US" dirty="0" smtClean="0">
                <a:ea typeface="+mn-ea"/>
              </a:rPr>
              <a:t>Using models to explain phenomena</a:t>
            </a:r>
          </a:p>
          <a:p>
            <a:pPr lvl="1">
              <a:lnSpc>
                <a:spcPct val="90000"/>
              </a:lnSpc>
              <a:buClr>
                <a:srgbClr val="333399"/>
              </a:buClr>
            </a:pPr>
            <a:r>
              <a:rPr lang="en-US" dirty="0" smtClean="0">
                <a:solidFill>
                  <a:schemeClr val="tx1"/>
                </a:solidFill>
                <a:ea typeface="+mn-ea"/>
              </a:rPr>
              <a:t>Evaluate models against evidence</a:t>
            </a:r>
          </a:p>
          <a:p>
            <a:pPr lvl="1">
              <a:lnSpc>
                <a:spcPct val="90000"/>
              </a:lnSpc>
              <a:buClr>
                <a:srgbClr val="333399"/>
              </a:buClr>
            </a:pPr>
            <a:r>
              <a:rPr lang="en-US" dirty="0" smtClean="0">
                <a:ea typeface="+mn-ea"/>
              </a:rPr>
              <a:t>Revise models to improve explanations</a:t>
            </a:r>
            <a:endParaRPr lang="en-US" dirty="0" smtClean="0">
              <a:solidFill>
                <a:schemeClr val="tx1"/>
              </a:solidFill>
              <a:ea typeface="+mn-ea"/>
            </a:endParaRPr>
          </a:p>
          <a:p>
            <a:pPr lvl="1">
              <a:lnSpc>
                <a:spcPct val="90000"/>
              </a:lnSpc>
              <a:buClr>
                <a:srgbClr val="333399"/>
              </a:buClr>
            </a:pPr>
            <a:endParaRPr lang="en-US" dirty="0" smtClean="0">
              <a:solidFill>
                <a:schemeClr val="tx1"/>
              </a:solidFill>
              <a:ea typeface="+mn-ea"/>
            </a:endParaRPr>
          </a:p>
          <a:p>
            <a:pPr marL="0" indent="0">
              <a:lnSpc>
                <a:spcPct val="90000"/>
              </a:lnSpc>
              <a:buNone/>
            </a:pPr>
            <a:endParaRPr lang="en-US" dirty="0" smtClean="0"/>
          </a:p>
        </p:txBody>
      </p:sp>
      <p:pic>
        <p:nvPicPr>
          <p:cNvPr id="4" name="Picture 246" descr="IMG_0016"/>
          <p:cNvPicPr>
            <a:picLocks noChangeAspect="1" noChangeArrowheads="1"/>
          </p:cNvPicPr>
          <p:nvPr/>
        </p:nvPicPr>
        <p:blipFill>
          <a:blip r:embed="rId3"/>
          <a:srcRect/>
          <a:stretch>
            <a:fillRect/>
          </a:stretch>
        </p:blipFill>
        <p:spPr bwMode="auto">
          <a:xfrm>
            <a:off x="6248496" y="4648200"/>
            <a:ext cx="2641322" cy="1981200"/>
          </a:xfrm>
          <a:prstGeom prst="rect">
            <a:avLst/>
          </a:prstGeom>
          <a:noFill/>
          <a:ln w="9525">
            <a:noFill/>
            <a:miter lim="800000"/>
            <a:headEnd/>
            <a:tailEnd/>
          </a:ln>
        </p:spPr>
      </p:pic>
    </p:spTree>
    <p:extLst>
      <p:ext uri="{BB962C8B-B14F-4D97-AF65-F5344CB8AC3E}">
        <p14:creationId xmlns:p14="http://schemas.microsoft.com/office/powerpoint/2010/main" val="10689777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of teaching with practices:</a:t>
            </a:r>
            <a:br>
              <a:rPr lang="en-US" dirty="0"/>
            </a:br>
            <a:r>
              <a:rPr lang="en-US" dirty="0"/>
              <a:t>Modeling </a:t>
            </a:r>
            <a:r>
              <a:rPr lang="en-US" dirty="0" smtClean="0"/>
              <a:t>in Middle School</a:t>
            </a:r>
            <a:endParaRPr lang="en-US" dirty="0"/>
          </a:p>
        </p:txBody>
      </p:sp>
      <p:sp>
        <p:nvSpPr>
          <p:cNvPr id="3" name="Content Placeholder 2"/>
          <p:cNvSpPr>
            <a:spLocks noGrp="1"/>
          </p:cNvSpPr>
          <p:nvPr>
            <p:ph idx="1"/>
          </p:nvPr>
        </p:nvSpPr>
        <p:spPr>
          <a:xfrm>
            <a:off x="457200" y="2286000"/>
            <a:ext cx="7772400" cy="3810000"/>
          </a:xfrm>
        </p:spPr>
        <p:txBody>
          <a:bodyPr/>
          <a:lstStyle/>
          <a:p>
            <a:r>
              <a:rPr lang="en-US" dirty="0" smtClean="0"/>
              <a:t>6</a:t>
            </a:r>
            <a:r>
              <a:rPr lang="en-US" baseline="30000" dirty="0" smtClean="0"/>
              <a:t>th</a:t>
            </a:r>
            <a:r>
              <a:rPr lang="en-US" dirty="0" smtClean="0"/>
              <a:t> grade unit on particle model of matter.</a:t>
            </a:r>
          </a:p>
          <a:p>
            <a:r>
              <a:rPr lang="en-US" dirty="0" smtClean="0"/>
              <a:t>Early lesson — students’ intuitive models for how odors travel through air.</a:t>
            </a:r>
          </a:p>
          <a:p>
            <a:r>
              <a:rPr lang="en-US" dirty="0" smtClean="0"/>
              <a:t>Teacher asked students to compare their models: “I picked you because </a:t>
            </a:r>
            <a:br>
              <a:rPr lang="en-US" dirty="0" smtClean="0"/>
            </a:br>
            <a:r>
              <a:rPr lang="en-US" dirty="0" smtClean="0"/>
              <a:t>you all had different </a:t>
            </a:r>
            <a:br>
              <a:rPr lang="en-US" dirty="0" smtClean="0"/>
            </a:br>
            <a:r>
              <a:rPr lang="en-US" dirty="0" smtClean="0"/>
              <a:t>models.”</a:t>
            </a:r>
          </a:p>
          <a:p>
            <a:endParaRPr lang="en-US" dirty="0"/>
          </a:p>
        </p:txBody>
      </p:sp>
      <p:pic>
        <p:nvPicPr>
          <p:cNvPr id="4" name="Picture 3"/>
          <p:cNvPicPr>
            <a:picLocks noChangeAspect="1"/>
          </p:cNvPicPr>
          <p:nvPr/>
        </p:nvPicPr>
        <p:blipFill>
          <a:blip r:embed="rId2"/>
          <a:stretch>
            <a:fillRect/>
          </a:stretch>
        </p:blipFill>
        <p:spPr>
          <a:xfrm>
            <a:off x="4876800" y="4572000"/>
            <a:ext cx="2540000" cy="1905000"/>
          </a:xfrm>
          <a:prstGeom prst="rect">
            <a:avLst/>
          </a:prstGeom>
        </p:spPr>
      </p:pic>
    </p:spTree>
    <p:extLst>
      <p:ext uri="{BB962C8B-B14F-4D97-AF65-F5344CB8AC3E}">
        <p14:creationId xmlns:p14="http://schemas.microsoft.com/office/powerpoint/2010/main" val="32565087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990600"/>
            <a:ext cx="7924800" cy="762000"/>
          </a:xfrm>
        </p:spPr>
        <p:txBody>
          <a:bodyPr/>
          <a:lstStyle/>
          <a:p>
            <a:r>
              <a:rPr lang="en-US" sz="3200" dirty="0" smtClean="0"/>
              <a:t>“First, I disagree with myself and my model”</a:t>
            </a:r>
            <a:endParaRPr lang="en-US" sz="3200" dirty="0"/>
          </a:p>
        </p:txBody>
      </p:sp>
      <p:sp>
        <p:nvSpPr>
          <p:cNvPr id="3" name="Content Placeholder 2"/>
          <p:cNvSpPr>
            <a:spLocks noGrp="1"/>
          </p:cNvSpPr>
          <p:nvPr>
            <p:ph idx="1"/>
          </p:nvPr>
        </p:nvSpPr>
        <p:spPr>
          <a:xfrm>
            <a:off x="533400" y="2057400"/>
            <a:ext cx="7620000" cy="4343400"/>
          </a:xfrm>
        </p:spPr>
        <p:txBody>
          <a:bodyPr/>
          <a:lstStyle/>
          <a:p>
            <a:r>
              <a:rPr lang="en-US" dirty="0" smtClean="0"/>
              <a:t>Teaching support for the norms that guide practices</a:t>
            </a:r>
          </a:p>
          <a:p>
            <a:pPr lvl="1"/>
            <a:r>
              <a:rPr lang="en-US" dirty="0" smtClean="0"/>
              <a:t>We need to </a:t>
            </a:r>
            <a:r>
              <a:rPr lang="en-US" i="1" dirty="0" smtClean="0"/>
              <a:t>compare</a:t>
            </a:r>
            <a:r>
              <a:rPr lang="en-US" dirty="0" smtClean="0"/>
              <a:t> our ideas to see where we agree or disagree</a:t>
            </a:r>
          </a:p>
          <a:p>
            <a:pPr lvl="1"/>
            <a:r>
              <a:rPr lang="en-US" dirty="0" smtClean="0"/>
              <a:t>We are going to </a:t>
            </a:r>
            <a:r>
              <a:rPr lang="en-US" i="1" dirty="0" smtClean="0"/>
              <a:t>disagree</a:t>
            </a:r>
            <a:r>
              <a:rPr lang="en-US" dirty="0" smtClean="0"/>
              <a:t> at first</a:t>
            </a:r>
          </a:p>
          <a:p>
            <a:pPr lvl="1"/>
            <a:r>
              <a:rPr lang="en-US" dirty="0" smtClean="0"/>
              <a:t>It is OK to </a:t>
            </a:r>
            <a:r>
              <a:rPr lang="en-US" i="1" dirty="0" smtClean="0"/>
              <a:t>change</a:t>
            </a:r>
            <a:r>
              <a:rPr lang="en-US" dirty="0" smtClean="0"/>
              <a:t> your answers to improve them</a:t>
            </a:r>
          </a:p>
          <a:p>
            <a:pPr lvl="1"/>
            <a:r>
              <a:rPr lang="en-US" dirty="0" smtClean="0"/>
              <a:t>The goal is to reach </a:t>
            </a:r>
            <a:r>
              <a:rPr lang="en-US" i="1" dirty="0" smtClean="0"/>
              <a:t>consensus</a:t>
            </a:r>
          </a:p>
        </p:txBody>
      </p:sp>
    </p:spTree>
    <p:extLst>
      <p:ext uri="{BB962C8B-B14F-4D97-AF65-F5344CB8AC3E}">
        <p14:creationId xmlns:p14="http://schemas.microsoft.com/office/powerpoint/2010/main" val="10943279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Models as Tools to Explain</a:t>
            </a:r>
            <a:endParaRPr lang="en-US" dirty="0"/>
          </a:p>
        </p:txBody>
      </p:sp>
      <p:sp>
        <p:nvSpPr>
          <p:cNvPr id="3" name="Content Placeholder 2"/>
          <p:cNvSpPr>
            <a:spLocks noGrp="1"/>
          </p:cNvSpPr>
          <p:nvPr>
            <p:ph idx="1"/>
          </p:nvPr>
        </p:nvSpPr>
        <p:spPr>
          <a:xfrm>
            <a:off x="533400" y="1828800"/>
            <a:ext cx="7391400" cy="4038600"/>
          </a:xfrm>
        </p:spPr>
        <p:txBody>
          <a:bodyPr/>
          <a:lstStyle/>
          <a:p>
            <a:pPr marL="0" indent="0">
              <a:buNone/>
            </a:pPr>
            <a:r>
              <a:rPr lang="en-US" dirty="0" smtClean="0"/>
              <a:t>Students use models to explain</a:t>
            </a:r>
          </a:p>
          <a:p>
            <a:r>
              <a:rPr lang="en-US" dirty="0" smtClean="0"/>
              <a:t>…represent and revise their understandings as they proceed through the investigations.</a:t>
            </a:r>
          </a:p>
          <a:p>
            <a:r>
              <a:rPr lang="en-US" dirty="0" smtClean="0"/>
              <a:t>…articulate the mechanisms underlying phenomena</a:t>
            </a:r>
            <a:r>
              <a:rPr lang="en-US" dirty="0"/>
              <a:t> </a:t>
            </a:r>
            <a:r>
              <a:rPr lang="en-US" dirty="0" smtClean="0"/>
              <a:t>(moving beyond descriptions)</a:t>
            </a:r>
          </a:p>
          <a:p>
            <a:r>
              <a:rPr lang="en-US" dirty="0" smtClean="0"/>
              <a:t>…evaluate the model’s consistency with phenomena</a:t>
            </a:r>
          </a:p>
          <a:p>
            <a:r>
              <a:rPr lang="en-US" dirty="0" smtClean="0"/>
              <a:t>…make predictions from the model</a:t>
            </a:r>
          </a:p>
          <a:p>
            <a:endParaRPr lang="en-US" sz="2800" dirty="0"/>
          </a:p>
        </p:txBody>
      </p:sp>
    </p:spTree>
    <p:extLst>
      <p:ext uri="{BB962C8B-B14F-4D97-AF65-F5344CB8AC3E}">
        <p14:creationId xmlns:p14="http://schemas.microsoft.com/office/powerpoint/2010/main" val="38261964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Developing </a:t>
            </a:r>
            <a:r>
              <a:rPr lang="en-US" dirty="0"/>
              <a:t>explanations by investigating primary data</a:t>
            </a:r>
          </a:p>
        </p:txBody>
      </p:sp>
      <p:pic>
        <p:nvPicPr>
          <p:cNvPr id="4" name="Picture 3"/>
          <p:cNvPicPr>
            <a:picLocks noChangeAspect="1"/>
          </p:cNvPicPr>
          <p:nvPr/>
        </p:nvPicPr>
        <p:blipFill rotWithShape="1">
          <a:blip r:embed="rId2"/>
          <a:srcRect b="15035"/>
          <a:stretch/>
        </p:blipFill>
        <p:spPr>
          <a:xfrm>
            <a:off x="228600" y="2209800"/>
            <a:ext cx="2752410" cy="2365674"/>
          </a:xfrm>
          <a:prstGeom prst="rect">
            <a:avLst/>
          </a:prstGeom>
        </p:spPr>
      </p:pic>
      <p:sp>
        <p:nvSpPr>
          <p:cNvPr id="5" name="Content Placeholder 2"/>
          <p:cNvSpPr txBox="1">
            <a:spLocks/>
          </p:cNvSpPr>
          <p:nvPr/>
        </p:nvSpPr>
        <p:spPr bwMode="auto">
          <a:xfrm>
            <a:off x="838200" y="5029200"/>
            <a:ext cx="6400800" cy="990600"/>
          </a:xfrm>
          <a:prstGeom prst="rect">
            <a:avLst/>
          </a:prstGeom>
          <a:solidFill>
            <a:schemeClr val="bg1"/>
          </a:solidFill>
          <a:ln w="28575" cmpd="sng">
            <a:solidFill>
              <a:srgbClr val="800000"/>
            </a:solidFill>
            <a:miter lim="800000"/>
            <a:headEnd/>
            <a:tailEnd/>
          </a:ln>
          <a:effectLst>
            <a:outerShdw blurRad="50800" dist="38100" dir="270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a:ea typeface="ＭＳ Ｐゴシック" pitchFamily="-110" charset="-128"/>
                <a:cs typeface="Calibri"/>
              </a:defRPr>
            </a:lvl1pPr>
            <a:lvl2pPr marL="742950" indent="-285750" algn="l" rtl="0" eaLnBrk="0" fontAlgn="base" hangingPunct="0">
              <a:spcBef>
                <a:spcPct val="20000"/>
              </a:spcBef>
              <a:spcAft>
                <a:spcPct val="0"/>
              </a:spcAft>
              <a:buChar char="–"/>
              <a:defRPr sz="2400">
                <a:solidFill>
                  <a:schemeClr val="tx1"/>
                </a:solidFill>
                <a:latin typeface="Calibri"/>
                <a:ea typeface="ＭＳ Ｐゴシック" pitchFamily="-110" charset="-128"/>
                <a:cs typeface="Calibri"/>
              </a:defRPr>
            </a:lvl2pPr>
            <a:lvl3pPr marL="1143000" indent="-228600" algn="l" rtl="0" eaLnBrk="0" fontAlgn="base" hangingPunct="0">
              <a:spcBef>
                <a:spcPct val="20000"/>
              </a:spcBef>
              <a:spcAft>
                <a:spcPct val="0"/>
              </a:spcAft>
              <a:buChar char="•"/>
              <a:defRPr sz="2400">
                <a:solidFill>
                  <a:schemeClr val="tx1"/>
                </a:solidFill>
                <a:latin typeface="Calibri"/>
                <a:ea typeface="ＭＳ Ｐゴシック" pitchFamily="-110" charset="-128"/>
                <a:cs typeface="Calibri"/>
              </a:defRPr>
            </a:lvl3pPr>
            <a:lvl4pPr marL="1600200" indent="-228600" algn="l" rtl="0" eaLnBrk="0" fontAlgn="base" hangingPunct="0">
              <a:spcBef>
                <a:spcPct val="20000"/>
              </a:spcBef>
              <a:spcAft>
                <a:spcPct val="0"/>
              </a:spcAft>
              <a:buChar char="–"/>
              <a:defRPr sz="2400">
                <a:solidFill>
                  <a:schemeClr val="tx1"/>
                </a:solidFill>
                <a:latin typeface="Calibri"/>
                <a:ea typeface="ＭＳ Ｐゴシック" pitchFamily="-110" charset="-128"/>
                <a:cs typeface="Calibri"/>
              </a:defRPr>
            </a:lvl4pPr>
            <a:lvl5pPr marL="2057400" indent="-228600" algn="l" rtl="0" eaLnBrk="0" fontAlgn="base" hangingPunct="0">
              <a:spcBef>
                <a:spcPct val="20000"/>
              </a:spcBef>
              <a:spcAft>
                <a:spcPct val="0"/>
              </a:spcAft>
              <a:buChar char="»"/>
              <a:defRPr sz="2400">
                <a:solidFill>
                  <a:schemeClr val="tx1"/>
                </a:solidFill>
                <a:latin typeface="Calibri"/>
                <a:ea typeface="ＭＳ Ｐゴシック" pitchFamily="-110" charset="-128"/>
                <a:cs typeface="Calibri"/>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a:lstStyle>
          <a:p>
            <a:r>
              <a:rPr lang="en-US" sz="2400" dirty="0" smtClean="0"/>
              <a:t>Why are so many finches dying?</a:t>
            </a:r>
          </a:p>
          <a:p>
            <a:r>
              <a:rPr lang="en-US" sz="2400" dirty="0" smtClean="0"/>
              <a:t>Why are some of the finches able to survive?</a:t>
            </a:r>
            <a:endParaRPr lang="en-US" sz="2400" dirty="0"/>
          </a:p>
        </p:txBody>
      </p:sp>
      <p:sp>
        <p:nvSpPr>
          <p:cNvPr id="3" name="Content Placeholder 2"/>
          <p:cNvSpPr>
            <a:spLocks noGrp="1"/>
          </p:cNvSpPr>
          <p:nvPr>
            <p:ph idx="1"/>
          </p:nvPr>
        </p:nvSpPr>
        <p:spPr>
          <a:xfrm>
            <a:off x="3124200" y="2209800"/>
            <a:ext cx="5029200" cy="2438400"/>
          </a:xfrm>
          <a:solidFill>
            <a:schemeClr val="bg1"/>
          </a:solidFill>
          <a:ln w="19050" cmpd="sng">
            <a:solidFill>
              <a:srgbClr val="CC893D"/>
            </a:solidFill>
          </a:ln>
          <a:effectLst>
            <a:outerShdw blurRad="50800" dist="38100" dir="2700000" algn="tl" rotWithShape="0">
              <a:srgbClr val="000000">
                <a:alpha val="43000"/>
              </a:srgbClr>
            </a:outerShdw>
          </a:effectLst>
        </p:spPr>
        <p:txBody>
          <a:bodyPr/>
          <a:lstStyle/>
          <a:p>
            <a:pPr marL="0" indent="0">
              <a:buNone/>
            </a:pPr>
            <a:r>
              <a:rPr lang="en-US" sz="2400" dirty="0" smtClean="0"/>
              <a:t>Scientists in the Galapagos </a:t>
            </a:r>
            <a:r>
              <a:rPr lang="en-US" sz="2400" dirty="0"/>
              <a:t>were surprised to see a large drop in the population of finches during several years of their study. </a:t>
            </a:r>
            <a:r>
              <a:rPr lang="en-US" sz="2400" dirty="0" smtClean="0"/>
              <a:t>From 1976 through 1977</a:t>
            </a:r>
            <a:r>
              <a:rPr lang="en-US" sz="2400" dirty="0"/>
              <a:t>, a large majority of </a:t>
            </a:r>
            <a:r>
              <a:rPr lang="en-US" sz="2400" dirty="0" smtClean="0"/>
              <a:t>finches died, while others survived. </a:t>
            </a:r>
            <a:endParaRPr lang="en-US" sz="2400" dirty="0"/>
          </a:p>
        </p:txBody>
      </p:sp>
    </p:spTree>
    <p:extLst>
      <p:ext uri="{BB962C8B-B14F-4D97-AF65-F5344CB8AC3E}">
        <p14:creationId xmlns:p14="http://schemas.microsoft.com/office/powerpoint/2010/main" val="33843590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7543800" cy="762000"/>
          </a:xfrm>
        </p:spPr>
        <p:txBody>
          <a:bodyPr/>
          <a:lstStyle/>
          <a:p>
            <a:r>
              <a:rPr lang="en-US" dirty="0" smtClean="0"/>
              <a:t>Developing explanations by investigating primary data</a:t>
            </a: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533400" y="1752600"/>
            <a:ext cx="7778232" cy="4749325"/>
          </a:xfrm>
          <a:prstGeom prst="rect">
            <a:avLst/>
          </a:prstGeom>
        </p:spPr>
      </p:pic>
      <p:pic>
        <p:nvPicPr>
          <p:cNvPr id="6" name="Picture 5"/>
          <p:cNvPicPr>
            <a:picLocks noChangeAspect="1"/>
          </p:cNvPicPr>
          <p:nvPr/>
        </p:nvPicPr>
        <p:blipFill>
          <a:blip r:embed="rId3"/>
          <a:stretch>
            <a:fillRect/>
          </a:stretch>
        </p:blipFill>
        <p:spPr>
          <a:xfrm>
            <a:off x="3581400" y="2438400"/>
            <a:ext cx="5410200" cy="2981559"/>
          </a:xfrm>
          <a:prstGeom prst="rect">
            <a:avLst/>
          </a:prstGeom>
          <a:ln>
            <a:solidFill>
              <a:schemeClr val="tx1"/>
            </a:solidFill>
          </a:ln>
        </p:spPr>
      </p:pic>
      <p:pic>
        <p:nvPicPr>
          <p:cNvPr id="7" name="Picture 5"/>
          <p:cNvPicPr>
            <a:picLocks noChangeAspect="1" noChangeArrowheads="1"/>
          </p:cNvPicPr>
          <p:nvPr/>
        </p:nvPicPr>
        <p:blipFill>
          <a:blip r:embed="rId4"/>
          <a:srcRect l="4267" t="4845" b="10573"/>
          <a:stretch>
            <a:fillRect/>
          </a:stretch>
        </p:blipFill>
        <p:spPr bwMode="auto">
          <a:xfrm>
            <a:off x="7315200" y="152400"/>
            <a:ext cx="1709388" cy="1219200"/>
          </a:xfrm>
          <a:prstGeom prst="rect">
            <a:avLst/>
          </a:prstGeom>
          <a:noFill/>
        </p:spPr>
      </p:pic>
      <p:pic>
        <p:nvPicPr>
          <p:cNvPr id="8" name="Picture 7"/>
          <p:cNvPicPr>
            <a:picLocks noChangeAspect="1"/>
          </p:cNvPicPr>
          <p:nvPr/>
        </p:nvPicPr>
        <p:blipFill>
          <a:blip r:embed="rId5"/>
          <a:stretch>
            <a:fillRect/>
          </a:stretch>
        </p:blipFill>
        <p:spPr>
          <a:xfrm>
            <a:off x="1371600" y="1443630"/>
            <a:ext cx="5638800" cy="5414370"/>
          </a:xfrm>
          <a:prstGeom prst="rect">
            <a:avLst/>
          </a:prstGeom>
        </p:spPr>
      </p:pic>
    </p:spTree>
    <p:extLst>
      <p:ext uri="{BB962C8B-B14F-4D97-AF65-F5344CB8AC3E}">
        <p14:creationId xmlns:p14="http://schemas.microsoft.com/office/powerpoint/2010/main" val="25579217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Developing Explanations and Engaging in Argument from Evidence</a:t>
            </a:r>
            <a:endParaRPr lang="en-US" dirty="0"/>
          </a:p>
        </p:txBody>
      </p:sp>
      <p:sp>
        <p:nvSpPr>
          <p:cNvPr id="3" name="Content Placeholder 2"/>
          <p:cNvSpPr>
            <a:spLocks noGrp="1"/>
          </p:cNvSpPr>
          <p:nvPr>
            <p:ph idx="1"/>
          </p:nvPr>
        </p:nvSpPr>
        <p:spPr>
          <a:xfrm>
            <a:off x="457200" y="1905000"/>
            <a:ext cx="8305800" cy="647700"/>
          </a:xfrm>
        </p:spPr>
        <p:txBody>
          <a:bodyPr/>
          <a:lstStyle/>
          <a:p>
            <a:pPr marL="0" indent="0">
              <a:buNone/>
            </a:pPr>
            <a:r>
              <a:rPr lang="en-US" i="1" dirty="0" smtClean="0"/>
              <a:t>What have you all found out from the data so far?</a:t>
            </a:r>
            <a:endParaRPr lang="en-US" i="1" dirty="0"/>
          </a:p>
        </p:txBody>
      </p:sp>
      <p:pic>
        <p:nvPicPr>
          <p:cNvPr id="4" name="Picture 3"/>
          <p:cNvPicPr>
            <a:picLocks noChangeAspect="1"/>
          </p:cNvPicPr>
          <p:nvPr/>
        </p:nvPicPr>
        <p:blipFill>
          <a:blip r:embed="rId3"/>
          <a:stretch>
            <a:fillRect/>
          </a:stretch>
        </p:blipFill>
        <p:spPr>
          <a:xfrm>
            <a:off x="914400" y="2819400"/>
            <a:ext cx="6566318" cy="3649616"/>
          </a:xfrm>
          <a:prstGeom prst="rect">
            <a:avLst/>
          </a:prstGeom>
        </p:spPr>
      </p:pic>
    </p:spTree>
    <p:extLst>
      <p:ext uri="{BB962C8B-B14F-4D97-AF65-F5344CB8AC3E}">
        <p14:creationId xmlns:p14="http://schemas.microsoft.com/office/powerpoint/2010/main" val="24114077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7543800" cy="762000"/>
          </a:xfrm>
        </p:spPr>
        <p:txBody>
          <a:bodyPr/>
          <a:lstStyle/>
          <a:p>
            <a:r>
              <a:rPr lang="en-US" dirty="0" smtClean="0"/>
              <a:t>Argumentation as part of developing explanations</a:t>
            </a:r>
            <a:endParaRPr lang="en-US" dirty="0"/>
          </a:p>
        </p:txBody>
      </p:sp>
      <p:sp>
        <p:nvSpPr>
          <p:cNvPr id="3" name="Content Placeholder 2"/>
          <p:cNvSpPr>
            <a:spLocks noGrp="1"/>
          </p:cNvSpPr>
          <p:nvPr>
            <p:ph idx="1"/>
          </p:nvPr>
        </p:nvSpPr>
        <p:spPr>
          <a:xfrm>
            <a:off x="381000" y="2438400"/>
            <a:ext cx="7391400" cy="3687763"/>
          </a:xfrm>
        </p:spPr>
        <p:txBody>
          <a:bodyPr/>
          <a:lstStyle/>
          <a:p>
            <a:r>
              <a:rPr lang="en-US" dirty="0" smtClean="0"/>
              <a:t>Supporting claims with evidence</a:t>
            </a:r>
          </a:p>
          <a:p>
            <a:r>
              <a:rPr lang="en-US" dirty="0" smtClean="0"/>
              <a:t>Developing chains of cause and effect with multiple steps</a:t>
            </a:r>
          </a:p>
          <a:p>
            <a:r>
              <a:rPr lang="en-US" dirty="0" smtClean="0"/>
              <a:t>Comparing alternative possible explanations</a:t>
            </a:r>
          </a:p>
          <a:p>
            <a:r>
              <a:rPr lang="en-US" dirty="0" smtClean="0"/>
              <a:t>Using other students’ critiques to clarify explanations (with teacher help).</a:t>
            </a:r>
          </a:p>
          <a:p>
            <a:endParaRPr lang="en-US" dirty="0"/>
          </a:p>
        </p:txBody>
      </p:sp>
    </p:spTree>
    <p:extLst>
      <p:ext uri="{BB962C8B-B14F-4D97-AF65-F5344CB8AC3E}">
        <p14:creationId xmlns:p14="http://schemas.microsoft.com/office/powerpoint/2010/main" val="28642597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Causal Explanation for population change</a:t>
            </a:r>
            <a:endParaRPr lang="en-US" dirty="0"/>
          </a:p>
        </p:txBody>
      </p:sp>
      <p:sp>
        <p:nvSpPr>
          <p:cNvPr id="3" name="Content Placeholder 2"/>
          <p:cNvSpPr>
            <a:spLocks noGrp="1"/>
          </p:cNvSpPr>
          <p:nvPr>
            <p:ph idx="1"/>
          </p:nvPr>
        </p:nvSpPr>
        <p:spPr>
          <a:xfrm>
            <a:off x="1143000" y="1828800"/>
            <a:ext cx="7086600" cy="5029200"/>
          </a:xfrm>
        </p:spPr>
        <p:txBody>
          <a:bodyPr/>
          <a:lstStyle/>
          <a:p>
            <a:pPr marL="0" indent="0">
              <a:buNone/>
            </a:pPr>
            <a:r>
              <a:rPr lang="en-US" sz="2000" i="1" dirty="0" smtClean="0"/>
              <a:t>The </a:t>
            </a:r>
            <a:r>
              <a:rPr lang="en-US" sz="2000" i="1" dirty="0"/>
              <a:t>finches with longer beaks had a better chance at survival than those with shorter beak lengths. </a:t>
            </a:r>
            <a:endParaRPr lang="en-US" sz="2000" dirty="0"/>
          </a:p>
          <a:p>
            <a:pPr marL="0" indent="0">
              <a:buNone/>
            </a:pPr>
            <a:r>
              <a:rPr lang="en-US" sz="2000" i="1" dirty="0"/>
              <a:t>All of the dry seasons had very little rain. However, all of the wet seasons have between 150 and 200 cm of rain except the wet season of </a:t>
            </a:r>
            <a:r>
              <a:rPr lang="en-US" sz="2000" i="1" dirty="0" smtClean="0"/>
              <a:t>1977. </a:t>
            </a:r>
            <a:r>
              <a:rPr lang="en-US" sz="2000" i="1" dirty="0"/>
              <a:t>This proves that there was a drought. </a:t>
            </a:r>
            <a:endParaRPr lang="en-US" sz="2000" dirty="0"/>
          </a:p>
          <a:p>
            <a:pPr marL="0" indent="0">
              <a:buNone/>
            </a:pPr>
            <a:r>
              <a:rPr lang="en-US" sz="2000" i="1" dirty="0"/>
              <a:t>There were the fewest number of seeds in the wet and dry seasons of 1977. The wet season of 1977 had the fewest number of seeds than any other wet season. </a:t>
            </a:r>
            <a:endParaRPr lang="en-US" sz="2000" dirty="0"/>
          </a:p>
          <a:p>
            <a:pPr marL="0" indent="0">
              <a:buNone/>
            </a:pPr>
            <a:r>
              <a:rPr lang="en-US" sz="2000" i="1" dirty="0"/>
              <a:t>There were the fewest number of finches in the dry season of 1977. This was because of the shortage of food in 1977. </a:t>
            </a:r>
            <a:endParaRPr lang="en-US" sz="2000" dirty="0"/>
          </a:p>
          <a:p>
            <a:pPr marL="0" indent="0">
              <a:buNone/>
            </a:pPr>
            <a:r>
              <a:rPr lang="en-US" sz="2000" i="1" dirty="0"/>
              <a:t>The beak lengths for the finches that died in the wet season of 1977 ranged from 9.0 to 12.9. The beak lengths for the finches that survived in the wet season of 1977 ranged from 10.5 to 13.9. This shows that the finches that survived during the drought had longer beaks than those who died in the drought. </a:t>
            </a:r>
            <a:endParaRPr lang="en-US" sz="2000" dirty="0"/>
          </a:p>
          <a:p>
            <a:pPr marL="0" indent="0">
              <a:buNone/>
            </a:pPr>
            <a:r>
              <a:rPr lang="en-US" sz="2000" i="1" dirty="0" smtClean="0"/>
              <a:t>. </a:t>
            </a:r>
            <a:endParaRPr lang="en-US" sz="2000" dirty="0"/>
          </a:p>
        </p:txBody>
      </p:sp>
      <p:sp>
        <p:nvSpPr>
          <p:cNvPr id="4" name="TextBox 3"/>
          <p:cNvSpPr txBox="1"/>
          <p:nvPr/>
        </p:nvSpPr>
        <p:spPr>
          <a:xfrm>
            <a:off x="228600" y="1981200"/>
            <a:ext cx="838200" cy="646331"/>
          </a:xfrm>
          <a:prstGeom prst="rect">
            <a:avLst/>
          </a:prstGeom>
          <a:solidFill>
            <a:schemeClr val="bg1"/>
          </a:solidFill>
          <a:ln w="12700" cmpd="sng">
            <a:solidFill>
              <a:schemeClr val="tx1"/>
            </a:solidFill>
          </a:ln>
        </p:spPr>
        <p:txBody>
          <a:bodyPr wrap="square" rtlCol="0">
            <a:spAutoFit/>
          </a:bodyPr>
          <a:lstStyle/>
          <a:p>
            <a:r>
              <a:rPr lang="en-US" sz="1800" dirty="0" smtClean="0">
                <a:latin typeface="Calibri"/>
                <a:cs typeface="Calibri"/>
              </a:rPr>
              <a:t>Main claim</a:t>
            </a:r>
            <a:endParaRPr lang="en-US" sz="1800" dirty="0">
              <a:latin typeface="Calibri"/>
              <a:cs typeface="Calibri"/>
            </a:endParaRPr>
          </a:p>
        </p:txBody>
      </p:sp>
      <p:sp>
        <p:nvSpPr>
          <p:cNvPr id="5" name="TextBox 4"/>
          <p:cNvSpPr txBox="1"/>
          <p:nvPr/>
        </p:nvSpPr>
        <p:spPr>
          <a:xfrm>
            <a:off x="76200" y="2895600"/>
            <a:ext cx="990600" cy="369332"/>
          </a:xfrm>
          <a:prstGeom prst="rect">
            <a:avLst/>
          </a:prstGeom>
          <a:solidFill>
            <a:schemeClr val="bg1"/>
          </a:solidFill>
          <a:ln w="12700" cmpd="sng">
            <a:solidFill>
              <a:schemeClr val="tx1"/>
            </a:solidFill>
          </a:ln>
        </p:spPr>
        <p:txBody>
          <a:bodyPr wrap="square" rtlCol="0">
            <a:spAutoFit/>
          </a:bodyPr>
          <a:lstStyle/>
          <a:p>
            <a:r>
              <a:rPr lang="en-US" sz="1800" dirty="0" smtClean="0">
                <a:latin typeface="Calibri"/>
                <a:cs typeface="Calibri"/>
              </a:rPr>
              <a:t>Drought</a:t>
            </a:r>
            <a:endParaRPr lang="en-US" sz="1800" dirty="0">
              <a:latin typeface="Calibri"/>
              <a:cs typeface="Calibri"/>
            </a:endParaRPr>
          </a:p>
        </p:txBody>
      </p:sp>
      <p:sp>
        <p:nvSpPr>
          <p:cNvPr id="6" name="TextBox 5"/>
          <p:cNvSpPr txBox="1"/>
          <p:nvPr/>
        </p:nvSpPr>
        <p:spPr>
          <a:xfrm>
            <a:off x="152400" y="3657600"/>
            <a:ext cx="838200" cy="369332"/>
          </a:xfrm>
          <a:prstGeom prst="rect">
            <a:avLst/>
          </a:prstGeom>
          <a:solidFill>
            <a:schemeClr val="bg1"/>
          </a:solidFill>
          <a:ln w="12700" cmpd="sng">
            <a:solidFill>
              <a:schemeClr val="tx1"/>
            </a:solidFill>
          </a:ln>
        </p:spPr>
        <p:txBody>
          <a:bodyPr wrap="square" rtlCol="0">
            <a:spAutoFit/>
          </a:bodyPr>
          <a:lstStyle/>
          <a:p>
            <a:r>
              <a:rPr lang="en-US" sz="1800" dirty="0" smtClean="0">
                <a:latin typeface="Calibri"/>
                <a:cs typeface="Calibri"/>
              </a:rPr>
              <a:t>Seeds</a:t>
            </a:r>
            <a:endParaRPr lang="en-US" sz="1800" dirty="0">
              <a:latin typeface="Calibri"/>
              <a:cs typeface="Calibri"/>
            </a:endParaRPr>
          </a:p>
        </p:txBody>
      </p:sp>
      <p:sp>
        <p:nvSpPr>
          <p:cNvPr id="7" name="TextBox 6"/>
          <p:cNvSpPr txBox="1"/>
          <p:nvPr/>
        </p:nvSpPr>
        <p:spPr>
          <a:xfrm>
            <a:off x="228600" y="4648200"/>
            <a:ext cx="838200" cy="369332"/>
          </a:xfrm>
          <a:prstGeom prst="rect">
            <a:avLst/>
          </a:prstGeom>
          <a:solidFill>
            <a:schemeClr val="bg1"/>
          </a:solidFill>
          <a:ln w="12700" cmpd="sng">
            <a:solidFill>
              <a:schemeClr val="tx1"/>
            </a:solidFill>
          </a:ln>
        </p:spPr>
        <p:txBody>
          <a:bodyPr wrap="square" rtlCol="0">
            <a:spAutoFit/>
          </a:bodyPr>
          <a:lstStyle/>
          <a:p>
            <a:r>
              <a:rPr lang="en-US" sz="1800" dirty="0" smtClean="0">
                <a:latin typeface="Calibri"/>
                <a:cs typeface="Calibri"/>
              </a:rPr>
              <a:t>Claim</a:t>
            </a:r>
            <a:endParaRPr lang="en-US" sz="1800" dirty="0">
              <a:latin typeface="Calibri"/>
              <a:cs typeface="Calibri"/>
            </a:endParaRPr>
          </a:p>
        </p:txBody>
      </p:sp>
      <p:sp>
        <p:nvSpPr>
          <p:cNvPr id="8" name="TextBox 7"/>
          <p:cNvSpPr txBox="1"/>
          <p:nvPr/>
        </p:nvSpPr>
        <p:spPr>
          <a:xfrm>
            <a:off x="0" y="5410200"/>
            <a:ext cx="1371600" cy="646331"/>
          </a:xfrm>
          <a:prstGeom prst="rect">
            <a:avLst/>
          </a:prstGeom>
          <a:solidFill>
            <a:schemeClr val="bg1"/>
          </a:solidFill>
          <a:ln w="12700" cmpd="sng">
            <a:solidFill>
              <a:schemeClr val="tx1"/>
            </a:solidFill>
          </a:ln>
        </p:spPr>
        <p:txBody>
          <a:bodyPr wrap="square" rtlCol="0">
            <a:spAutoFit/>
          </a:bodyPr>
          <a:lstStyle/>
          <a:p>
            <a:r>
              <a:rPr lang="en-US" sz="1800" dirty="0" smtClean="0">
                <a:latin typeface="Calibri"/>
                <a:cs typeface="Calibri"/>
              </a:rPr>
              <a:t>Differential survival</a:t>
            </a:r>
            <a:endParaRPr lang="en-US" sz="1800" dirty="0">
              <a:latin typeface="Calibri"/>
              <a:cs typeface="Calibri"/>
            </a:endParaRPr>
          </a:p>
        </p:txBody>
      </p:sp>
    </p:spTree>
    <p:extLst>
      <p:ext uri="{BB962C8B-B14F-4D97-AF65-F5344CB8AC3E}">
        <p14:creationId xmlns:p14="http://schemas.microsoft.com/office/powerpoint/2010/main" val="28315412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219200" y="2057400"/>
            <a:ext cx="6858000" cy="3687763"/>
          </a:xfrm>
        </p:spPr>
        <p:txBody>
          <a:bodyPr/>
          <a:lstStyle/>
          <a:p>
            <a:pPr marL="0" indent="0">
              <a:buNone/>
            </a:pPr>
            <a:r>
              <a:rPr lang="en-US" sz="2400" i="1" dirty="0"/>
              <a:t>There was a drought in the wet and dry seasons of 1977. Both seasons in 1977 had a shortage of rain. Since there was less rain, there were fewer plants that were growing. Since there were fewer plants, there were fewer seeds and less food for the finches. Since there was less food, the finches had to dig down into the ground to find the food. Therefore, the longer </a:t>
            </a:r>
            <a:r>
              <a:rPr lang="en-US" sz="2400" i="1" dirty="0" smtClean="0"/>
              <a:t>their </a:t>
            </a:r>
            <a:r>
              <a:rPr lang="en-US" sz="2400" i="1" dirty="0"/>
              <a:t>beaks were, the better chance they had of finding food in the ground. There were more deaths in the </a:t>
            </a:r>
            <a:r>
              <a:rPr lang="en-US" sz="2400" i="1" dirty="0" smtClean="0"/>
              <a:t>wet </a:t>
            </a:r>
            <a:r>
              <a:rPr lang="en-US" sz="2400" i="1" dirty="0"/>
              <a:t>season of 1977. The finches with the longer beaks could crack open the few seeds left on the </a:t>
            </a:r>
            <a:r>
              <a:rPr lang="en-US" sz="2400" i="1" dirty="0" smtClean="0"/>
              <a:t>island.</a:t>
            </a:r>
            <a:endParaRPr lang="en-US" sz="2400" dirty="0"/>
          </a:p>
        </p:txBody>
      </p:sp>
      <p:sp>
        <p:nvSpPr>
          <p:cNvPr id="4" name="TextBox 3"/>
          <p:cNvSpPr txBox="1"/>
          <p:nvPr/>
        </p:nvSpPr>
        <p:spPr>
          <a:xfrm>
            <a:off x="152400" y="2743200"/>
            <a:ext cx="838200" cy="1477328"/>
          </a:xfrm>
          <a:prstGeom prst="rect">
            <a:avLst/>
          </a:prstGeom>
          <a:solidFill>
            <a:schemeClr val="bg1"/>
          </a:solidFill>
          <a:ln w="12700" cmpd="sng">
            <a:solidFill>
              <a:schemeClr val="tx1"/>
            </a:solidFill>
          </a:ln>
        </p:spPr>
        <p:txBody>
          <a:bodyPr wrap="square" rtlCol="0">
            <a:spAutoFit/>
          </a:bodyPr>
          <a:lstStyle/>
          <a:p>
            <a:r>
              <a:rPr lang="en-US" sz="1800" dirty="0" smtClean="0">
                <a:latin typeface="Calibri"/>
                <a:cs typeface="Calibri"/>
              </a:rPr>
              <a:t>Chain of cause and effect</a:t>
            </a:r>
            <a:endParaRPr lang="en-US" sz="1800" dirty="0">
              <a:latin typeface="Calibri"/>
              <a:cs typeface="Calibri"/>
            </a:endParaRPr>
          </a:p>
        </p:txBody>
      </p:sp>
    </p:spTree>
    <p:extLst>
      <p:ext uri="{BB962C8B-B14F-4D97-AF65-F5344CB8AC3E}">
        <p14:creationId xmlns:p14="http://schemas.microsoft.com/office/powerpoint/2010/main" val="8217455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457200" y="2057401"/>
            <a:ext cx="7696200" cy="2590800"/>
          </a:xfrm>
        </p:spPr>
        <p:txBody>
          <a:bodyPr/>
          <a:lstStyle/>
          <a:p>
            <a:r>
              <a:rPr lang="en-US" dirty="0" smtClean="0"/>
              <a:t>What </a:t>
            </a:r>
            <a:r>
              <a:rPr lang="en-US" dirty="0"/>
              <a:t>type of teaching engages learners in scientific practices, and </a:t>
            </a:r>
            <a:r>
              <a:rPr lang="en-US" dirty="0" smtClean="0"/>
              <a:t>constructing core </a:t>
            </a:r>
            <a:r>
              <a:rPr lang="en-US" dirty="0"/>
              <a:t>explanatory </a:t>
            </a:r>
            <a:r>
              <a:rPr lang="en-US" dirty="0" smtClean="0"/>
              <a:t>ideas that develop over time?</a:t>
            </a:r>
            <a:endParaRPr lang="en-US" dirty="0"/>
          </a:p>
          <a:p>
            <a:r>
              <a:rPr lang="en-US" dirty="0" smtClean="0"/>
              <a:t>What knowledge and practices do science teachers need to develop?</a:t>
            </a:r>
          </a:p>
        </p:txBody>
      </p:sp>
    </p:spTree>
    <p:extLst>
      <p:ext uri="{BB962C8B-B14F-4D97-AF65-F5344CB8AC3E}">
        <p14:creationId xmlns:p14="http://schemas.microsoft.com/office/powerpoint/2010/main" val="22405220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838200"/>
            <a:ext cx="6248400" cy="838200"/>
          </a:xfrm>
        </p:spPr>
        <p:txBody>
          <a:bodyPr/>
          <a:lstStyle/>
          <a:p>
            <a:pPr algn="l"/>
            <a:r>
              <a:rPr lang="en-US" sz="2800" dirty="0" smtClean="0"/>
              <a:t>Developing General Models from Explanations of Cases</a:t>
            </a:r>
            <a:endParaRPr lang="en-US" sz="2800" dirty="0"/>
          </a:p>
        </p:txBody>
      </p:sp>
      <p:graphicFrame>
        <p:nvGraphicFramePr>
          <p:cNvPr id="76" name="Content Placeholder 75"/>
          <p:cNvGraphicFramePr>
            <a:graphicFrameLocks noGrp="1"/>
          </p:cNvGraphicFramePr>
          <p:nvPr>
            <p:ph idx="1"/>
            <p:extLst>
              <p:ext uri="{D42A27DB-BD31-4B8C-83A1-F6EECF244321}">
                <p14:modId xmlns:p14="http://schemas.microsoft.com/office/powerpoint/2010/main" val="325354329"/>
              </p:ext>
            </p:extLst>
          </p:nvPr>
        </p:nvGraphicFramePr>
        <p:xfrm>
          <a:off x="3810000" y="1579217"/>
          <a:ext cx="44958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7" name="TextBox 76"/>
          <p:cNvSpPr txBox="1"/>
          <p:nvPr/>
        </p:nvSpPr>
        <p:spPr>
          <a:xfrm>
            <a:off x="533400" y="4474817"/>
            <a:ext cx="2057400" cy="1200328"/>
          </a:xfrm>
          <a:prstGeom prst="rect">
            <a:avLst/>
          </a:prstGeom>
          <a:solidFill>
            <a:schemeClr val="accent6">
              <a:lumMod val="20000"/>
              <a:lumOff val="80000"/>
            </a:schemeClr>
          </a:solidFill>
          <a:ln>
            <a:solidFill>
              <a:schemeClr val="accent6"/>
            </a:solidFill>
          </a:ln>
        </p:spPr>
        <p:txBody>
          <a:bodyPr wrap="square" rtlCol="0">
            <a:spAutoFit/>
          </a:bodyPr>
          <a:lstStyle/>
          <a:p>
            <a:r>
              <a:rPr lang="en-US" dirty="0" smtClean="0"/>
              <a:t>Peppered </a:t>
            </a:r>
          </a:p>
          <a:p>
            <a:r>
              <a:rPr lang="en-US" dirty="0" smtClean="0"/>
              <a:t>Moths Explanation</a:t>
            </a:r>
          </a:p>
        </p:txBody>
      </p:sp>
      <p:sp>
        <p:nvSpPr>
          <p:cNvPr id="78" name="TextBox 77"/>
          <p:cNvSpPr txBox="1"/>
          <p:nvPr/>
        </p:nvSpPr>
        <p:spPr>
          <a:xfrm>
            <a:off x="533400" y="2590800"/>
            <a:ext cx="2057400" cy="830997"/>
          </a:xfrm>
          <a:prstGeom prst="rect">
            <a:avLst/>
          </a:prstGeom>
          <a:solidFill>
            <a:schemeClr val="accent6">
              <a:lumMod val="20000"/>
              <a:lumOff val="80000"/>
            </a:schemeClr>
          </a:solidFill>
          <a:ln>
            <a:solidFill>
              <a:schemeClr val="accent6"/>
            </a:solidFill>
          </a:ln>
        </p:spPr>
        <p:txBody>
          <a:bodyPr wrap="square" rtlCol="0">
            <a:spAutoFit/>
          </a:bodyPr>
          <a:lstStyle/>
          <a:p>
            <a:r>
              <a:rPr lang="en-US" dirty="0" smtClean="0"/>
              <a:t>Finches Explanation</a:t>
            </a:r>
          </a:p>
        </p:txBody>
      </p:sp>
      <p:sp>
        <p:nvSpPr>
          <p:cNvPr id="79" name="Right Arrow 78"/>
          <p:cNvSpPr/>
          <p:nvPr/>
        </p:nvSpPr>
        <p:spPr bwMode="auto">
          <a:xfrm>
            <a:off x="2514600" y="3733800"/>
            <a:ext cx="914400" cy="533400"/>
          </a:xfrm>
          <a:prstGeom prst="rightArrow">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pic>
        <p:nvPicPr>
          <p:cNvPr id="7" name="Picture 6"/>
          <p:cNvPicPr/>
          <p:nvPr/>
        </p:nvPicPr>
        <p:blipFill>
          <a:blip r:embed="rId7"/>
          <a:srcRect l="18534" b="22956"/>
          <a:stretch>
            <a:fillRect/>
          </a:stretch>
        </p:blipFill>
        <p:spPr bwMode="auto">
          <a:xfrm>
            <a:off x="2514600" y="5236817"/>
            <a:ext cx="762000" cy="1143000"/>
          </a:xfrm>
          <a:prstGeom prst="rect">
            <a:avLst/>
          </a:prstGeom>
          <a:noFill/>
          <a:ln w="9525">
            <a:noFill/>
            <a:miter lim="800000"/>
            <a:headEnd/>
            <a:tailEnd/>
          </a:ln>
        </p:spPr>
      </p:pic>
      <p:pic>
        <p:nvPicPr>
          <p:cNvPr id="8" name="Picture 7"/>
          <p:cNvPicPr/>
          <p:nvPr/>
        </p:nvPicPr>
        <p:blipFill>
          <a:blip r:embed="rId8"/>
          <a:srcRect l="12623" t="20782" r="40776" b="34356"/>
          <a:stretch>
            <a:fillRect/>
          </a:stretch>
        </p:blipFill>
        <p:spPr bwMode="auto">
          <a:xfrm>
            <a:off x="2438400" y="1905000"/>
            <a:ext cx="787400" cy="1143000"/>
          </a:xfrm>
          <a:prstGeom prst="rect">
            <a:avLst/>
          </a:prstGeom>
          <a:noFill/>
          <a:ln w="9525">
            <a:noFill/>
            <a:miter lim="800000"/>
            <a:headEnd/>
            <a:tailEnd/>
          </a:ln>
        </p:spPr>
      </p:pic>
      <p:sp>
        <p:nvSpPr>
          <p:cNvPr id="9" name="TextBox 8"/>
          <p:cNvSpPr txBox="1"/>
          <p:nvPr/>
        </p:nvSpPr>
        <p:spPr>
          <a:xfrm>
            <a:off x="6172200" y="817217"/>
            <a:ext cx="2209800" cy="830997"/>
          </a:xfrm>
          <a:prstGeom prst="rect">
            <a:avLst/>
          </a:prstGeom>
          <a:solidFill>
            <a:schemeClr val="accent6">
              <a:lumMod val="20000"/>
              <a:lumOff val="80000"/>
            </a:schemeClr>
          </a:solidFill>
          <a:ln>
            <a:solidFill>
              <a:schemeClr val="accent6"/>
            </a:solidFill>
          </a:ln>
        </p:spPr>
        <p:txBody>
          <a:bodyPr wrap="square" rtlCol="0">
            <a:spAutoFit/>
          </a:bodyPr>
          <a:lstStyle/>
          <a:p>
            <a:r>
              <a:rPr lang="en-US" dirty="0" smtClean="0"/>
              <a:t>Natural Selection Model</a:t>
            </a:r>
          </a:p>
        </p:txBody>
      </p:sp>
    </p:spTree>
    <p:extLst>
      <p:ext uri="{BB962C8B-B14F-4D97-AF65-F5344CB8AC3E}">
        <p14:creationId xmlns:p14="http://schemas.microsoft.com/office/powerpoint/2010/main" val="31390936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79"/>
                                        </p:tgtEl>
                                        <p:attrNameLst>
                                          <p:attrName>style.visibility</p:attrName>
                                        </p:attrNameLst>
                                      </p:cBhvr>
                                      <p:to>
                                        <p:strVal val="visible"/>
                                      </p:to>
                                    </p:set>
                                    <p:anim calcmode="lin" valueType="num">
                                      <p:cBhvr additive="base">
                                        <p:cTn id="19" dur="500" fill="hold"/>
                                        <p:tgtEl>
                                          <p:spTgt spid="79"/>
                                        </p:tgtEl>
                                        <p:attrNameLst>
                                          <p:attrName>ppt_x</p:attrName>
                                        </p:attrNameLst>
                                      </p:cBhvr>
                                      <p:tavLst>
                                        <p:tav tm="0">
                                          <p:val>
                                            <p:strVal val="0-#ppt_w/2"/>
                                          </p:val>
                                        </p:tav>
                                        <p:tav tm="100000">
                                          <p:val>
                                            <p:strVal val="#ppt_x"/>
                                          </p:val>
                                        </p:tav>
                                      </p:tavLst>
                                    </p:anim>
                                    <p:anim calcmode="lin" valueType="num">
                                      <p:cBhvr additive="base">
                                        <p:cTn id="20" dur="500" fill="hold"/>
                                        <p:tgtEl>
                                          <p:spTgt spid="7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6" grpId="0">
        <p:bldAsOne/>
      </p:bldGraphic>
      <p:bldP spid="77" grpId="0" animBg="1"/>
      <p:bldP spid="78" grpId="0" animBg="1"/>
      <p:bldP spid="79"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305800" cy="1066800"/>
          </a:xfrm>
        </p:spPr>
        <p:txBody>
          <a:bodyPr/>
          <a:lstStyle/>
          <a:p>
            <a:r>
              <a:rPr lang="en-US" sz="3600" dirty="0" smtClean="0"/>
              <a:t>Teaching with scientific practices</a:t>
            </a:r>
            <a:endParaRPr lang="en-US" sz="3600" dirty="0"/>
          </a:p>
        </p:txBody>
      </p:sp>
      <p:sp>
        <p:nvSpPr>
          <p:cNvPr id="3" name="Content Placeholder 2"/>
          <p:cNvSpPr>
            <a:spLocks noGrp="1"/>
          </p:cNvSpPr>
          <p:nvPr>
            <p:ph idx="1"/>
          </p:nvPr>
        </p:nvSpPr>
        <p:spPr>
          <a:xfrm>
            <a:off x="457200" y="1905000"/>
            <a:ext cx="7620000" cy="4229100"/>
          </a:xfrm>
        </p:spPr>
        <p:txBody>
          <a:bodyPr/>
          <a:lstStyle/>
          <a:p>
            <a:r>
              <a:rPr lang="en-US" dirty="0" smtClean="0"/>
              <a:t>Teachers need to help make the scientific investigation meaningful, not rote steps</a:t>
            </a:r>
          </a:p>
          <a:p>
            <a:pPr lvl="1"/>
            <a:r>
              <a:rPr lang="en-US" i="1" dirty="0"/>
              <a:t>Create a need </a:t>
            </a:r>
            <a:r>
              <a:rPr lang="en-US" dirty="0"/>
              <a:t>for the </a:t>
            </a:r>
            <a:r>
              <a:rPr lang="en-US" dirty="0" smtClean="0"/>
              <a:t>investigation through rich questions applied to phenomena</a:t>
            </a:r>
          </a:p>
          <a:p>
            <a:r>
              <a:rPr lang="en-US" dirty="0" smtClean="0"/>
              <a:t>Teachers need to support multiple aspects of doing the work</a:t>
            </a:r>
          </a:p>
          <a:p>
            <a:pPr lvl="1"/>
            <a:r>
              <a:rPr lang="en-US" i="1" dirty="0" smtClean="0"/>
              <a:t>Scaffolding for performing </a:t>
            </a:r>
            <a:r>
              <a:rPr lang="en-US" dirty="0" smtClean="0"/>
              <a:t>the scientific work.</a:t>
            </a:r>
          </a:p>
          <a:p>
            <a:pPr lvl="1"/>
            <a:r>
              <a:rPr lang="en-US" i="1" dirty="0" smtClean="0"/>
              <a:t>Support social interactions </a:t>
            </a:r>
            <a:r>
              <a:rPr lang="en-US" dirty="0" smtClean="0"/>
              <a:t>that help get the work done.</a:t>
            </a:r>
          </a:p>
          <a:p>
            <a:pPr lvl="1"/>
            <a:r>
              <a:rPr lang="en-US" i="1" dirty="0" smtClean="0"/>
              <a:t>Support discourse </a:t>
            </a:r>
            <a:r>
              <a:rPr lang="en-US" dirty="0" smtClean="0"/>
              <a:t>in communicating to get the work done.</a:t>
            </a:r>
          </a:p>
          <a:p>
            <a:pPr marL="0" indent="0">
              <a:buNone/>
            </a:pPr>
            <a:endParaRPr lang="en-US" dirty="0" smtClean="0"/>
          </a:p>
          <a:p>
            <a:endParaRPr lang="en-US" dirty="0" smtClean="0"/>
          </a:p>
          <a:p>
            <a:endParaRPr lang="en-US" dirty="0"/>
          </a:p>
        </p:txBody>
      </p:sp>
    </p:spTree>
    <p:extLst>
      <p:ext uri="{BB962C8B-B14F-4D97-AF65-F5344CB8AC3E}">
        <p14:creationId xmlns:p14="http://schemas.microsoft.com/office/powerpoint/2010/main" val="637354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17037"/>
          <a:stretch/>
        </p:blipFill>
        <p:spPr>
          <a:xfrm>
            <a:off x="304800" y="1066800"/>
            <a:ext cx="6709816" cy="5791200"/>
          </a:xfrm>
          <a:prstGeom prst="rect">
            <a:avLst/>
          </a:prstGeom>
        </p:spPr>
      </p:pic>
      <p:sp>
        <p:nvSpPr>
          <p:cNvPr id="5" name="TextBox 4"/>
          <p:cNvSpPr txBox="1"/>
          <p:nvPr/>
        </p:nvSpPr>
        <p:spPr>
          <a:xfrm>
            <a:off x="152400" y="3429000"/>
            <a:ext cx="1752600" cy="1295400"/>
          </a:xfrm>
          <a:prstGeom prst="rect">
            <a:avLst/>
          </a:prstGeom>
          <a:solidFill>
            <a:srgbClr val="FFFFFF"/>
          </a:solidFill>
        </p:spPr>
        <p:txBody>
          <a:bodyPr wrap="square" rtlCol="0">
            <a:noAutofit/>
          </a:bodyPr>
          <a:lstStyle/>
          <a:p>
            <a:pPr>
              <a:lnSpc>
                <a:spcPts val="1800"/>
              </a:lnSpc>
            </a:pPr>
            <a:r>
              <a:rPr lang="en-US" sz="1600" b="1" dirty="0" smtClean="0">
                <a:latin typeface="Calibri"/>
                <a:cs typeface="Calibri"/>
              </a:rPr>
              <a:t>Candidate phenomena to investigate and explain</a:t>
            </a:r>
            <a:endParaRPr lang="en-US" sz="1600" b="1" dirty="0">
              <a:latin typeface="Calibri"/>
              <a:cs typeface="Calibri"/>
            </a:endParaRPr>
          </a:p>
        </p:txBody>
      </p:sp>
      <p:sp>
        <p:nvSpPr>
          <p:cNvPr id="6" name="TextBox 5"/>
          <p:cNvSpPr txBox="1"/>
          <p:nvPr/>
        </p:nvSpPr>
        <p:spPr>
          <a:xfrm>
            <a:off x="12700" y="838200"/>
            <a:ext cx="1655487" cy="584776"/>
          </a:xfrm>
          <a:prstGeom prst="rect">
            <a:avLst/>
          </a:prstGeom>
          <a:noFill/>
        </p:spPr>
        <p:txBody>
          <a:bodyPr wrap="square" rtlCol="0">
            <a:spAutoFit/>
          </a:bodyPr>
          <a:lstStyle/>
          <a:p>
            <a:r>
              <a:rPr lang="en-US" sz="1600" b="1" dirty="0" smtClean="0">
                <a:latin typeface="Calibri"/>
                <a:cs typeface="Calibri"/>
              </a:rPr>
              <a:t>Learning goal Unpacking</a:t>
            </a:r>
            <a:endParaRPr lang="en-US" sz="1600" b="1" dirty="0">
              <a:latin typeface="Calibri"/>
              <a:cs typeface="Calibri"/>
            </a:endParaRPr>
          </a:p>
        </p:txBody>
      </p:sp>
      <p:sp>
        <p:nvSpPr>
          <p:cNvPr id="7" name="Rectangle 6"/>
          <p:cNvSpPr/>
          <p:nvPr/>
        </p:nvSpPr>
        <p:spPr bwMode="auto">
          <a:xfrm>
            <a:off x="685800" y="2209800"/>
            <a:ext cx="18288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0" charset="0"/>
            </a:endParaRPr>
          </a:p>
        </p:txBody>
      </p:sp>
      <p:sp>
        <p:nvSpPr>
          <p:cNvPr id="8" name="Rectangle 7"/>
          <p:cNvSpPr/>
          <p:nvPr/>
        </p:nvSpPr>
        <p:spPr bwMode="auto">
          <a:xfrm>
            <a:off x="5334000" y="1676400"/>
            <a:ext cx="1981200" cy="609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0" charset="0"/>
            </a:endParaRPr>
          </a:p>
        </p:txBody>
      </p:sp>
      <p:sp>
        <p:nvSpPr>
          <p:cNvPr id="9" name="TextBox 8"/>
          <p:cNvSpPr txBox="1"/>
          <p:nvPr/>
        </p:nvSpPr>
        <p:spPr>
          <a:xfrm>
            <a:off x="3200400" y="6172200"/>
            <a:ext cx="1828800" cy="533400"/>
          </a:xfrm>
          <a:prstGeom prst="rect">
            <a:avLst/>
          </a:prstGeom>
          <a:solidFill>
            <a:srgbClr val="FFFFFF"/>
          </a:solidFill>
        </p:spPr>
        <p:txBody>
          <a:bodyPr wrap="square" rtlCol="0">
            <a:noAutofit/>
          </a:bodyPr>
          <a:lstStyle/>
          <a:p>
            <a:pPr>
              <a:lnSpc>
                <a:spcPts val="1800"/>
              </a:lnSpc>
            </a:pPr>
            <a:r>
              <a:rPr lang="en-US" sz="1600" b="1" dirty="0" smtClean="0">
                <a:latin typeface="Calibri"/>
                <a:cs typeface="Calibri"/>
              </a:rPr>
              <a:t>Prior conceptions</a:t>
            </a:r>
            <a:br>
              <a:rPr lang="en-US" sz="1600" b="1" dirty="0" smtClean="0">
                <a:latin typeface="Calibri"/>
                <a:cs typeface="Calibri"/>
              </a:rPr>
            </a:br>
            <a:r>
              <a:rPr lang="en-US" sz="1600" b="1" dirty="0" smtClean="0">
                <a:latin typeface="Calibri"/>
                <a:cs typeface="Calibri"/>
              </a:rPr>
              <a:t>analysis</a:t>
            </a:r>
            <a:endParaRPr lang="en-US" sz="1600" b="1" dirty="0">
              <a:latin typeface="Calibri"/>
              <a:cs typeface="Calibri"/>
            </a:endParaRPr>
          </a:p>
        </p:txBody>
      </p:sp>
      <p:sp>
        <p:nvSpPr>
          <p:cNvPr id="2" name="Title 1"/>
          <p:cNvSpPr>
            <a:spLocks noGrp="1"/>
          </p:cNvSpPr>
          <p:nvPr>
            <p:ph type="title"/>
          </p:nvPr>
        </p:nvSpPr>
        <p:spPr>
          <a:xfrm>
            <a:off x="5486400" y="1143000"/>
            <a:ext cx="2743200" cy="762000"/>
          </a:xfrm>
        </p:spPr>
        <p:txBody>
          <a:bodyPr/>
          <a:lstStyle/>
          <a:p>
            <a:pPr>
              <a:lnSpc>
                <a:spcPts val="2800"/>
              </a:lnSpc>
            </a:pPr>
            <a:r>
              <a:rPr lang="en-US" sz="2800" dirty="0" smtClean="0"/>
              <a:t>Preparing teachers to focus on coherence</a:t>
            </a:r>
            <a:endParaRPr lang="en-US" sz="2800" dirty="0"/>
          </a:p>
        </p:txBody>
      </p:sp>
      <p:sp>
        <p:nvSpPr>
          <p:cNvPr id="10" name="TextBox 9"/>
          <p:cNvSpPr txBox="1"/>
          <p:nvPr/>
        </p:nvSpPr>
        <p:spPr>
          <a:xfrm>
            <a:off x="6400800" y="2971800"/>
            <a:ext cx="1524000" cy="762000"/>
          </a:xfrm>
          <a:prstGeom prst="rect">
            <a:avLst/>
          </a:prstGeom>
          <a:solidFill>
            <a:srgbClr val="FFFFFF"/>
          </a:solidFill>
        </p:spPr>
        <p:txBody>
          <a:bodyPr wrap="square" rtlCol="0">
            <a:noAutofit/>
          </a:bodyPr>
          <a:lstStyle/>
          <a:p>
            <a:pPr>
              <a:lnSpc>
                <a:spcPts val="1800"/>
              </a:lnSpc>
            </a:pPr>
            <a:r>
              <a:rPr lang="en-US" sz="1600" b="1" dirty="0" smtClean="0">
                <a:latin typeface="Calibri"/>
                <a:cs typeface="Calibri"/>
              </a:rPr>
              <a:t>Storyline of investigation</a:t>
            </a:r>
            <a:endParaRPr lang="en-US" sz="1600" b="1" dirty="0">
              <a:latin typeface="Calibri"/>
              <a:cs typeface="Calibri"/>
            </a:endParaRPr>
          </a:p>
        </p:txBody>
      </p:sp>
    </p:spTree>
    <p:extLst>
      <p:ext uri="{BB962C8B-B14F-4D97-AF65-F5344CB8AC3E}">
        <p14:creationId xmlns:p14="http://schemas.microsoft.com/office/powerpoint/2010/main" val="31634192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Taking practices, cross cutting concepts</a:t>
            </a:r>
            <a:r>
              <a:rPr lang="en-US" sz="3200" smtClean="0"/>
              <a:t>, and core </a:t>
            </a:r>
            <a:r>
              <a:rPr lang="en-US" sz="3200" dirty="0" smtClean="0"/>
              <a:t>disciplinary ideas into the classroom</a:t>
            </a:r>
            <a:endParaRPr lang="en-US" sz="3200" dirty="0"/>
          </a:p>
        </p:txBody>
      </p:sp>
      <p:sp>
        <p:nvSpPr>
          <p:cNvPr id="3" name="Content Placeholder 2"/>
          <p:cNvSpPr>
            <a:spLocks noGrp="1"/>
          </p:cNvSpPr>
          <p:nvPr>
            <p:ph idx="1"/>
          </p:nvPr>
        </p:nvSpPr>
        <p:spPr>
          <a:xfrm>
            <a:off x="152400" y="1905000"/>
            <a:ext cx="4953000" cy="3687763"/>
          </a:xfrm>
        </p:spPr>
        <p:txBody>
          <a:bodyPr>
            <a:noAutofit/>
          </a:bodyPr>
          <a:lstStyle/>
          <a:p>
            <a:pPr marL="0" indent="0">
              <a:spcBef>
                <a:spcPts val="0"/>
              </a:spcBef>
              <a:buNone/>
            </a:pPr>
            <a:r>
              <a:rPr lang="en-US" sz="2400" dirty="0"/>
              <a:t>C</a:t>
            </a:r>
            <a:r>
              <a:rPr lang="en-US" sz="2400" dirty="0" smtClean="0"/>
              <a:t>hanges needed in </a:t>
            </a:r>
            <a:r>
              <a:rPr lang="en-US" sz="2400" dirty="0"/>
              <a:t>teacher preparation and </a:t>
            </a:r>
            <a:r>
              <a:rPr lang="en-US" sz="2400" dirty="0" smtClean="0"/>
              <a:t>development:</a:t>
            </a:r>
            <a:endParaRPr lang="en-US" sz="2400" dirty="0"/>
          </a:p>
          <a:p>
            <a:pPr>
              <a:spcBef>
                <a:spcPts val="0"/>
              </a:spcBef>
            </a:pPr>
            <a:endParaRPr lang="en-US" sz="2000" dirty="0" smtClean="0"/>
          </a:p>
          <a:p>
            <a:pPr>
              <a:spcBef>
                <a:spcPts val="0"/>
              </a:spcBef>
            </a:pPr>
            <a:r>
              <a:rPr lang="en-US" sz="2000" dirty="0" smtClean="0"/>
              <a:t>Focus </a:t>
            </a:r>
            <a:r>
              <a:rPr lang="en-US" sz="2000" dirty="0"/>
              <a:t>on disciplinary core ideas </a:t>
            </a:r>
            <a:r>
              <a:rPr lang="en-US" sz="2000" dirty="0" smtClean="0"/>
              <a:t/>
            </a:r>
            <a:br>
              <a:rPr lang="en-US" sz="2000" dirty="0" smtClean="0"/>
            </a:br>
            <a:r>
              <a:rPr lang="en-US" sz="2000" dirty="0" smtClean="0"/>
              <a:t>as </a:t>
            </a:r>
            <a:r>
              <a:rPr lang="en-US" sz="2000" dirty="0"/>
              <a:t>learning goals</a:t>
            </a:r>
          </a:p>
          <a:p>
            <a:pPr>
              <a:spcBef>
                <a:spcPts val="0"/>
              </a:spcBef>
            </a:pPr>
            <a:r>
              <a:rPr lang="en-US" sz="2000" dirty="0" smtClean="0"/>
              <a:t>Engage </a:t>
            </a:r>
            <a:r>
              <a:rPr lang="en-US" sz="2000" dirty="0"/>
              <a:t>teachers in scientific practices</a:t>
            </a:r>
          </a:p>
          <a:p>
            <a:pPr>
              <a:spcBef>
                <a:spcPts val="0"/>
              </a:spcBef>
            </a:pPr>
            <a:r>
              <a:rPr lang="en-US" sz="2000" dirty="0" smtClean="0"/>
              <a:t>Encourage </a:t>
            </a:r>
            <a:r>
              <a:rPr lang="en-US" sz="2000" dirty="0"/>
              <a:t>teachers to </a:t>
            </a:r>
            <a:r>
              <a:rPr lang="en-US" sz="2000" dirty="0" smtClean="0"/>
              <a:t>adapt</a:t>
            </a:r>
            <a:r>
              <a:rPr lang="en-US" sz="2000" dirty="0"/>
              <a:t> </a:t>
            </a:r>
            <a:r>
              <a:rPr lang="en-US" sz="2000" dirty="0" smtClean="0"/>
              <a:t>current curriculum materials to embed explanation, argumentation and modeling</a:t>
            </a:r>
            <a:endParaRPr lang="en-US" sz="2000" dirty="0"/>
          </a:p>
          <a:p>
            <a:pPr>
              <a:spcBef>
                <a:spcPts val="0"/>
              </a:spcBef>
            </a:pPr>
            <a:r>
              <a:rPr lang="en-US" sz="2000" dirty="0" smtClean="0"/>
              <a:t>Engage </a:t>
            </a:r>
            <a:r>
              <a:rPr lang="en-US" sz="2000" dirty="0"/>
              <a:t>cooperating teachers </a:t>
            </a:r>
            <a:r>
              <a:rPr lang="en-US" sz="2000" dirty="0" smtClean="0"/>
              <a:t>with investigations </a:t>
            </a:r>
            <a:r>
              <a:rPr lang="en-US" sz="2000" dirty="0"/>
              <a:t>of the Framework</a:t>
            </a:r>
          </a:p>
          <a:p>
            <a:pPr marL="0" indent="0">
              <a:spcBef>
                <a:spcPts val="0"/>
              </a:spcBef>
              <a:buNone/>
            </a:pPr>
            <a:endParaRPr lang="en-US" sz="1000" dirty="0"/>
          </a:p>
          <a:p>
            <a:pPr marL="0" indent="0">
              <a:spcBef>
                <a:spcPts val="0"/>
              </a:spcBef>
              <a:buNone/>
            </a:pPr>
            <a:endParaRPr lang="en-US" sz="2000" i="1" dirty="0"/>
          </a:p>
        </p:txBody>
      </p:sp>
      <p:pic>
        <p:nvPicPr>
          <p:cNvPr id="4" name="Picture 3"/>
          <p:cNvPicPr>
            <a:picLocks noChangeAspect="1"/>
          </p:cNvPicPr>
          <p:nvPr/>
        </p:nvPicPr>
        <p:blipFill>
          <a:blip r:embed="rId2"/>
          <a:stretch>
            <a:fillRect/>
          </a:stretch>
        </p:blipFill>
        <p:spPr>
          <a:xfrm>
            <a:off x="5105400" y="2362200"/>
            <a:ext cx="2918461" cy="2036135"/>
          </a:xfrm>
          <a:prstGeom prst="rect">
            <a:avLst/>
          </a:prstGeom>
        </p:spPr>
      </p:pic>
    </p:spTree>
    <p:extLst>
      <p:ext uri="{BB962C8B-B14F-4D97-AF65-F5344CB8AC3E}">
        <p14:creationId xmlns:p14="http://schemas.microsoft.com/office/powerpoint/2010/main" val="40563362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4400" y="1752600"/>
            <a:ext cx="3331845" cy="4038600"/>
          </a:xfrm>
          <a:prstGeom prst="rect">
            <a:avLst/>
          </a:prstGeom>
        </p:spPr>
      </p:pic>
      <p:pic>
        <p:nvPicPr>
          <p:cNvPr id="5" name="Picture 4"/>
          <p:cNvPicPr>
            <a:picLocks noChangeAspect="1"/>
          </p:cNvPicPr>
          <p:nvPr/>
        </p:nvPicPr>
        <p:blipFill>
          <a:blip r:embed="rId3"/>
          <a:stretch>
            <a:fillRect/>
          </a:stretch>
        </p:blipFill>
        <p:spPr>
          <a:xfrm>
            <a:off x="4648200" y="2209800"/>
            <a:ext cx="2971800" cy="3114551"/>
          </a:xfrm>
          <a:prstGeom prst="rect">
            <a:avLst/>
          </a:prstGeom>
        </p:spPr>
      </p:pic>
    </p:spTree>
    <p:extLst>
      <p:ext uri="{BB962C8B-B14F-4D97-AF65-F5344CB8AC3E}">
        <p14:creationId xmlns:p14="http://schemas.microsoft.com/office/powerpoint/2010/main" val="16150953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ppt_x</p:attrName>
                                        </p:attrNameLst>
                                      </p:cBhvr>
                                      <p:tavLst>
                                        <p:tav tm="0">
                                          <p:val>
                                            <p:strVal val="#ppt_x+#ppt_w*1.125000"/>
                                          </p:val>
                                        </p:tav>
                                        <p:tav tm="100000">
                                          <p:val>
                                            <p:strVal val="#ppt_x"/>
                                          </p:val>
                                        </p:tav>
                                      </p:tavLst>
                                    </p:anim>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the framework</a:t>
            </a:r>
            <a:endParaRPr lang="en-US" dirty="0"/>
          </a:p>
        </p:txBody>
      </p:sp>
      <p:sp>
        <p:nvSpPr>
          <p:cNvPr id="8" name="Content Placeholder 7"/>
          <p:cNvSpPr>
            <a:spLocks noGrp="1"/>
          </p:cNvSpPr>
          <p:nvPr>
            <p:ph idx="1"/>
          </p:nvPr>
        </p:nvSpPr>
        <p:spPr>
          <a:xfrm>
            <a:off x="4343400" y="2590800"/>
            <a:ext cx="3810000" cy="2456057"/>
          </a:xfrm>
          <a:solidFill>
            <a:srgbClr val="C19938"/>
          </a:solidFill>
          <a:ln>
            <a:solidFill>
              <a:schemeClr val="tx1"/>
            </a:solidFill>
          </a:ln>
          <a:effectLst>
            <a:outerShdw blurRad="50800" dist="38100" dir="2700000" algn="tl" rotWithShape="0">
              <a:srgbClr val="000000">
                <a:alpha val="43000"/>
              </a:srgbClr>
            </a:outerShdw>
          </a:effectLst>
        </p:spPr>
        <p:txBody>
          <a:bodyPr>
            <a:spAutoFit/>
          </a:bodyPr>
          <a:lstStyle/>
          <a:p>
            <a:pPr marL="0" indent="0" algn="ctr">
              <a:buNone/>
            </a:pPr>
            <a:r>
              <a:rPr lang="en-US" sz="2400" i="1" dirty="0" smtClean="0"/>
              <a:t>How is teaching changing?</a:t>
            </a:r>
          </a:p>
          <a:p>
            <a:pPr marL="457200" indent="-457200">
              <a:buFont typeface="+mj-lt"/>
              <a:buAutoNum type="arabicPeriod"/>
            </a:pPr>
            <a:r>
              <a:rPr lang="en-US" sz="2400" dirty="0" smtClean="0"/>
              <a:t>Central role </a:t>
            </a:r>
            <a:r>
              <a:rPr lang="en-US" sz="2400" dirty="0"/>
              <a:t>of scientific practices</a:t>
            </a:r>
          </a:p>
          <a:p>
            <a:pPr marL="457200" indent="-457200">
              <a:buFont typeface="+mj-lt"/>
              <a:buAutoNum type="arabicPeriod"/>
            </a:pPr>
            <a:r>
              <a:rPr lang="en-US" sz="2400" dirty="0" smtClean="0"/>
              <a:t>Emphasis on coherence: building and applying ideas across time</a:t>
            </a:r>
          </a:p>
        </p:txBody>
      </p:sp>
      <p:pic>
        <p:nvPicPr>
          <p:cNvPr id="3" name="Picture 2"/>
          <p:cNvPicPr>
            <a:picLocks noChangeAspect="1"/>
          </p:cNvPicPr>
          <p:nvPr/>
        </p:nvPicPr>
        <p:blipFill>
          <a:blip r:embed="rId3"/>
          <a:stretch>
            <a:fillRect/>
          </a:stretch>
        </p:blipFill>
        <p:spPr>
          <a:xfrm>
            <a:off x="228600" y="2438400"/>
            <a:ext cx="3937000" cy="295275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08132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381000" y="990600"/>
            <a:ext cx="8001000" cy="762000"/>
          </a:xfrm>
        </p:spPr>
        <p:txBody>
          <a:bodyPr/>
          <a:lstStyle/>
          <a:p>
            <a:pPr algn="ctr"/>
            <a:r>
              <a:rPr lang="en-US" sz="3200" dirty="0" smtClean="0"/>
              <a:t>Key Role of Scientific Practices</a:t>
            </a:r>
          </a:p>
        </p:txBody>
      </p:sp>
      <p:sp>
        <p:nvSpPr>
          <p:cNvPr id="3" name="Content Placeholder 2"/>
          <p:cNvSpPr>
            <a:spLocks noGrp="1"/>
          </p:cNvSpPr>
          <p:nvPr>
            <p:ph idx="1"/>
          </p:nvPr>
        </p:nvSpPr>
        <p:spPr>
          <a:xfrm>
            <a:off x="228600" y="2133600"/>
            <a:ext cx="7620000" cy="4267200"/>
          </a:xfrm>
        </p:spPr>
        <p:txBody>
          <a:bodyPr>
            <a:noAutofit/>
          </a:bodyPr>
          <a:lstStyle/>
          <a:p>
            <a:pPr>
              <a:buFont typeface="Arial" charset="0"/>
              <a:buChar char="•"/>
            </a:pPr>
            <a:r>
              <a:rPr lang="en-US" sz="2400" dirty="0" smtClean="0"/>
              <a:t>Developing explanatory core ideas </a:t>
            </a:r>
            <a:br>
              <a:rPr lang="en-US" sz="2400" dirty="0" smtClean="0"/>
            </a:br>
            <a:r>
              <a:rPr lang="en-US" sz="2400" dirty="0" smtClean="0"/>
              <a:t>requires engaging in practices </a:t>
            </a:r>
            <a:br>
              <a:rPr lang="en-US" sz="2400" dirty="0" smtClean="0"/>
            </a:br>
            <a:r>
              <a:rPr lang="en-US" sz="2400" dirty="0" smtClean="0"/>
              <a:t>to build, synthesize, apply, and refine </a:t>
            </a:r>
            <a:br>
              <a:rPr lang="en-US" sz="2400" dirty="0" smtClean="0"/>
            </a:br>
            <a:r>
              <a:rPr lang="en-US" sz="2400" dirty="0" smtClean="0"/>
              <a:t>the ideas over time.</a:t>
            </a:r>
          </a:p>
          <a:p>
            <a:pPr>
              <a:buFont typeface="Arial" charset="0"/>
              <a:buChar char="•"/>
            </a:pPr>
            <a:r>
              <a:rPr lang="en-US" sz="2400" dirty="0"/>
              <a:t>“Standards should include </a:t>
            </a:r>
            <a:r>
              <a:rPr lang="en-US" sz="2400" i="1" dirty="0"/>
              <a:t>performance expectations </a:t>
            </a:r>
            <a:r>
              <a:rPr lang="en-US" sz="2400" dirty="0"/>
              <a:t>that integrate the scientific and engineering practices with the crosscutting concepts and disciplinary core ideas. These expectations should require that students demonstrate knowledge-in-use and include criteria for identifying successful performance.” (NRC 2011, Rec 5).</a:t>
            </a:r>
          </a:p>
          <a:p>
            <a:pPr>
              <a:buFont typeface="Arial" charset="0"/>
              <a:buChar char="•"/>
            </a:pPr>
            <a:endParaRPr lang="en-US" sz="2400" dirty="0" smtClean="0"/>
          </a:p>
        </p:txBody>
      </p:sp>
      <p:pic>
        <p:nvPicPr>
          <p:cNvPr id="5" name="Picture 4"/>
          <p:cNvPicPr>
            <a:picLocks noChangeAspect="1"/>
          </p:cNvPicPr>
          <p:nvPr/>
        </p:nvPicPr>
        <p:blipFill>
          <a:blip r:embed="rId2"/>
          <a:stretch>
            <a:fillRect/>
          </a:stretch>
        </p:blipFill>
        <p:spPr>
          <a:xfrm>
            <a:off x="5562600" y="1752600"/>
            <a:ext cx="2540000" cy="1905000"/>
          </a:xfrm>
          <a:prstGeom prst="rect">
            <a:avLst/>
          </a:prstGeom>
        </p:spPr>
      </p:pic>
    </p:spTree>
    <p:extLst>
      <p:ext uri="{BB962C8B-B14F-4D97-AF65-F5344CB8AC3E}">
        <p14:creationId xmlns:p14="http://schemas.microsoft.com/office/powerpoint/2010/main" val="5463060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745636" y="1066800"/>
            <a:ext cx="6798164" cy="685800"/>
          </a:xfrm>
        </p:spPr>
        <p:txBody>
          <a:bodyPr/>
          <a:lstStyle/>
          <a:p>
            <a:pPr eaLnBrk="1" hangingPunct="1"/>
            <a:r>
              <a:rPr lang="en-US" sz="3200" dirty="0">
                <a:latin typeface="Calibri" charset="0"/>
                <a:ea typeface="ＭＳ Ｐゴシック" charset="0"/>
              </a:rPr>
              <a:t>Scientific and Engineering </a:t>
            </a:r>
            <a:r>
              <a:rPr lang="en-US" sz="3200" dirty="0" smtClean="0">
                <a:latin typeface="Calibri" charset="0"/>
                <a:ea typeface="ＭＳ Ｐゴシック" charset="0"/>
              </a:rPr>
              <a:t>Practices</a:t>
            </a:r>
            <a:endParaRPr lang="en-US" sz="3200" dirty="0">
              <a:latin typeface="Calibri" charset="0"/>
              <a:ea typeface="ＭＳ Ｐゴシック" charset="0"/>
            </a:endParaRPr>
          </a:p>
        </p:txBody>
      </p:sp>
      <p:sp>
        <p:nvSpPr>
          <p:cNvPr id="14339" name="Rectangle 3"/>
          <p:cNvSpPr>
            <a:spLocks noGrp="1" noChangeArrowheads="1"/>
          </p:cNvSpPr>
          <p:nvPr>
            <p:ph sz="half" idx="4294967295"/>
          </p:nvPr>
        </p:nvSpPr>
        <p:spPr>
          <a:xfrm>
            <a:off x="304800" y="2133600"/>
            <a:ext cx="3886200" cy="3048000"/>
          </a:xfrm>
        </p:spPr>
        <p:txBody>
          <a:bodyPr/>
          <a:lstStyle/>
          <a:p>
            <a:pPr marL="457200" indent="-457200" eaLnBrk="1" hangingPunct="1">
              <a:lnSpc>
                <a:spcPct val="90000"/>
              </a:lnSpc>
              <a:spcAft>
                <a:spcPct val="20000"/>
              </a:spcAft>
              <a:buFontTx/>
              <a:buNone/>
            </a:pPr>
            <a:r>
              <a:rPr lang="en-US" sz="2200" dirty="0">
                <a:latin typeface="Calibri" charset="0"/>
                <a:ea typeface="ＭＳ Ｐゴシック" charset="0"/>
              </a:rPr>
              <a:t>1. Asking questions and defining problems</a:t>
            </a:r>
          </a:p>
          <a:p>
            <a:pPr marL="457200" indent="-457200" eaLnBrk="1" hangingPunct="1">
              <a:lnSpc>
                <a:spcPct val="90000"/>
              </a:lnSpc>
              <a:spcAft>
                <a:spcPct val="20000"/>
              </a:spcAft>
              <a:buFontTx/>
              <a:buNone/>
            </a:pPr>
            <a:r>
              <a:rPr lang="en-US" sz="2200" dirty="0">
                <a:latin typeface="Calibri" charset="0"/>
                <a:ea typeface="ＭＳ Ｐゴシック" charset="0"/>
              </a:rPr>
              <a:t>2. Developing and using models</a:t>
            </a:r>
          </a:p>
          <a:p>
            <a:pPr marL="457200" indent="-457200" eaLnBrk="1" hangingPunct="1">
              <a:lnSpc>
                <a:spcPct val="90000"/>
              </a:lnSpc>
              <a:spcAft>
                <a:spcPct val="20000"/>
              </a:spcAft>
              <a:buFontTx/>
              <a:buNone/>
            </a:pPr>
            <a:r>
              <a:rPr lang="en-US" sz="2200" dirty="0">
                <a:latin typeface="Calibri" charset="0"/>
                <a:ea typeface="ＭＳ Ｐゴシック" charset="0"/>
              </a:rPr>
              <a:t>3. Planning and carrying out investigations</a:t>
            </a:r>
          </a:p>
          <a:p>
            <a:pPr marL="457200" indent="-457200" eaLnBrk="1" hangingPunct="1">
              <a:lnSpc>
                <a:spcPct val="90000"/>
              </a:lnSpc>
              <a:spcAft>
                <a:spcPct val="20000"/>
              </a:spcAft>
              <a:buFontTx/>
              <a:buNone/>
            </a:pPr>
            <a:r>
              <a:rPr lang="en-US" sz="2200" dirty="0">
                <a:latin typeface="Calibri" charset="0"/>
                <a:ea typeface="ＭＳ Ｐゴシック" charset="0"/>
              </a:rPr>
              <a:t>4. Analyzing and interpreting </a:t>
            </a:r>
            <a:r>
              <a:rPr lang="en-US" sz="2200" dirty="0" smtClean="0">
                <a:latin typeface="Calibri" charset="0"/>
                <a:ea typeface="ＭＳ Ｐゴシック" charset="0"/>
              </a:rPr>
              <a:t>data</a:t>
            </a:r>
            <a:endParaRPr lang="en-US" sz="2200" dirty="0">
              <a:latin typeface="Calibri" charset="0"/>
              <a:ea typeface="ＭＳ Ｐゴシック" charset="0"/>
            </a:endParaRPr>
          </a:p>
        </p:txBody>
      </p:sp>
      <p:sp>
        <p:nvSpPr>
          <p:cNvPr id="14340" name="Content Placeholder 3"/>
          <p:cNvSpPr>
            <a:spLocks noGrp="1"/>
          </p:cNvSpPr>
          <p:nvPr>
            <p:ph sz="half" idx="4294967295"/>
          </p:nvPr>
        </p:nvSpPr>
        <p:spPr>
          <a:xfrm>
            <a:off x="4267200" y="2133600"/>
            <a:ext cx="4038600" cy="2971800"/>
          </a:xfrm>
        </p:spPr>
        <p:txBody>
          <a:bodyPr/>
          <a:lstStyle/>
          <a:p>
            <a:pPr marL="457200" indent="-457200" eaLnBrk="1" hangingPunct="1">
              <a:lnSpc>
                <a:spcPct val="90000"/>
              </a:lnSpc>
              <a:spcAft>
                <a:spcPct val="20000"/>
              </a:spcAft>
              <a:buFontTx/>
              <a:buNone/>
            </a:pPr>
            <a:r>
              <a:rPr lang="en-US" sz="2200" dirty="0">
                <a:latin typeface="Calibri" charset="0"/>
                <a:ea typeface="ＭＳ Ｐゴシック" charset="0"/>
              </a:rPr>
              <a:t>5. Using </a:t>
            </a:r>
            <a:r>
              <a:rPr lang="en-US" sz="2200" dirty="0" smtClean="0">
                <a:latin typeface="Calibri" charset="0"/>
                <a:ea typeface="ＭＳ Ｐゴシック" charset="0"/>
              </a:rPr>
              <a:t>mathematics and computational thinking</a:t>
            </a:r>
            <a:endParaRPr lang="en-US" sz="2200" dirty="0">
              <a:latin typeface="Calibri" charset="0"/>
              <a:ea typeface="ＭＳ Ｐゴシック" charset="0"/>
            </a:endParaRPr>
          </a:p>
          <a:p>
            <a:pPr marL="457200" indent="-457200" eaLnBrk="1" hangingPunct="1">
              <a:lnSpc>
                <a:spcPct val="90000"/>
              </a:lnSpc>
              <a:spcAft>
                <a:spcPct val="20000"/>
              </a:spcAft>
              <a:buFontTx/>
              <a:buNone/>
            </a:pPr>
            <a:r>
              <a:rPr lang="en-US" sz="2200" dirty="0">
                <a:latin typeface="Calibri" charset="0"/>
                <a:ea typeface="ＭＳ Ｐゴシック" charset="0"/>
              </a:rPr>
              <a:t>6. Developing explanations and designing solutions</a:t>
            </a:r>
          </a:p>
          <a:p>
            <a:pPr marL="457200" indent="-457200" eaLnBrk="1" hangingPunct="1">
              <a:lnSpc>
                <a:spcPct val="90000"/>
              </a:lnSpc>
              <a:spcAft>
                <a:spcPct val="20000"/>
              </a:spcAft>
              <a:buFontTx/>
              <a:buNone/>
            </a:pPr>
            <a:r>
              <a:rPr lang="en-US" sz="2200" dirty="0">
                <a:latin typeface="Calibri" charset="0"/>
                <a:ea typeface="ＭＳ Ｐゴシック" charset="0"/>
              </a:rPr>
              <a:t>7. Engaging in </a:t>
            </a:r>
            <a:r>
              <a:rPr lang="en-US" sz="2200" dirty="0" smtClean="0">
                <a:latin typeface="Calibri" charset="0"/>
                <a:ea typeface="ＭＳ Ｐゴシック" charset="0"/>
              </a:rPr>
              <a:t>argument from evidence</a:t>
            </a:r>
            <a:endParaRPr lang="en-US" sz="2200" dirty="0">
              <a:latin typeface="Calibri" charset="0"/>
              <a:ea typeface="ＭＳ Ｐゴシック" charset="0"/>
            </a:endParaRPr>
          </a:p>
          <a:p>
            <a:pPr marL="457200" indent="-457200" eaLnBrk="1" hangingPunct="1">
              <a:lnSpc>
                <a:spcPct val="90000"/>
              </a:lnSpc>
              <a:spcAft>
                <a:spcPct val="20000"/>
              </a:spcAft>
              <a:buFontTx/>
              <a:buNone/>
            </a:pPr>
            <a:r>
              <a:rPr lang="en-US" sz="2200" dirty="0">
                <a:latin typeface="Calibri" charset="0"/>
                <a:ea typeface="ＭＳ Ｐゴシック" charset="0"/>
              </a:rPr>
              <a:t>8. Obtaining, evaluating, and communicating </a:t>
            </a:r>
            <a:r>
              <a:rPr lang="en-US" sz="2200" dirty="0" smtClean="0">
                <a:latin typeface="Calibri" charset="0"/>
                <a:ea typeface="ＭＳ Ｐゴシック" charset="0"/>
              </a:rPr>
              <a:t>information</a:t>
            </a:r>
            <a:endParaRPr lang="en-US" sz="2200" dirty="0">
              <a:latin typeface="Calibri" charset="0"/>
              <a:ea typeface="ＭＳ Ｐゴシック" charset="0"/>
            </a:endParaRPr>
          </a:p>
        </p:txBody>
      </p:sp>
      <p:pic>
        <p:nvPicPr>
          <p:cNvPr id="5" name="Picture 96" descr="SSNetLogoScreen">
            <a:hlinkClick r:id="rId3" action="ppaction://hlinkfile" tooltip="Invader movie"/>
          </p:cNvPr>
          <p:cNvPicPr>
            <a:picLocks noChangeAspect="1" noChangeArrowheads="1"/>
          </p:cNvPicPr>
          <p:nvPr/>
        </p:nvPicPr>
        <p:blipFill>
          <a:blip r:embed="rId4"/>
          <a:srcRect/>
          <a:stretch>
            <a:fillRect/>
          </a:stretch>
        </p:blipFill>
        <p:spPr bwMode="auto">
          <a:xfrm>
            <a:off x="3562350" y="5257800"/>
            <a:ext cx="1981200" cy="1485900"/>
          </a:xfrm>
          <a:prstGeom prst="rect">
            <a:avLst/>
          </a:prstGeom>
          <a:noFill/>
          <a:ln>
            <a:solidFill>
              <a:schemeClr val="tx1"/>
            </a:solidFill>
          </a:ln>
        </p:spPr>
      </p:pic>
      <p:pic>
        <p:nvPicPr>
          <p:cNvPr id="6" name="Picture 1030" descr="shannon 6th gr invader q2"/>
          <p:cNvPicPr>
            <a:picLocks noChangeAspect="1" noChangeArrowheads="1"/>
          </p:cNvPicPr>
          <p:nvPr/>
        </p:nvPicPr>
        <p:blipFill>
          <a:blip r:embed="rId5">
            <a:lum bright="18000" contrast="4000"/>
          </a:blip>
          <a:srcRect l="5642" t="15061" r="12540" b="5866"/>
          <a:stretch>
            <a:fillRect/>
          </a:stretch>
        </p:blipFill>
        <p:spPr bwMode="auto">
          <a:xfrm>
            <a:off x="5867400" y="5351079"/>
            <a:ext cx="1923143" cy="1392621"/>
          </a:xfrm>
          <a:prstGeom prst="rect">
            <a:avLst/>
          </a:prstGeom>
          <a:noFill/>
          <a:ln>
            <a:solidFill>
              <a:schemeClr val="tx1"/>
            </a:solidFill>
          </a:ln>
        </p:spPr>
      </p:pic>
      <p:pic>
        <p:nvPicPr>
          <p:cNvPr id="2" name="Picture 1"/>
          <p:cNvPicPr>
            <a:picLocks noChangeAspect="1"/>
          </p:cNvPicPr>
          <p:nvPr/>
        </p:nvPicPr>
        <p:blipFill>
          <a:blip r:embed="rId6"/>
          <a:stretch>
            <a:fillRect/>
          </a:stretch>
        </p:blipFill>
        <p:spPr>
          <a:xfrm>
            <a:off x="381000" y="5234789"/>
            <a:ext cx="2857500" cy="1508911"/>
          </a:xfrm>
          <a:prstGeom prst="rect">
            <a:avLst/>
          </a:prstGeom>
          <a:ln>
            <a:solidFill>
              <a:schemeClr val="tx1"/>
            </a:solidFill>
          </a:ln>
        </p:spPr>
      </p:pic>
    </p:spTree>
    <p:extLst>
      <p:ext uri="{BB962C8B-B14F-4D97-AF65-F5344CB8AC3E}">
        <p14:creationId xmlns:p14="http://schemas.microsoft.com/office/powerpoint/2010/main" val="39578423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0600"/>
            <a:ext cx="8534400" cy="655638"/>
          </a:xfrm>
        </p:spPr>
        <p:txBody>
          <a:bodyPr>
            <a:noAutofit/>
          </a:bodyPr>
          <a:lstStyle/>
          <a:p>
            <a:r>
              <a:rPr lang="en-US" sz="3200" dirty="0" smtClean="0"/>
              <a:t>Evolution from Inquiry to Scientific Practices</a:t>
            </a:r>
            <a:endParaRPr lang="en-US" sz="3200" dirty="0"/>
          </a:p>
        </p:txBody>
      </p:sp>
      <p:sp>
        <p:nvSpPr>
          <p:cNvPr id="3" name="Content Placeholder 2"/>
          <p:cNvSpPr>
            <a:spLocks noGrp="1"/>
          </p:cNvSpPr>
          <p:nvPr>
            <p:ph idx="1"/>
          </p:nvPr>
        </p:nvSpPr>
        <p:spPr>
          <a:xfrm>
            <a:off x="228600" y="2057400"/>
            <a:ext cx="8229600" cy="2743200"/>
          </a:xfrm>
        </p:spPr>
        <p:txBody>
          <a:bodyPr>
            <a:normAutofit/>
          </a:bodyPr>
          <a:lstStyle/>
          <a:p>
            <a:r>
              <a:rPr lang="en-US" sz="2800" dirty="0" smtClean="0"/>
              <a:t>Focus not just on “investigation of hypotheses” but on building ideas -- making sense of findings, using results to develop models, argue competing explanations and reach consensus</a:t>
            </a:r>
          </a:p>
          <a:p>
            <a:r>
              <a:rPr lang="en-US" sz="2800" dirty="0" smtClean="0"/>
              <a:t>Includes collaboration and discourse elements of working together to develop scientific knowledge</a:t>
            </a:r>
            <a:endParaRPr lang="en-US" sz="2800" dirty="0"/>
          </a:p>
        </p:txBody>
      </p:sp>
      <p:sp>
        <p:nvSpPr>
          <p:cNvPr id="4" name="Rectangle 3"/>
          <p:cNvSpPr txBox="1">
            <a:spLocks noChangeArrowheads="1"/>
          </p:cNvSpPr>
          <p:nvPr/>
        </p:nvSpPr>
        <p:spPr>
          <a:xfrm>
            <a:off x="1676400" y="4953000"/>
            <a:ext cx="4953000" cy="1683848"/>
          </a:xfrm>
          <a:prstGeom prst="rect">
            <a:avLst/>
          </a:prstGeom>
          <a:solidFill>
            <a:schemeClr val="accent6">
              <a:lumMod val="40000"/>
              <a:lumOff val="60000"/>
            </a:schemeClr>
          </a:solidFill>
          <a:ln>
            <a:solidFill>
              <a:schemeClr val="tx1"/>
            </a:solidFill>
          </a:ln>
          <a:effectLst>
            <a:outerShdw blurRad="50800" dist="38100" dir="2700000" algn="tl" rotWithShape="0">
              <a:srgbClr val="000000">
                <a:alpha val="43000"/>
              </a:srgbClr>
            </a:outerShdw>
          </a:effectLst>
        </p:spPr>
        <p:txBody>
          <a:bodyPr vert="horz" wrap="square" lIns="91440" tIns="45720" rIns="91440" bIns="45720" numCol="2"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nSpc>
                <a:spcPct val="90000"/>
              </a:lnSpc>
              <a:spcAft>
                <a:spcPct val="20000"/>
              </a:spcAft>
              <a:buFontTx/>
              <a:buNone/>
            </a:pPr>
            <a:r>
              <a:rPr lang="en-US" sz="1200" dirty="0" smtClean="0">
                <a:latin typeface="Calibri" charset="0"/>
                <a:ea typeface="ＭＳ Ｐゴシック" charset="0"/>
              </a:rPr>
              <a:t>1. Asking questions and defining problems</a:t>
            </a:r>
          </a:p>
          <a:p>
            <a:pPr marL="457200" indent="-457200">
              <a:lnSpc>
                <a:spcPct val="90000"/>
              </a:lnSpc>
              <a:spcAft>
                <a:spcPct val="20000"/>
              </a:spcAft>
              <a:buFontTx/>
              <a:buNone/>
            </a:pPr>
            <a:r>
              <a:rPr lang="en-US" sz="1200" dirty="0" smtClean="0">
                <a:latin typeface="Calibri" charset="0"/>
                <a:ea typeface="ＭＳ Ｐゴシック" charset="0"/>
              </a:rPr>
              <a:t>2. Developing and using models</a:t>
            </a:r>
          </a:p>
          <a:p>
            <a:pPr marL="457200" indent="-457200">
              <a:lnSpc>
                <a:spcPct val="90000"/>
              </a:lnSpc>
              <a:spcAft>
                <a:spcPct val="20000"/>
              </a:spcAft>
              <a:buFontTx/>
              <a:buNone/>
            </a:pPr>
            <a:r>
              <a:rPr lang="en-US" sz="1200" dirty="0" smtClean="0">
                <a:latin typeface="Calibri" charset="0"/>
                <a:ea typeface="ＭＳ Ｐゴシック" charset="0"/>
              </a:rPr>
              <a:t>3. Planning and carrying out investigations</a:t>
            </a:r>
          </a:p>
          <a:p>
            <a:pPr marL="457200" indent="-457200">
              <a:lnSpc>
                <a:spcPct val="90000"/>
              </a:lnSpc>
              <a:spcAft>
                <a:spcPct val="20000"/>
              </a:spcAft>
              <a:buFont typeface="Arial" pitchFamily="34" charset="0"/>
              <a:buNone/>
            </a:pPr>
            <a:r>
              <a:rPr lang="en-US" sz="1200" dirty="0" smtClean="0">
                <a:latin typeface="Calibri" charset="0"/>
                <a:ea typeface="ＭＳ Ｐゴシック" charset="0"/>
              </a:rPr>
              <a:t>4. Analyzing and interpreting data</a:t>
            </a:r>
            <a:br>
              <a:rPr lang="en-US" sz="1200" dirty="0" smtClean="0">
                <a:latin typeface="Calibri" charset="0"/>
                <a:ea typeface="ＭＳ Ｐゴシック" charset="0"/>
              </a:rPr>
            </a:br>
            <a:r>
              <a:rPr lang="en-US" sz="1200" dirty="0" smtClean="0">
                <a:latin typeface="Calibri" charset="0"/>
                <a:ea typeface="ＭＳ Ｐゴシック" charset="0"/>
              </a:rPr>
              <a:t/>
            </a:r>
            <a:br>
              <a:rPr lang="en-US" sz="1200" dirty="0" smtClean="0">
                <a:latin typeface="Calibri" charset="0"/>
                <a:ea typeface="ＭＳ Ｐゴシック" charset="0"/>
              </a:rPr>
            </a:br>
            <a:endParaRPr lang="en-US" sz="1200" dirty="0" smtClean="0">
              <a:latin typeface="Calibri" charset="0"/>
              <a:ea typeface="ＭＳ Ｐゴシック" charset="0"/>
            </a:endParaRPr>
          </a:p>
          <a:p>
            <a:pPr marL="457200" indent="-457200">
              <a:lnSpc>
                <a:spcPct val="90000"/>
              </a:lnSpc>
              <a:spcAft>
                <a:spcPct val="20000"/>
              </a:spcAft>
              <a:buFont typeface="Arial" pitchFamily="34" charset="0"/>
              <a:buNone/>
            </a:pPr>
            <a:r>
              <a:rPr lang="en-US" sz="1200" dirty="0" smtClean="0">
                <a:latin typeface="Calibri" charset="0"/>
                <a:ea typeface="ＭＳ Ｐゴシック" charset="0"/>
              </a:rPr>
              <a:t>5. Using mathematics and computational thinking</a:t>
            </a:r>
          </a:p>
          <a:p>
            <a:pPr marL="457200" indent="-457200">
              <a:lnSpc>
                <a:spcPct val="90000"/>
              </a:lnSpc>
              <a:spcAft>
                <a:spcPct val="20000"/>
              </a:spcAft>
              <a:buFont typeface="Arial" pitchFamily="34" charset="0"/>
              <a:buNone/>
            </a:pPr>
            <a:r>
              <a:rPr lang="en-US" sz="1200" dirty="0" smtClean="0">
                <a:latin typeface="Calibri" charset="0"/>
                <a:ea typeface="ＭＳ Ｐゴシック" charset="0"/>
              </a:rPr>
              <a:t>6. Developing explanations and designing solutions</a:t>
            </a:r>
          </a:p>
          <a:p>
            <a:pPr marL="457200" indent="-457200">
              <a:lnSpc>
                <a:spcPct val="90000"/>
              </a:lnSpc>
              <a:spcAft>
                <a:spcPct val="20000"/>
              </a:spcAft>
              <a:buFont typeface="Arial" pitchFamily="34" charset="0"/>
              <a:buNone/>
            </a:pPr>
            <a:r>
              <a:rPr lang="en-US" sz="1200" dirty="0" smtClean="0">
                <a:latin typeface="Calibri" charset="0"/>
                <a:ea typeface="ＭＳ Ｐゴシック" charset="0"/>
              </a:rPr>
              <a:t>7. Engaging in argument from evidence</a:t>
            </a:r>
          </a:p>
          <a:p>
            <a:pPr marL="457200" indent="-457200">
              <a:lnSpc>
                <a:spcPct val="90000"/>
              </a:lnSpc>
              <a:spcAft>
                <a:spcPct val="20000"/>
              </a:spcAft>
              <a:buFont typeface="Arial" pitchFamily="34" charset="0"/>
              <a:buNone/>
            </a:pPr>
            <a:r>
              <a:rPr lang="en-US" sz="1200" dirty="0" smtClean="0">
                <a:latin typeface="Calibri" charset="0"/>
                <a:ea typeface="ＭＳ Ｐゴシック" charset="0"/>
              </a:rPr>
              <a:t>8. Obtaining, evaluating, and communicating information</a:t>
            </a:r>
          </a:p>
        </p:txBody>
      </p:sp>
    </p:spTree>
    <p:extLst>
      <p:ext uri="{BB962C8B-B14F-4D97-AF65-F5344CB8AC3E}">
        <p14:creationId xmlns:p14="http://schemas.microsoft.com/office/powerpoint/2010/main" val="35341160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Defining Scientific Practices</a:t>
            </a:r>
            <a:endParaRPr lang="en-US" dirty="0"/>
          </a:p>
        </p:txBody>
      </p:sp>
      <p:sp>
        <p:nvSpPr>
          <p:cNvPr id="4" name="Content Placeholder 3"/>
          <p:cNvSpPr>
            <a:spLocks noGrp="1"/>
          </p:cNvSpPr>
          <p:nvPr>
            <p:ph idx="1"/>
          </p:nvPr>
        </p:nvSpPr>
        <p:spPr>
          <a:xfrm>
            <a:off x="381000" y="2057400"/>
            <a:ext cx="7620000" cy="4572000"/>
          </a:xfrm>
        </p:spPr>
        <p:txBody>
          <a:bodyPr/>
          <a:lstStyle/>
          <a:p>
            <a:pPr marL="0" indent="0">
              <a:lnSpc>
                <a:spcPct val="90000"/>
              </a:lnSpc>
              <a:buNone/>
            </a:pPr>
            <a:r>
              <a:rPr lang="en-US" dirty="0" smtClean="0"/>
              <a:t>Develop, test, and refine scientific explanations, models, and theories</a:t>
            </a:r>
          </a:p>
          <a:p>
            <a:pPr>
              <a:lnSpc>
                <a:spcPct val="90000"/>
              </a:lnSpc>
            </a:pPr>
            <a:r>
              <a:rPr lang="en-US" i="1" dirty="0" smtClean="0"/>
              <a:t>Cognitive work</a:t>
            </a:r>
            <a:r>
              <a:rPr lang="en-US" dirty="0" smtClean="0"/>
              <a:t>:</a:t>
            </a:r>
          </a:p>
          <a:p>
            <a:pPr lvl="1">
              <a:lnSpc>
                <a:spcPct val="90000"/>
              </a:lnSpc>
            </a:pPr>
            <a:r>
              <a:rPr lang="en-US" i="1" dirty="0" smtClean="0"/>
              <a:t>Steps </a:t>
            </a:r>
            <a:r>
              <a:rPr lang="en-US" dirty="0" smtClean="0"/>
              <a:t>to gather evidence, build explanation</a:t>
            </a:r>
          </a:p>
          <a:p>
            <a:pPr lvl="1">
              <a:lnSpc>
                <a:spcPct val="90000"/>
              </a:lnSpc>
            </a:pPr>
            <a:r>
              <a:rPr lang="en-US" i="1" dirty="0" smtClean="0"/>
              <a:t>Criteria </a:t>
            </a:r>
            <a:r>
              <a:rPr lang="en-US" dirty="0" smtClean="0"/>
              <a:t>to guide and evaluate (understanding of science)</a:t>
            </a:r>
          </a:p>
          <a:p>
            <a:pPr>
              <a:lnSpc>
                <a:spcPct val="90000"/>
              </a:lnSpc>
            </a:pPr>
            <a:r>
              <a:rPr lang="en-US" i="1" dirty="0" smtClean="0"/>
              <a:t>Social interaction</a:t>
            </a:r>
            <a:r>
              <a:rPr lang="en-US" dirty="0" smtClean="0"/>
              <a:t>: How to interact with others to do the scientific work</a:t>
            </a:r>
          </a:p>
          <a:p>
            <a:pPr>
              <a:lnSpc>
                <a:spcPct val="90000"/>
              </a:lnSpc>
            </a:pPr>
            <a:r>
              <a:rPr lang="en-US" i="1" dirty="0" smtClean="0"/>
              <a:t>Discourse</a:t>
            </a:r>
            <a:r>
              <a:rPr lang="en-US" dirty="0" smtClean="0"/>
              <a:t>: How to communicate about the science</a:t>
            </a:r>
          </a:p>
        </p:txBody>
      </p:sp>
    </p:spTree>
    <p:extLst>
      <p:ext uri="{BB962C8B-B14F-4D97-AF65-F5344CB8AC3E}">
        <p14:creationId xmlns:p14="http://schemas.microsoft.com/office/powerpoint/2010/main" val="4055458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1371600" y="838200"/>
            <a:ext cx="6400800" cy="838200"/>
          </a:xfrm>
        </p:spPr>
        <p:txBody>
          <a:bodyPr/>
          <a:lstStyle/>
          <a:p>
            <a:r>
              <a:rPr lang="en-US" dirty="0" smtClean="0"/>
              <a:t>Example of teaching with practices: What does the invader eat?</a:t>
            </a:r>
            <a:endParaRPr lang="en-US" dirty="0"/>
          </a:p>
        </p:txBody>
      </p:sp>
      <p:pic>
        <p:nvPicPr>
          <p:cNvPr id="152659" name="Picture 83" descr="PlotWithInvader"/>
          <p:cNvPicPr>
            <a:picLocks noChangeAspect="1" noChangeArrowheads="1"/>
          </p:cNvPicPr>
          <p:nvPr/>
        </p:nvPicPr>
        <p:blipFill>
          <a:blip r:embed="rId3"/>
          <a:srcRect/>
          <a:stretch>
            <a:fillRect/>
          </a:stretch>
        </p:blipFill>
        <p:spPr bwMode="auto">
          <a:xfrm>
            <a:off x="152400" y="4724400"/>
            <a:ext cx="8686800" cy="1809750"/>
          </a:xfrm>
          <a:prstGeom prst="rect">
            <a:avLst/>
          </a:prstGeom>
          <a:noFill/>
        </p:spPr>
      </p:pic>
      <p:pic>
        <p:nvPicPr>
          <p:cNvPr id="152672" name="Picture 96" descr="SSNetLogoScreen"/>
          <p:cNvPicPr>
            <a:picLocks noChangeAspect="1" noChangeArrowheads="1"/>
          </p:cNvPicPr>
          <p:nvPr/>
        </p:nvPicPr>
        <p:blipFill>
          <a:blip r:embed="rId4"/>
          <a:srcRect/>
          <a:stretch>
            <a:fillRect/>
          </a:stretch>
        </p:blipFill>
        <p:spPr bwMode="auto">
          <a:xfrm>
            <a:off x="685800" y="1714500"/>
            <a:ext cx="3708400" cy="2781300"/>
          </a:xfrm>
          <a:prstGeom prst="rect">
            <a:avLst/>
          </a:prstGeom>
          <a:noFill/>
        </p:spPr>
      </p:pic>
      <p:sp>
        <p:nvSpPr>
          <p:cNvPr id="8" name="TextBox 7"/>
          <p:cNvSpPr txBox="1"/>
          <p:nvPr/>
        </p:nvSpPr>
        <p:spPr>
          <a:xfrm>
            <a:off x="5146296" y="3086100"/>
            <a:ext cx="1447800" cy="461665"/>
          </a:xfrm>
          <a:prstGeom prst="rect">
            <a:avLst/>
          </a:prstGeom>
          <a:noFill/>
          <a:ln>
            <a:solidFill>
              <a:schemeClr val="tx1"/>
            </a:solidFill>
          </a:ln>
        </p:spPr>
        <p:txBody>
          <a:bodyPr wrap="square" rtlCol="0">
            <a:spAutoFit/>
          </a:bodyPr>
          <a:lstStyle/>
          <a:p>
            <a:pPr algn="ctr"/>
            <a:r>
              <a:rPr lang="en-US" dirty="0" smtClean="0"/>
              <a:t>Rabbits</a:t>
            </a:r>
            <a:endParaRPr lang="en-US" sz="1800" dirty="0"/>
          </a:p>
        </p:txBody>
      </p:sp>
      <p:sp>
        <p:nvSpPr>
          <p:cNvPr id="9" name="TextBox 8"/>
          <p:cNvSpPr txBox="1"/>
          <p:nvPr/>
        </p:nvSpPr>
        <p:spPr>
          <a:xfrm>
            <a:off x="5410200" y="2133600"/>
            <a:ext cx="919993" cy="461665"/>
          </a:xfrm>
          <a:prstGeom prst="rect">
            <a:avLst/>
          </a:prstGeom>
          <a:noFill/>
          <a:ln>
            <a:solidFill>
              <a:schemeClr val="tx1"/>
            </a:solidFill>
          </a:ln>
        </p:spPr>
        <p:txBody>
          <a:bodyPr wrap="none" rtlCol="0">
            <a:spAutoFit/>
          </a:bodyPr>
          <a:lstStyle/>
          <a:p>
            <a:pPr algn="ctr"/>
            <a:r>
              <a:rPr lang="en-US" dirty="0" smtClean="0"/>
              <a:t>Foxes</a:t>
            </a:r>
            <a:endParaRPr lang="en-US" sz="2000" dirty="0" smtClean="0"/>
          </a:p>
        </p:txBody>
      </p:sp>
      <p:sp>
        <p:nvSpPr>
          <p:cNvPr id="10" name="TextBox 9"/>
          <p:cNvSpPr txBox="1"/>
          <p:nvPr/>
        </p:nvSpPr>
        <p:spPr>
          <a:xfrm>
            <a:off x="5427407" y="4038600"/>
            <a:ext cx="885579" cy="461665"/>
          </a:xfrm>
          <a:prstGeom prst="rect">
            <a:avLst/>
          </a:prstGeom>
          <a:noFill/>
          <a:ln>
            <a:solidFill>
              <a:schemeClr val="tx1"/>
            </a:solidFill>
          </a:ln>
        </p:spPr>
        <p:txBody>
          <a:bodyPr wrap="none" rtlCol="0">
            <a:spAutoFit/>
          </a:bodyPr>
          <a:lstStyle/>
          <a:p>
            <a:pPr algn="ctr"/>
            <a:r>
              <a:rPr lang="en-US" dirty="0" smtClean="0"/>
              <a:t>Grass</a:t>
            </a:r>
            <a:endParaRPr lang="en-US" sz="1800" dirty="0" smtClean="0"/>
          </a:p>
        </p:txBody>
      </p:sp>
      <p:sp>
        <p:nvSpPr>
          <p:cNvPr id="12" name="TextBox 11"/>
          <p:cNvSpPr txBox="1"/>
          <p:nvPr/>
        </p:nvSpPr>
        <p:spPr>
          <a:xfrm>
            <a:off x="5603496" y="2609850"/>
            <a:ext cx="533400" cy="461665"/>
          </a:xfrm>
          <a:prstGeom prst="rect">
            <a:avLst/>
          </a:prstGeom>
          <a:noFill/>
        </p:spPr>
        <p:txBody>
          <a:bodyPr wrap="square" rtlCol="0">
            <a:spAutoFit/>
          </a:bodyPr>
          <a:lstStyle/>
          <a:p>
            <a:pPr algn="ctr"/>
            <a:r>
              <a:rPr lang="en-US" dirty="0" smtClean="0">
                <a:latin typeface="Wingdings"/>
                <a:ea typeface="Wingdings"/>
                <a:cs typeface="Wingdings"/>
              </a:rPr>
              <a:t></a:t>
            </a:r>
            <a:endParaRPr lang="en-US" dirty="0" smtClean="0"/>
          </a:p>
        </p:txBody>
      </p:sp>
      <p:sp>
        <p:nvSpPr>
          <p:cNvPr id="13" name="TextBox 12"/>
          <p:cNvSpPr txBox="1"/>
          <p:nvPr/>
        </p:nvSpPr>
        <p:spPr>
          <a:xfrm>
            <a:off x="5603496" y="3562350"/>
            <a:ext cx="533400" cy="461665"/>
          </a:xfrm>
          <a:prstGeom prst="rect">
            <a:avLst/>
          </a:prstGeom>
          <a:noFill/>
        </p:spPr>
        <p:txBody>
          <a:bodyPr wrap="square" rtlCol="0">
            <a:spAutoFit/>
          </a:bodyPr>
          <a:lstStyle/>
          <a:p>
            <a:pPr algn="ctr"/>
            <a:r>
              <a:rPr lang="en-US" dirty="0" smtClean="0">
                <a:latin typeface="Wingdings"/>
                <a:ea typeface="Wingdings"/>
                <a:cs typeface="Wingdings"/>
              </a:rPr>
              <a:t></a:t>
            </a:r>
            <a:endParaRPr lang="en-US" dirty="0" smtClean="0"/>
          </a:p>
        </p:txBody>
      </p:sp>
      <p:grpSp>
        <p:nvGrpSpPr>
          <p:cNvPr id="2" name="Group 1"/>
          <p:cNvGrpSpPr/>
          <p:nvPr/>
        </p:nvGrpSpPr>
        <p:grpSpPr>
          <a:xfrm>
            <a:off x="6781800" y="2819400"/>
            <a:ext cx="1447800" cy="918865"/>
            <a:chOff x="6781800" y="2819400"/>
            <a:chExt cx="1447800" cy="918865"/>
          </a:xfrm>
        </p:grpSpPr>
        <p:sp>
          <p:nvSpPr>
            <p:cNvPr id="11" name="TextBox 10"/>
            <p:cNvSpPr txBox="1"/>
            <p:nvPr/>
          </p:nvSpPr>
          <p:spPr>
            <a:xfrm>
              <a:off x="6781800" y="2819400"/>
              <a:ext cx="1447800" cy="461665"/>
            </a:xfrm>
            <a:prstGeom prst="rect">
              <a:avLst/>
            </a:prstGeom>
            <a:noFill/>
            <a:ln>
              <a:solidFill>
                <a:schemeClr val="tx1"/>
              </a:solidFill>
            </a:ln>
          </p:spPr>
          <p:txBody>
            <a:bodyPr wrap="square" rtlCol="0">
              <a:spAutoFit/>
            </a:bodyPr>
            <a:lstStyle/>
            <a:p>
              <a:pPr algn="ctr"/>
              <a:r>
                <a:rPr lang="en-US" dirty="0" smtClean="0"/>
                <a:t>Invader</a:t>
              </a:r>
              <a:endParaRPr lang="en-US" sz="1800" dirty="0" smtClean="0"/>
            </a:p>
          </p:txBody>
        </p:sp>
        <p:sp>
          <p:nvSpPr>
            <p:cNvPr id="14" name="TextBox 13"/>
            <p:cNvSpPr txBox="1"/>
            <p:nvPr/>
          </p:nvSpPr>
          <p:spPr>
            <a:xfrm>
              <a:off x="7086600" y="3276600"/>
              <a:ext cx="838200" cy="461665"/>
            </a:xfrm>
            <a:prstGeom prst="rect">
              <a:avLst/>
            </a:prstGeom>
            <a:noFill/>
          </p:spPr>
          <p:txBody>
            <a:bodyPr wrap="square" rtlCol="0">
              <a:spAutoFit/>
            </a:bodyPr>
            <a:lstStyle/>
            <a:p>
              <a:pPr algn="ctr"/>
              <a:r>
                <a:rPr lang="en-US" dirty="0" smtClean="0">
                  <a:latin typeface="Wingdings"/>
                  <a:ea typeface="Wingdings"/>
                  <a:cs typeface="Wingdings"/>
                </a:rPr>
                <a:t></a:t>
              </a:r>
              <a:r>
                <a:rPr lang="en-US" dirty="0" smtClean="0"/>
                <a:t>?</a:t>
              </a:r>
              <a:endParaRPr lang="en-US" dirty="0"/>
            </a:p>
          </p:txBody>
        </p:sp>
      </p:grpSp>
    </p:spTree>
    <p:extLst>
      <p:ext uri="{BB962C8B-B14F-4D97-AF65-F5344CB8AC3E}">
        <p14:creationId xmlns:p14="http://schemas.microsoft.com/office/powerpoint/2010/main" val="19197250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Aspects of argumentation</a:t>
            </a:r>
            <a:endParaRPr lang="en-US" dirty="0"/>
          </a:p>
        </p:txBody>
      </p:sp>
      <p:sp>
        <p:nvSpPr>
          <p:cNvPr id="5" name="Content Placeholder 4"/>
          <p:cNvSpPr>
            <a:spLocks noGrp="1"/>
          </p:cNvSpPr>
          <p:nvPr>
            <p:ph idx="1"/>
          </p:nvPr>
        </p:nvSpPr>
        <p:spPr>
          <a:xfrm>
            <a:off x="457200" y="2286000"/>
            <a:ext cx="7696200" cy="3687763"/>
          </a:xfrm>
        </p:spPr>
        <p:txBody>
          <a:bodyPr/>
          <a:lstStyle/>
          <a:p>
            <a:pPr>
              <a:buClrTx/>
              <a:buFont typeface="Arial"/>
              <a:buChar char="•"/>
            </a:pPr>
            <a:r>
              <a:rPr lang="en-US" dirty="0" smtClean="0"/>
              <a:t>Students defending ideas with evidence from graphs</a:t>
            </a:r>
          </a:p>
          <a:p>
            <a:pPr>
              <a:buClrTx/>
              <a:buFont typeface="Arial"/>
              <a:buChar char="•"/>
            </a:pPr>
            <a:r>
              <a:rPr lang="en-US" dirty="0" smtClean="0"/>
              <a:t>Students substantively critiquing each other’s explanations for the data</a:t>
            </a:r>
          </a:p>
          <a:p>
            <a:pPr>
              <a:buClrTx/>
              <a:buFont typeface="Arial"/>
              <a:buChar char="•"/>
            </a:pPr>
            <a:r>
              <a:rPr lang="en-US" dirty="0" smtClean="0"/>
              <a:t>Investigations can be structured to encourage students to compare ideas and question each other</a:t>
            </a:r>
          </a:p>
          <a:p>
            <a:pPr>
              <a:buClrTx/>
              <a:buFont typeface="Arial"/>
              <a:buChar char="•"/>
            </a:pPr>
            <a:r>
              <a:rPr lang="en-US" dirty="0" smtClean="0"/>
              <a:t>Reaching consensus is the most challenging aspect for teachers to support.</a:t>
            </a:r>
          </a:p>
        </p:txBody>
      </p:sp>
    </p:spTree>
    <p:extLst>
      <p:ext uri="{BB962C8B-B14F-4D97-AF65-F5344CB8AC3E}">
        <p14:creationId xmlns:p14="http://schemas.microsoft.com/office/powerpoint/2010/main" val="11887964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1_Blank">
  <a:themeElements>
    <a:clrScheme name="1_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0" charset="0"/>
          </a:defRPr>
        </a:defPPr>
      </a:lstStyle>
    </a:lnDef>
  </a:objectDefaults>
  <a:extraClrSchemeLst>
    <a:extraClrScheme>
      <a:clrScheme name="1_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Blank">
  <a:themeElements>
    <a:clrScheme name="1_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0" charset="0"/>
          </a:defRPr>
        </a:defPPr>
      </a:lstStyle>
    </a:lnDef>
  </a:objectDefaults>
  <a:extraClrSchemeLst>
    <a:extraClrScheme>
      <a:clrScheme name="1_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26701</TotalTime>
  <Words>1471</Words>
  <Application>Microsoft Macintosh PowerPoint</Application>
  <PresentationFormat>On-screen Show (4:3)</PresentationFormat>
  <Paragraphs>179</Paragraphs>
  <Slides>24</Slides>
  <Notes>11</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24</vt:i4>
      </vt:variant>
    </vt:vector>
  </HeadingPairs>
  <TitlesOfParts>
    <vt:vector size="27" baseType="lpstr">
      <vt:lpstr>1_Blank</vt:lpstr>
      <vt:lpstr>4_Blank</vt:lpstr>
      <vt:lpstr>PowerPoint.Show.8</vt:lpstr>
      <vt:lpstr>PowerPoint Presentation</vt:lpstr>
      <vt:lpstr>Overview</vt:lpstr>
      <vt:lpstr>Overview of the framework</vt:lpstr>
      <vt:lpstr>Key Role of Scientific Practices</vt:lpstr>
      <vt:lpstr>Scientific and Engineering Practices</vt:lpstr>
      <vt:lpstr>Evolution from Inquiry to Scientific Practices</vt:lpstr>
      <vt:lpstr>Defining Scientific Practices</vt:lpstr>
      <vt:lpstr>Example of teaching with practices: What does the invader eat?</vt:lpstr>
      <vt:lpstr>Aspects of argumentation</vt:lpstr>
      <vt:lpstr>Developing and using scientific models</vt:lpstr>
      <vt:lpstr>Example of teaching with practices: Modeling in Middle School</vt:lpstr>
      <vt:lpstr>“First, I disagree with myself and my model”</vt:lpstr>
      <vt:lpstr>Using Models as Tools to Explain</vt:lpstr>
      <vt:lpstr>Example: Developing explanations by investigating primary data</vt:lpstr>
      <vt:lpstr>Developing explanations by investigating primary data</vt:lpstr>
      <vt:lpstr>Developing Explanations and Engaging in Argument from Evidence</vt:lpstr>
      <vt:lpstr>Argumentation as part of developing explanations</vt:lpstr>
      <vt:lpstr>Causal Explanation for population change</vt:lpstr>
      <vt:lpstr>PowerPoint Presentation</vt:lpstr>
      <vt:lpstr>Developing General Models from Explanations of Cases</vt:lpstr>
      <vt:lpstr>Teaching with scientific practices</vt:lpstr>
      <vt:lpstr>Preparing teachers to focus on coherence</vt:lpstr>
      <vt:lpstr>Taking practices, cross cutting concepts, and core disciplinary ideas into the classroom</vt:lpstr>
      <vt:lpstr>PowerPoint Presentation</vt:lpstr>
    </vt:vector>
  </TitlesOfParts>
  <Company>NAP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NAP</dc:creator>
  <cp:lastModifiedBy>Brian Reiser</cp:lastModifiedBy>
  <cp:revision>832</cp:revision>
  <cp:lastPrinted>2009-06-04T02:34:06Z</cp:lastPrinted>
  <dcterms:created xsi:type="dcterms:W3CDTF">2011-08-03T19:36:04Z</dcterms:created>
  <dcterms:modified xsi:type="dcterms:W3CDTF">2012-03-13T05:17:57Z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