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E3D94C-711A-4BF4-8FAC-196EB6806090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D994F16-0292-4159-9F73-CB686CD57A71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General  Session</a:t>
          </a:r>
          <a:endParaRPr lang="en-US" dirty="0"/>
        </a:p>
      </dgm:t>
    </dgm:pt>
    <dgm:pt modelId="{79FC61FD-A99D-4323-9F1A-9C46B2644A72}" type="parTrans" cxnId="{7BA1987E-663B-41B2-8EFD-D1B96E1E3CCD}">
      <dgm:prSet/>
      <dgm:spPr/>
      <dgm:t>
        <a:bodyPr/>
        <a:lstStyle/>
        <a:p>
          <a:endParaRPr lang="en-US"/>
        </a:p>
      </dgm:t>
    </dgm:pt>
    <dgm:pt modelId="{FC8231AB-C70F-4B19-B38A-8BF3B620B91A}" type="sibTrans" cxnId="{7BA1987E-663B-41B2-8EFD-D1B96E1E3CCD}">
      <dgm:prSet/>
      <dgm:spPr/>
      <dgm:t>
        <a:bodyPr/>
        <a:lstStyle/>
        <a:p>
          <a:endParaRPr lang="en-US"/>
        </a:p>
      </dgm:t>
    </dgm:pt>
    <dgm:pt modelId="{012993B4-F35A-449E-BE2A-D19635A3C913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Breakout Sessions to Develop Understanding of Framework </a:t>
          </a:r>
          <a:endParaRPr lang="en-US" dirty="0"/>
        </a:p>
      </dgm:t>
    </dgm:pt>
    <dgm:pt modelId="{AA670C63-AB45-4618-AAA0-2BADDAC7379C}" type="parTrans" cxnId="{8E999D15-D3AC-4C26-B4CF-9D66E20F96A0}">
      <dgm:prSet/>
      <dgm:spPr/>
      <dgm:t>
        <a:bodyPr/>
        <a:lstStyle/>
        <a:p>
          <a:endParaRPr lang="en-US"/>
        </a:p>
      </dgm:t>
    </dgm:pt>
    <dgm:pt modelId="{9706278C-0B16-4978-A7C9-F900C2FB2AA4}" type="sibTrans" cxnId="{8E999D15-D3AC-4C26-B4CF-9D66E20F96A0}">
      <dgm:prSet/>
      <dgm:spPr/>
      <dgm:t>
        <a:bodyPr/>
        <a:lstStyle/>
        <a:p>
          <a:endParaRPr lang="en-US"/>
        </a:p>
      </dgm:t>
    </dgm:pt>
    <dgm:pt modelId="{79B18D1A-E19C-4ABA-A3CA-C9DECCD95D82}">
      <dgm:prSet phldrT="[Text]"/>
      <dgm:spPr/>
      <dgm:t>
        <a:bodyPr/>
        <a:lstStyle/>
        <a:p>
          <a:r>
            <a:rPr lang="en-US" dirty="0" smtClean="0"/>
            <a:t>State Discussion and Planning </a:t>
          </a:r>
        </a:p>
        <a:p>
          <a:r>
            <a:rPr lang="en-US" dirty="0" smtClean="0"/>
            <a:t>Vision of Science Education </a:t>
          </a:r>
          <a:endParaRPr lang="en-US" dirty="0"/>
        </a:p>
      </dgm:t>
    </dgm:pt>
    <dgm:pt modelId="{B2B85242-0332-4C5C-9F37-3D90A80B9043}" type="parTrans" cxnId="{7187A4F8-A2EA-4E6B-8609-275F432C53D0}">
      <dgm:prSet/>
      <dgm:spPr/>
      <dgm:t>
        <a:bodyPr/>
        <a:lstStyle/>
        <a:p>
          <a:endParaRPr lang="en-US"/>
        </a:p>
      </dgm:t>
    </dgm:pt>
    <dgm:pt modelId="{A40F2F8F-91F6-4F20-BD9E-3ED76A43E1C3}" type="sibTrans" cxnId="{7187A4F8-A2EA-4E6B-8609-275F432C53D0}">
      <dgm:prSet/>
      <dgm:spPr/>
      <dgm:t>
        <a:bodyPr/>
        <a:lstStyle/>
        <a:p>
          <a:endParaRPr lang="en-US"/>
        </a:p>
      </dgm:t>
    </dgm:pt>
    <dgm:pt modelId="{7C2BCA24-E02D-4FFE-9F03-1011BA83B657}">
      <dgm:prSet phldrT="[Text]"/>
      <dgm:spPr/>
      <dgm:t>
        <a:bodyPr/>
        <a:lstStyle/>
        <a:p>
          <a:r>
            <a:rPr lang="en-US" dirty="0" smtClean="0"/>
            <a:t>Discussion Across States and Networking on Improving Science Education </a:t>
          </a:r>
          <a:endParaRPr lang="en-US" dirty="0"/>
        </a:p>
      </dgm:t>
    </dgm:pt>
    <dgm:pt modelId="{F89FD425-5E01-4770-8668-C3C1A00BCC22}" type="parTrans" cxnId="{88FE65A2-0828-41A0-93E5-2DC919CDFD68}">
      <dgm:prSet/>
      <dgm:spPr/>
      <dgm:t>
        <a:bodyPr/>
        <a:lstStyle/>
        <a:p>
          <a:endParaRPr lang="en-US"/>
        </a:p>
      </dgm:t>
    </dgm:pt>
    <dgm:pt modelId="{9D69B5A6-54EE-4061-BEC7-823AB3E80D9B}" type="sibTrans" cxnId="{88FE65A2-0828-41A0-93E5-2DC919CDFD68}">
      <dgm:prSet/>
      <dgm:spPr/>
      <dgm:t>
        <a:bodyPr/>
        <a:lstStyle/>
        <a:p>
          <a:endParaRPr lang="en-US"/>
        </a:p>
      </dgm:t>
    </dgm:pt>
    <dgm:pt modelId="{CFE71790-A0D8-4001-8595-8E95A10982ED}">
      <dgm:prSet phldrT="[Text]"/>
      <dgm:spPr/>
      <dgm:t>
        <a:bodyPr/>
        <a:lstStyle/>
        <a:p>
          <a:r>
            <a:rPr lang="en-US" dirty="0" smtClean="0"/>
            <a:t>Breakout Sessions to Support Implementing a New Vision for Science Education</a:t>
          </a:r>
          <a:endParaRPr lang="en-US" dirty="0"/>
        </a:p>
      </dgm:t>
    </dgm:pt>
    <dgm:pt modelId="{DEDCD2E6-B74C-4290-BF87-AE1A51F701CF}" type="parTrans" cxnId="{7E4286BC-A05D-44A2-A775-7B942F59B196}">
      <dgm:prSet/>
      <dgm:spPr/>
      <dgm:t>
        <a:bodyPr/>
        <a:lstStyle/>
        <a:p>
          <a:endParaRPr lang="en-US"/>
        </a:p>
      </dgm:t>
    </dgm:pt>
    <dgm:pt modelId="{5FC9B45C-21E8-4DA7-B50D-681B7AC75736}" type="sibTrans" cxnId="{7E4286BC-A05D-44A2-A775-7B942F59B196}">
      <dgm:prSet/>
      <dgm:spPr/>
      <dgm:t>
        <a:bodyPr/>
        <a:lstStyle/>
        <a:p>
          <a:endParaRPr lang="en-US"/>
        </a:p>
      </dgm:t>
    </dgm:pt>
    <dgm:pt modelId="{CAEB9893-30DD-477B-8CCD-F98A9A99CFEC}">
      <dgm:prSet phldrT="[Text]"/>
      <dgm:spPr/>
      <dgm:t>
        <a:bodyPr/>
        <a:lstStyle/>
        <a:p>
          <a:r>
            <a:rPr lang="en-US" dirty="0" smtClean="0"/>
            <a:t>States Plan for Implementing the Vision for Science Education</a:t>
          </a:r>
          <a:endParaRPr lang="en-US" dirty="0"/>
        </a:p>
      </dgm:t>
    </dgm:pt>
    <dgm:pt modelId="{F1D607DB-B2E8-42F1-8095-AB0BFF184CE9}" type="parTrans" cxnId="{B45331DB-7290-4E22-A7D6-9890A2314457}">
      <dgm:prSet/>
      <dgm:spPr/>
      <dgm:t>
        <a:bodyPr/>
        <a:lstStyle/>
        <a:p>
          <a:endParaRPr lang="en-US"/>
        </a:p>
      </dgm:t>
    </dgm:pt>
    <dgm:pt modelId="{F117D88C-FF47-4C5D-9AB8-A96FA615B2EC}" type="sibTrans" cxnId="{B45331DB-7290-4E22-A7D6-9890A2314457}">
      <dgm:prSet/>
      <dgm:spPr/>
      <dgm:t>
        <a:bodyPr/>
        <a:lstStyle/>
        <a:p>
          <a:endParaRPr lang="en-US"/>
        </a:p>
      </dgm:t>
    </dgm:pt>
    <dgm:pt modelId="{5CD6EAD8-0A7A-474F-8B22-DB52EC6D1052}">
      <dgm:prSet/>
      <dgm:spPr>
        <a:solidFill>
          <a:srgbClr val="C00000"/>
        </a:solidFill>
      </dgm:spPr>
      <dgm:t>
        <a:bodyPr/>
        <a:lstStyle/>
        <a:p>
          <a:r>
            <a:rPr lang="en-US" dirty="0" smtClean="0"/>
            <a:t>Follow-up to General Sessions to Develop  Greater Understanding of Science Education </a:t>
          </a:r>
          <a:endParaRPr lang="en-US" dirty="0"/>
        </a:p>
      </dgm:t>
    </dgm:pt>
    <dgm:pt modelId="{08994C79-7DA4-4D92-BB80-1A165AE81619}" type="parTrans" cxnId="{D5165DCD-0D5A-4775-BD30-AFF5484F61F9}">
      <dgm:prSet/>
      <dgm:spPr/>
      <dgm:t>
        <a:bodyPr/>
        <a:lstStyle/>
        <a:p>
          <a:endParaRPr lang="en-US"/>
        </a:p>
      </dgm:t>
    </dgm:pt>
    <dgm:pt modelId="{EF2BAB9D-A9FB-4DE7-8661-4D22EC64FE26}" type="sibTrans" cxnId="{D5165DCD-0D5A-4775-BD30-AFF5484F61F9}">
      <dgm:prSet/>
      <dgm:spPr/>
      <dgm:t>
        <a:bodyPr/>
        <a:lstStyle/>
        <a:p>
          <a:endParaRPr lang="en-US"/>
        </a:p>
      </dgm:t>
    </dgm:pt>
    <dgm:pt modelId="{7A056128-EF48-4E7D-B9AA-E563CBC7956E}" type="pres">
      <dgm:prSet presAssocID="{EFE3D94C-711A-4BF4-8FAC-196EB680609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AE27FE-5A49-437E-AC04-3AF2086C7654}" type="pres">
      <dgm:prSet presAssocID="{2D994F16-0292-4159-9F73-CB686CD57A71}" presName="root1" presStyleCnt="0"/>
      <dgm:spPr/>
    </dgm:pt>
    <dgm:pt modelId="{C5C8F95E-E3E3-471C-9504-BCF977FE892C}" type="pres">
      <dgm:prSet presAssocID="{2D994F16-0292-4159-9F73-CB686CD57A71}" presName="LevelOneTextNode" presStyleLbl="node0" presStyleIdx="0" presStyleCnt="1" custScaleX="541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980677-06B0-450B-99D6-13BEA0947F2B}" type="pres">
      <dgm:prSet presAssocID="{2D994F16-0292-4159-9F73-CB686CD57A71}" presName="level2hierChild" presStyleCnt="0"/>
      <dgm:spPr/>
    </dgm:pt>
    <dgm:pt modelId="{7997A335-487F-4053-ACA9-D2B96FD55FF2}" type="pres">
      <dgm:prSet presAssocID="{AA670C63-AB45-4618-AAA0-2BADDAC7379C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2EC39D67-3D9B-487E-BB58-C4094DBD3481}" type="pres">
      <dgm:prSet presAssocID="{AA670C63-AB45-4618-AAA0-2BADDAC7379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78FF12CB-6ED7-4E8A-BF81-5C8343C709E8}" type="pres">
      <dgm:prSet presAssocID="{012993B4-F35A-449E-BE2A-D19635A3C913}" presName="root2" presStyleCnt="0"/>
      <dgm:spPr/>
    </dgm:pt>
    <dgm:pt modelId="{270D6FF7-0405-4ED1-A834-6B6991BC5994}" type="pres">
      <dgm:prSet presAssocID="{012993B4-F35A-449E-BE2A-D19635A3C913}" presName="LevelTwoTextNode" presStyleLbl="node2" presStyleIdx="0" presStyleCnt="3" custLinFactNeighborX="-13749" custLinFactNeighborY="-577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E50F33-B713-449A-A135-3216DB1DFB33}" type="pres">
      <dgm:prSet presAssocID="{012993B4-F35A-449E-BE2A-D19635A3C913}" presName="level3hierChild" presStyleCnt="0"/>
      <dgm:spPr/>
    </dgm:pt>
    <dgm:pt modelId="{E0487D89-BB74-4B9E-94F9-40CAA0A24490}" type="pres">
      <dgm:prSet presAssocID="{B2B85242-0332-4C5C-9F37-3D90A80B9043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54E3D955-F019-4A0D-978C-FFB8FF35D156}" type="pres">
      <dgm:prSet presAssocID="{B2B85242-0332-4C5C-9F37-3D90A80B9043}" presName="connTx" presStyleLbl="parChTrans1D3" presStyleIdx="0" presStyleCnt="3"/>
      <dgm:spPr/>
      <dgm:t>
        <a:bodyPr/>
        <a:lstStyle/>
        <a:p>
          <a:endParaRPr lang="en-US"/>
        </a:p>
      </dgm:t>
    </dgm:pt>
    <dgm:pt modelId="{E1622BFF-26B4-4E6A-876B-B9DDAF32FFDA}" type="pres">
      <dgm:prSet presAssocID="{79B18D1A-E19C-4ABA-A3CA-C9DECCD95D82}" presName="root2" presStyleCnt="0"/>
      <dgm:spPr/>
    </dgm:pt>
    <dgm:pt modelId="{476BBBF5-24F8-43EF-AC2F-BB339C18C763}" type="pres">
      <dgm:prSet presAssocID="{79B18D1A-E19C-4ABA-A3CA-C9DECCD95D82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15992C-318F-4676-AD5C-BF20B72BB527}" type="pres">
      <dgm:prSet presAssocID="{79B18D1A-E19C-4ABA-A3CA-C9DECCD95D82}" presName="level3hierChild" presStyleCnt="0"/>
      <dgm:spPr/>
    </dgm:pt>
    <dgm:pt modelId="{DDC527DF-3364-47ED-A1B6-A673FF3C60A8}" type="pres">
      <dgm:prSet presAssocID="{F89FD425-5E01-4770-8668-C3C1A00BCC22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B5C7F64D-A6CD-42E7-B25C-AC83A060B09B}" type="pres">
      <dgm:prSet presAssocID="{F89FD425-5E01-4770-8668-C3C1A00BCC22}" presName="connTx" presStyleLbl="parChTrans1D3" presStyleIdx="1" presStyleCnt="3"/>
      <dgm:spPr/>
      <dgm:t>
        <a:bodyPr/>
        <a:lstStyle/>
        <a:p>
          <a:endParaRPr lang="en-US"/>
        </a:p>
      </dgm:t>
    </dgm:pt>
    <dgm:pt modelId="{13E4C5E4-7076-406B-BC91-091E50030D19}" type="pres">
      <dgm:prSet presAssocID="{7C2BCA24-E02D-4FFE-9F03-1011BA83B657}" presName="root2" presStyleCnt="0"/>
      <dgm:spPr/>
    </dgm:pt>
    <dgm:pt modelId="{608DEE37-C9BD-4575-8B5A-31BBE1FE2738}" type="pres">
      <dgm:prSet presAssocID="{7C2BCA24-E02D-4FFE-9F03-1011BA83B657}" presName="LevelTwoTextNode" presStyleLbl="node3" presStyleIdx="1" presStyleCnt="3" custLinFactNeighborX="-2088" custLinFactNeighborY="261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88F53F-D9BE-4920-8520-13860C5EBB5F}" type="pres">
      <dgm:prSet presAssocID="{7C2BCA24-E02D-4FFE-9F03-1011BA83B657}" presName="level3hierChild" presStyleCnt="0"/>
      <dgm:spPr/>
    </dgm:pt>
    <dgm:pt modelId="{2EEC4CFD-D573-4A27-A0DF-E1626BB95B99}" type="pres">
      <dgm:prSet presAssocID="{08994C79-7DA4-4D92-BB80-1A165AE81619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820AB1CA-67F2-48BA-8C94-4E38A9282901}" type="pres">
      <dgm:prSet presAssocID="{08994C79-7DA4-4D92-BB80-1A165AE81619}" presName="connTx" presStyleLbl="parChTrans1D2" presStyleIdx="1" presStyleCnt="3"/>
      <dgm:spPr/>
      <dgm:t>
        <a:bodyPr/>
        <a:lstStyle/>
        <a:p>
          <a:endParaRPr lang="en-US"/>
        </a:p>
      </dgm:t>
    </dgm:pt>
    <dgm:pt modelId="{FFA77BFA-7D40-4CDF-BDCA-4CB628572CF4}" type="pres">
      <dgm:prSet presAssocID="{5CD6EAD8-0A7A-474F-8B22-DB52EC6D1052}" presName="root2" presStyleCnt="0"/>
      <dgm:spPr/>
    </dgm:pt>
    <dgm:pt modelId="{B15C2E06-B0FE-4B6D-B6B6-8EBB915C7C9F}" type="pres">
      <dgm:prSet presAssocID="{5CD6EAD8-0A7A-474F-8B22-DB52EC6D1052}" presName="LevelTwoTextNode" presStyleLbl="node2" presStyleIdx="1" presStyleCnt="3" custLinFactNeighborX="-15243" custLinFactNeighborY="-355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877BC6-8318-4999-BBBD-BE3E056E2312}" type="pres">
      <dgm:prSet presAssocID="{5CD6EAD8-0A7A-474F-8B22-DB52EC6D1052}" presName="level3hierChild" presStyleCnt="0"/>
      <dgm:spPr/>
    </dgm:pt>
    <dgm:pt modelId="{F3D96199-82A2-4212-B071-EB6515293381}" type="pres">
      <dgm:prSet presAssocID="{DEDCD2E6-B74C-4290-BF87-AE1A51F701CF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9C688911-8091-4F50-9E9E-D3A209C0819A}" type="pres">
      <dgm:prSet presAssocID="{DEDCD2E6-B74C-4290-BF87-AE1A51F701CF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54B6659-5295-4959-9B3B-24463D301CC4}" type="pres">
      <dgm:prSet presAssocID="{CFE71790-A0D8-4001-8595-8E95A10982ED}" presName="root2" presStyleCnt="0"/>
      <dgm:spPr/>
    </dgm:pt>
    <dgm:pt modelId="{0C14B44F-44EB-40AF-88FD-F1BD5071BFBD}" type="pres">
      <dgm:prSet presAssocID="{CFE71790-A0D8-4001-8595-8E95A10982ED}" presName="LevelTwoTextNode" presStyleLbl="node2" presStyleIdx="2" presStyleCnt="3" custLinFactNeighborX="-13749" custLinFactNeighborY="-12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82FF52-884E-4D88-8624-5EC09622D12C}" type="pres">
      <dgm:prSet presAssocID="{CFE71790-A0D8-4001-8595-8E95A10982ED}" presName="level3hierChild" presStyleCnt="0"/>
      <dgm:spPr/>
    </dgm:pt>
    <dgm:pt modelId="{FA8E5BAB-67C0-4094-9E0D-F016C411636A}" type="pres">
      <dgm:prSet presAssocID="{F1D607DB-B2E8-42F1-8095-AB0BFF184CE9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834F9FD2-1BEF-4931-A4ED-8ED34F33BDB9}" type="pres">
      <dgm:prSet presAssocID="{F1D607DB-B2E8-42F1-8095-AB0BFF184CE9}" presName="connTx" presStyleLbl="parChTrans1D3" presStyleIdx="2" presStyleCnt="3"/>
      <dgm:spPr/>
      <dgm:t>
        <a:bodyPr/>
        <a:lstStyle/>
        <a:p>
          <a:endParaRPr lang="en-US"/>
        </a:p>
      </dgm:t>
    </dgm:pt>
    <dgm:pt modelId="{CDA9FB9D-BC34-4039-8075-D8DBC3248679}" type="pres">
      <dgm:prSet presAssocID="{CAEB9893-30DD-477B-8CCD-F98A9A99CFEC}" presName="root2" presStyleCnt="0"/>
      <dgm:spPr/>
    </dgm:pt>
    <dgm:pt modelId="{C4648E22-FA6B-42D3-9E18-6B7D19DF2E45}" type="pres">
      <dgm:prSet presAssocID="{CAEB9893-30DD-477B-8CCD-F98A9A99CFEC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F3B051-EA4D-4DA2-9873-40D36F102E99}" type="pres">
      <dgm:prSet presAssocID="{CAEB9893-30DD-477B-8CCD-F98A9A99CFEC}" presName="level3hierChild" presStyleCnt="0"/>
      <dgm:spPr/>
    </dgm:pt>
  </dgm:ptLst>
  <dgm:cxnLst>
    <dgm:cxn modelId="{BEAAAD06-388F-4B9B-8A3B-150606B761B9}" type="presOf" srcId="{F89FD425-5E01-4770-8668-C3C1A00BCC22}" destId="{DDC527DF-3364-47ED-A1B6-A673FF3C60A8}" srcOrd="0" destOrd="0" presId="urn:microsoft.com/office/officeart/2005/8/layout/hierarchy2"/>
    <dgm:cxn modelId="{B3FE98FB-105C-442B-BA1E-686A8B46FE25}" type="presOf" srcId="{F89FD425-5E01-4770-8668-C3C1A00BCC22}" destId="{B5C7F64D-A6CD-42E7-B25C-AC83A060B09B}" srcOrd="1" destOrd="0" presId="urn:microsoft.com/office/officeart/2005/8/layout/hierarchy2"/>
    <dgm:cxn modelId="{94E8CF0A-B3CA-49DE-857A-628A863E6E64}" type="presOf" srcId="{F1D607DB-B2E8-42F1-8095-AB0BFF184CE9}" destId="{FA8E5BAB-67C0-4094-9E0D-F016C411636A}" srcOrd="0" destOrd="0" presId="urn:microsoft.com/office/officeart/2005/8/layout/hierarchy2"/>
    <dgm:cxn modelId="{48112E59-53F4-49D6-936E-DE9CDAFDD235}" type="presOf" srcId="{5CD6EAD8-0A7A-474F-8B22-DB52EC6D1052}" destId="{B15C2E06-B0FE-4B6D-B6B6-8EBB915C7C9F}" srcOrd="0" destOrd="0" presId="urn:microsoft.com/office/officeart/2005/8/layout/hierarchy2"/>
    <dgm:cxn modelId="{7187A4F8-A2EA-4E6B-8609-275F432C53D0}" srcId="{012993B4-F35A-449E-BE2A-D19635A3C913}" destId="{79B18D1A-E19C-4ABA-A3CA-C9DECCD95D82}" srcOrd="0" destOrd="0" parTransId="{B2B85242-0332-4C5C-9F37-3D90A80B9043}" sibTransId="{A40F2F8F-91F6-4F20-BD9E-3ED76A43E1C3}"/>
    <dgm:cxn modelId="{8E999D15-D3AC-4C26-B4CF-9D66E20F96A0}" srcId="{2D994F16-0292-4159-9F73-CB686CD57A71}" destId="{012993B4-F35A-449E-BE2A-D19635A3C913}" srcOrd="0" destOrd="0" parTransId="{AA670C63-AB45-4618-AAA0-2BADDAC7379C}" sibTransId="{9706278C-0B16-4978-A7C9-F900C2FB2AA4}"/>
    <dgm:cxn modelId="{7BA1987E-663B-41B2-8EFD-D1B96E1E3CCD}" srcId="{EFE3D94C-711A-4BF4-8FAC-196EB6806090}" destId="{2D994F16-0292-4159-9F73-CB686CD57A71}" srcOrd="0" destOrd="0" parTransId="{79FC61FD-A99D-4323-9F1A-9C46B2644A72}" sibTransId="{FC8231AB-C70F-4B19-B38A-8BF3B620B91A}"/>
    <dgm:cxn modelId="{AE15F825-D6F3-4C5A-8D2E-A57477D04F87}" type="presOf" srcId="{08994C79-7DA4-4D92-BB80-1A165AE81619}" destId="{820AB1CA-67F2-48BA-8C94-4E38A9282901}" srcOrd="1" destOrd="0" presId="urn:microsoft.com/office/officeart/2005/8/layout/hierarchy2"/>
    <dgm:cxn modelId="{9F8334FB-B31A-4FA5-97AD-594DBEB435F7}" type="presOf" srcId="{AA670C63-AB45-4618-AAA0-2BADDAC7379C}" destId="{2EC39D67-3D9B-487E-BB58-C4094DBD3481}" srcOrd="1" destOrd="0" presId="urn:microsoft.com/office/officeart/2005/8/layout/hierarchy2"/>
    <dgm:cxn modelId="{720D6FEE-31CB-4FFE-884F-F5D99488DA6F}" type="presOf" srcId="{EFE3D94C-711A-4BF4-8FAC-196EB6806090}" destId="{7A056128-EF48-4E7D-B9AA-E563CBC7956E}" srcOrd="0" destOrd="0" presId="urn:microsoft.com/office/officeart/2005/8/layout/hierarchy2"/>
    <dgm:cxn modelId="{CCF429FD-95D9-4CA8-B444-4B5C7A353830}" type="presOf" srcId="{AA670C63-AB45-4618-AAA0-2BADDAC7379C}" destId="{7997A335-487F-4053-ACA9-D2B96FD55FF2}" srcOrd="0" destOrd="0" presId="urn:microsoft.com/office/officeart/2005/8/layout/hierarchy2"/>
    <dgm:cxn modelId="{2C7AD5EE-B75E-49F2-8CDD-402A7FE23491}" type="presOf" srcId="{F1D607DB-B2E8-42F1-8095-AB0BFF184CE9}" destId="{834F9FD2-1BEF-4931-A4ED-8ED34F33BDB9}" srcOrd="1" destOrd="0" presId="urn:microsoft.com/office/officeart/2005/8/layout/hierarchy2"/>
    <dgm:cxn modelId="{E4628619-7085-4D01-82E6-154F69C6D86D}" type="presOf" srcId="{B2B85242-0332-4C5C-9F37-3D90A80B9043}" destId="{E0487D89-BB74-4B9E-94F9-40CAA0A24490}" srcOrd="0" destOrd="0" presId="urn:microsoft.com/office/officeart/2005/8/layout/hierarchy2"/>
    <dgm:cxn modelId="{D5165DCD-0D5A-4775-BD30-AFF5484F61F9}" srcId="{2D994F16-0292-4159-9F73-CB686CD57A71}" destId="{5CD6EAD8-0A7A-474F-8B22-DB52EC6D1052}" srcOrd="1" destOrd="0" parTransId="{08994C79-7DA4-4D92-BB80-1A165AE81619}" sibTransId="{EF2BAB9D-A9FB-4DE7-8661-4D22EC64FE26}"/>
    <dgm:cxn modelId="{DB821E07-9A89-4F01-A53D-23F3B75DC22F}" type="presOf" srcId="{CAEB9893-30DD-477B-8CCD-F98A9A99CFEC}" destId="{C4648E22-FA6B-42D3-9E18-6B7D19DF2E45}" srcOrd="0" destOrd="0" presId="urn:microsoft.com/office/officeart/2005/8/layout/hierarchy2"/>
    <dgm:cxn modelId="{CF3547CA-ECCD-4BFC-A1BC-7A1AC1BDEFE6}" type="presOf" srcId="{CFE71790-A0D8-4001-8595-8E95A10982ED}" destId="{0C14B44F-44EB-40AF-88FD-F1BD5071BFBD}" srcOrd="0" destOrd="0" presId="urn:microsoft.com/office/officeart/2005/8/layout/hierarchy2"/>
    <dgm:cxn modelId="{88FE65A2-0828-41A0-93E5-2DC919CDFD68}" srcId="{012993B4-F35A-449E-BE2A-D19635A3C913}" destId="{7C2BCA24-E02D-4FFE-9F03-1011BA83B657}" srcOrd="1" destOrd="0" parTransId="{F89FD425-5E01-4770-8668-C3C1A00BCC22}" sibTransId="{9D69B5A6-54EE-4061-BEC7-823AB3E80D9B}"/>
    <dgm:cxn modelId="{72C674C7-DE6F-47C3-8294-44FB23C532A7}" type="presOf" srcId="{012993B4-F35A-449E-BE2A-D19635A3C913}" destId="{270D6FF7-0405-4ED1-A834-6B6991BC5994}" srcOrd="0" destOrd="0" presId="urn:microsoft.com/office/officeart/2005/8/layout/hierarchy2"/>
    <dgm:cxn modelId="{A3C0E6C7-AE08-481E-A4DC-0E92F23FF269}" type="presOf" srcId="{B2B85242-0332-4C5C-9F37-3D90A80B9043}" destId="{54E3D955-F019-4A0D-978C-FFB8FF35D156}" srcOrd="1" destOrd="0" presId="urn:microsoft.com/office/officeart/2005/8/layout/hierarchy2"/>
    <dgm:cxn modelId="{ED1D53C8-B3F4-4818-9CEB-E1F7C7A55005}" type="presOf" srcId="{2D994F16-0292-4159-9F73-CB686CD57A71}" destId="{C5C8F95E-E3E3-471C-9504-BCF977FE892C}" srcOrd="0" destOrd="0" presId="urn:microsoft.com/office/officeart/2005/8/layout/hierarchy2"/>
    <dgm:cxn modelId="{7D0010F7-4156-4607-8026-6F6490FA5702}" type="presOf" srcId="{DEDCD2E6-B74C-4290-BF87-AE1A51F701CF}" destId="{9C688911-8091-4F50-9E9E-D3A209C0819A}" srcOrd="1" destOrd="0" presId="urn:microsoft.com/office/officeart/2005/8/layout/hierarchy2"/>
    <dgm:cxn modelId="{DD7B8916-38A8-453A-BCF8-0F605E1A2EF1}" type="presOf" srcId="{79B18D1A-E19C-4ABA-A3CA-C9DECCD95D82}" destId="{476BBBF5-24F8-43EF-AC2F-BB339C18C763}" srcOrd="0" destOrd="0" presId="urn:microsoft.com/office/officeart/2005/8/layout/hierarchy2"/>
    <dgm:cxn modelId="{B45331DB-7290-4E22-A7D6-9890A2314457}" srcId="{CFE71790-A0D8-4001-8595-8E95A10982ED}" destId="{CAEB9893-30DD-477B-8CCD-F98A9A99CFEC}" srcOrd="0" destOrd="0" parTransId="{F1D607DB-B2E8-42F1-8095-AB0BFF184CE9}" sibTransId="{F117D88C-FF47-4C5D-9AB8-A96FA615B2EC}"/>
    <dgm:cxn modelId="{7E4286BC-A05D-44A2-A775-7B942F59B196}" srcId="{2D994F16-0292-4159-9F73-CB686CD57A71}" destId="{CFE71790-A0D8-4001-8595-8E95A10982ED}" srcOrd="2" destOrd="0" parTransId="{DEDCD2E6-B74C-4290-BF87-AE1A51F701CF}" sibTransId="{5FC9B45C-21E8-4DA7-B50D-681B7AC75736}"/>
    <dgm:cxn modelId="{8C96B387-A584-4990-AC46-C6341BE30E8F}" type="presOf" srcId="{7C2BCA24-E02D-4FFE-9F03-1011BA83B657}" destId="{608DEE37-C9BD-4575-8B5A-31BBE1FE2738}" srcOrd="0" destOrd="0" presId="urn:microsoft.com/office/officeart/2005/8/layout/hierarchy2"/>
    <dgm:cxn modelId="{4905676D-B1BC-4442-B96A-7250E3C54CD5}" type="presOf" srcId="{08994C79-7DA4-4D92-BB80-1A165AE81619}" destId="{2EEC4CFD-D573-4A27-A0DF-E1626BB95B99}" srcOrd="0" destOrd="0" presId="urn:microsoft.com/office/officeart/2005/8/layout/hierarchy2"/>
    <dgm:cxn modelId="{A64A660D-03A0-40E9-B9F4-B681F2EA03D7}" type="presOf" srcId="{DEDCD2E6-B74C-4290-BF87-AE1A51F701CF}" destId="{F3D96199-82A2-4212-B071-EB6515293381}" srcOrd="0" destOrd="0" presId="urn:microsoft.com/office/officeart/2005/8/layout/hierarchy2"/>
    <dgm:cxn modelId="{158CC4A5-3378-4276-B2D5-F672C4E0CBE5}" type="presParOf" srcId="{7A056128-EF48-4E7D-B9AA-E563CBC7956E}" destId="{1CAE27FE-5A49-437E-AC04-3AF2086C7654}" srcOrd="0" destOrd="0" presId="urn:microsoft.com/office/officeart/2005/8/layout/hierarchy2"/>
    <dgm:cxn modelId="{D01918CF-CE01-4560-9C8D-03B82BA613D1}" type="presParOf" srcId="{1CAE27FE-5A49-437E-AC04-3AF2086C7654}" destId="{C5C8F95E-E3E3-471C-9504-BCF977FE892C}" srcOrd="0" destOrd="0" presId="urn:microsoft.com/office/officeart/2005/8/layout/hierarchy2"/>
    <dgm:cxn modelId="{2E495F2A-7B57-410B-9D20-2045CC259B2B}" type="presParOf" srcId="{1CAE27FE-5A49-437E-AC04-3AF2086C7654}" destId="{26980677-06B0-450B-99D6-13BEA0947F2B}" srcOrd="1" destOrd="0" presId="urn:microsoft.com/office/officeart/2005/8/layout/hierarchy2"/>
    <dgm:cxn modelId="{7A3CD612-440E-4638-8B57-16844E5A9B97}" type="presParOf" srcId="{26980677-06B0-450B-99D6-13BEA0947F2B}" destId="{7997A335-487F-4053-ACA9-D2B96FD55FF2}" srcOrd="0" destOrd="0" presId="urn:microsoft.com/office/officeart/2005/8/layout/hierarchy2"/>
    <dgm:cxn modelId="{3EEB08D3-9FE2-41D4-A163-5C07B38E52D5}" type="presParOf" srcId="{7997A335-487F-4053-ACA9-D2B96FD55FF2}" destId="{2EC39D67-3D9B-487E-BB58-C4094DBD3481}" srcOrd="0" destOrd="0" presId="urn:microsoft.com/office/officeart/2005/8/layout/hierarchy2"/>
    <dgm:cxn modelId="{B8CE9033-7A90-40AC-B9C3-F03E85B59E5C}" type="presParOf" srcId="{26980677-06B0-450B-99D6-13BEA0947F2B}" destId="{78FF12CB-6ED7-4E8A-BF81-5C8343C709E8}" srcOrd="1" destOrd="0" presId="urn:microsoft.com/office/officeart/2005/8/layout/hierarchy2"/>
    <dgm:cxn modelId="{F52E423A-13B5-4DD3-945D-F14FB76D3201}" type="presParOf" srcId="{78FF12CB-6ED7-4E8A-BF81-5C8343C709E8}" destId="{270D6FF7-0405-4ED1-A834-6B6991BC5994}" srcOrd="0" destOrd="0" presId="urn:microsoft.com/office/officeart/2005/8/layout/hierarchy2"/>
    <dgm:cxn modelId="{05111A04-1120-4BCB-92FB-21D5C69F7FFC}" type="presParOf" srcId="{78FF12CB-6ED7-4E8A-BF81-5C8343C709E8}" destId="{DEE50F33-B713-449A-A135-3216DB1DFB33}" srcOrd="1" destOrd="0" presId="urn:microsoft.com/office/officeart/2005/8/layout/hierarchy2"/>
    <dgm:cxn modelId="{F8645B2F-4A66-4888-AB5B-FDEE1A926773}" type="presParOf" srcId="{DEE50F33-B713-449A-A135-3216DB1DFB33}" destId="{E0487D89-BB74-4B9E-94F9-40CAA0A24490}" srcOrd="0" destOrd="0" presId="urn:microsoft.com/office/officeart/2005/8/layout/hierarchy2"/>
    <dgm:cxn modelId="{C4EFB263-C103-4EB3-A480-71F7DC8BF467}" type="presParOf" srcId="{E0487D89-BB74-4B9E-94F9-40CAA0A24490}" destId="{54E3D955-F019-4A0D-978C-FFB8FF35D156}" srcOrd="0" destOrd="0" presId="urn:microsoft.com/office/officeart/2005/8/layout/hierarchy2"/>
    <dgm:cxn modelId="{16A917A0-F171-41A6-89A8-686E50CBF055}" type="presParOf" srcId="{DEE50F33-B713-449A-A135-3216DB1DFB33}" destId="{E1622BFF-26B4-4E6A-876B-B9DDAF32FFDA}" srcOrd="1" destOrd="0" presId="urn:microsoft.com/office/officeart/2005/8/layout/hierarchy2"/>
    <dgm:cxn modelId="{AC2771C9-C1DC-4578-8282-7849ED73B92E}" type="presParOf" srcId="{E1622BFF-26B4-4E6A-876B-B9DDAF32FFDA}" destId="{476BBBF5-24F8-43EF-AC2F-BB339C18C763}" srcOrd="0" destOrd="0" presId="urn:microsoft.com/office/officeart/2005/8/layout/hierarchy2"/>
    <dgm:cxn modelId="{A8038830-01C7-4D98-9306-1ECE508D00A5}" type="presParOf" srcId="{E1622BFF-26B4-4E6A-876B-B9DDAF32FFDA}" destId="{C815992C-318F-4676-AD5C-BF20B72BB527}" srcOrd="1" destOrd="0" presId="urn:microsoft.com/office/officeart/2005/8/layout/hierarchy2"/>
    <dgm:cxn modelId="{60C2A91B-A1AC-4817-8316-F6218914DCF0}" type="presParOf" srcId="{DEE50F33-B713-449A-A135-3216DB1DFB33}" destId="{DDC527DF-3364-47ED-A1B6-A673FF3C60A8}" srcOrd="2" destOrd="0" presId="urn:microsoft.com/office/officeart/2005/8/layout/hierarchy2"/>
    <dgm:cxn modelId="{DB2B441C-5A64-4D54-995C-657F9D80EB8F}" type="presParOf" srcId="{DDC527DF-3364-47ED-A1B6-A673FF3C60A8}" destId="{B5C7F64D-A6CD-42E7-B25C-AC83A060B09B}" srcOrd="0" destOrd="0" presId="urn:microsoft.com/office/officeart/2005/8/layout/hierarchy2"/>
    <dgm:cxn modelId="{E3053B3F-1922-499A-88B8-6F049BD0BEDC}" type="presParOf" srcId="{DEE50F33-B713-449A-A135-3216DB1DFB33}" destId="{13E4C5E4-7076-406B-BC91-091E50030D19}" srcOrd="3" destOrd="0" presId="urn:microsoft.com/office/officeart/2005/8/layout/hierarchy2"/>
    <dgm:cxn modelId="{B044FA5F-F40A-46F1-A60F-FC03FED787C7}" type="presParOf" srcId="{13E4C5E4-7076-406B-BC91-091E50030D19}" destId="{608DEE37-C9BD-4575-8B5A-31BBE1FE2738}" srcOrd="0" destOrd="0" presId="urn:microsoft.com/office/officeart/2005/8/layout/hierarchy2"/>
    <dgm:cxn modelId="{CA15492B-B206-40BD-A4E8-7839B23649C3}" type="presParOf" srcId="{13E4C5E4-7076-406B-BC91-091E50030D19}" destId="{EC88F53F-D9BE-4920-8520-13860C5EBB5F}" srcOrd="1" destOrd="0" presId="urn:microsoft.com/office/officeart/2005/8/layout/hierarchy2"/>
    <dgm:cxn modelId="{A3DFEE81-053E-4DF5-B1B7-F21156BD402E}" type="presParOf" srcId="{26980677-06B0-450B-99D6-13BEA0947F2B}" destId="{2EEC4CFD-D573-4A27-A0DF-E1626BB95B99}" srcOrd="2" destOrd="0" presId="urn:microsoft.com/office/officeart/2005/8/layout/hierarchy2"/>
    <dgm:cxn modelId="{114C1A13-AEAF-4A79-AF8E-13AF96D9571B}" type="presParOf" srcId="{2EEC4CFD-D573-4A27-A0DF-E1626BB95B99}" destId="{820AB1CA-67F2-48BA-8C94-4E38A9282901}" srcOrd="0" destOrd="0" presId="urn:microsoft.com/office/officeart/2005/8/layout/hierarchy2"/>
    <dgm:cxn modelId="{08FA2276-EE77-4B25-BFB8-788A61E167E8}" type="presParOf" srcId="{26980677-06B0-450B-99D6-13BEA0947F2B}" destId="{FFA77BFA-7D40-4CDF-BDCA-4CB628572CF4}" srcOrd="3" destOrd="0" presId="urn:microsoft.com/office/officeart/2005/8/layout/hierarchy2"/>
    <dgm:cxn modelId="{5DB25594-F374-4C22-91CF-BA76960F1F8B}" type="presParOf" srcId="{FFA77BFA-7D40-4CDF-BDCA-4CB628572CF4}" destId="{B15C2E06-B0FE-4B6D-B6B6-8EBB915C7C9F}" srcOrd="0" destOrd="0" presId="urn:microsoft.com/office/officeart/2005/8/layout/hierarchy2"/>
    <dgm:cxn modelId="{D86367BF-2D1E-49E0-9E8E-30E8ED6162A5}" type="presParOf" srcId="{FFA77BFA-7D40-4CDF-BDCA-4CB628572CF4}" destId="{40877BC6-8318-4999-BBBD-BE3E056E2312}" srcOrd="1" destOrd="0" presId="urn:microsoft.com/office/officeart/2005/8/layout/hierarchy2"/>
    <dgm:cxn modelId="{0901E887-C6EF-4634-A3B9-03D129F3A894}" type="presParOf" srcId="{26980677-06B0-450B-99D6-13BEA0947F2B}" destId="{F3D96199-82A2-4212-B071-EB6515293381}" srcOrd="4" destOrd="0" presId="urn:microsoft.com/office/officeart/2005/8/layout/hierarchy2"/>
    <dgm:cxn modelId="{F06B169F-8763-4F4E-BC70-0DAB4AB6A413}" type="presParOf" srcId="{F3D96199-82A2-4212-B071-EB6515293381}" destId="{9C688911-8091-4F50-9E9E-D3A209C0819A}" srcOrd="0" destOrd="0" presId="urn:microsoft.com/office/officeart/2005/8/layout/hierarchy2"/>
    <dgm:cxn modelId="{78225B2A-C817-4193-AD2D-5A27C72E58DA}" type="presParOf" srcId="{26980677-06B0-450B-99D6-13BEA0947F2B}" destId="{554B6659-5295-4959-9B3B-24463D301CC4}" srcOrd="5" destOrd="0" presId="urn:microsoft.com/office/officeart/2005/8/layout/hierarchy2"/>
    <dgm:cxn modelId="{FEF832D2-6DE4-4571-8847-C98F5A3116EC}" type="presParOf" srcId="{554B6659-5295-4959-9B3B-24463D301CC4}" destId="{0C14B44F-44EB-40AF-88FD-F1BD5071BFBD}" srcOrd="0" destOrd="0" presId="urn:microsoft.com/office/officeart/2005/8/layout/hierarchy2"/>
    <dgm:cxn modelId="{F0EB5175-39EA-4D03-8CB9-3A1407C8F8C9}" type="presParOf" srcId="{554B6659-5295-4959-9B3B-24463D301CC4}" destId="{5682FF52-884E-4D88-8624-5EC09622D12C}" srcOrd="1" destOrd="0" presId="urn:microsoft.com/office/officeart/2005/8/layout/hierarchy2"/>
    <dgm:cxn modelId="{CB95E56E-7BD5-4B7B-9868-3BC2E6C51A8A}" type="presParOf" srcId="{5682FF52-884E-4D88-8624-5EC09622D12C}" destId="{FA8E5BAB-67C0-4094-9E0D-F016C411636A}" srcOrd="0" destOrd="0" presId="urn:microsoft.com/office/officeart/2005/8/layout/hierarchy2"/>
    <dgm:cxn modelId="{64093D07-CDAF-474E-874D-906CE64EFC25}" type="presParOf" srcId="{FA8E5BAB-67C0-4094-9E0D-F016C411636A}" destId="{834F9FD2-1BEF-4931-A4ED-8ED34F33BDB9}" srcOrd="0" destOrd="0" presId="urn:microsoft.com/office/officeart/2005/8/layout/hierarchy2"/>
    <dgm:cxn modelId="{765F090F-4A87-4980-BE40-6459AB25B536}" type="presParOf" srcId="{5682FF52-884E-4D88-8624-5EC09622D12C}" destId="{CDA9FB9D-BC34-4039-8075-D8DBC3248679}" srcOrd="1" destOrd="0" presId="urn:microsoft.com/office/officeart/2005/8/layout/hierarchy2"/>
    <dgm:cxn modelId="{9282F779-29B6-4FE7-A6AF-7B9FA77AB141}" type="presParOf" srcId="{CDA9FB9D-BC34-4039-8075-D8DBC3248679}" destId="{C4648E22-FA6B-42D3-9E18-6B7D19DF2E45}" srcOrd="0" destOrd="0" presId="urn:microsoft.com/office/officeart/2005/8/layout/hierarchy2"/>
    <dgm:cxn modelId="{1C55332D-F67C-417B-A2BD-9EDE3AA027C0}" type="presParOf" srcId="{CDA9FB9D-BC34-4039-8075-D8DBC3248679}" destId="{7CF3B051-EA4D-4DA2-9873-40D36F102E9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C8F95E-E3E3-471C-9504-BCF977FE892C}">
      <dsp:nvSpPr>
        <dsp:cNvPr id="0" name=""/>
        <dsp:cNvSpPr/>
      </dsp:nvSpPr>
      <dsp:spPr>
        <a:xfrm>
          <a:off x="3991" y="2545874"/>
          <a:ext cx="1394424" cy="1287177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General  Session</a:t>
          </a:r>
          <a:endParaRPr lang="en-US" sz="1900" kern="1200" dirty="0"/>
        </a:p>
      </dsp:txBody>
      <dsp:txXfrm>
        <a:off x="3991" y="2545874"/>
        <a:ext cx="1394424" cy="1287177"/>
      </dsp:txXfrm>
    </dsp:sp>
    <dsp:sp modelId="{7997A335-487F-4053-ACA9-D2B96FD55FF2}">
      <dsp:nvSpPr>
        <dsp:cNvPr id="0" name=""/>
        <dsp:cNvSpPr/>
      </dsp:nvSpPr>
      <dsp:spPr>
        <a:xfrm rot="17214185">
          <a:off x="574171" y="2056984"/>
          <a:ext cx="2324282" cy="41088"/>
        </a:xfrm>
        <a:custGeom>
          <a:avLst/>
          <a:gdLst/>
          <a:ahLst/>
          <a:cxnLst/>
          <a:rect l="0" t="0" r="0" b="0"/>
          <a:pathLst>
            <a:path>
              <a:moveTo>
                <a:pt x="0" y="20544"/>
              </a:moveTo>
              <a:lnTo>
                <a:pt x="2324282" y="2054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7214185">
        <a:off x="1678205" y="2019421"/>
        <a:ext cx="116214" cy="116214"/>
      </dsp:txXfrm>
    </dsp:sp>
    <dsp:sp modelId="{270D6FF7-0405-4ED1-A834-6B6991BC5994}">
      <dsp:nvSpPr>
        <dsp:cNvPr id="0" name=""/>
        <dsp:cNvSpPr/>
      </dsp:nvSpPr>
      <dsp:spPr>
        <a:xfrm>
          <a:off x="2074209" y="322005"/>
          <a:ext cx="2574354" cy="1287177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Breakout Sessions to Develop Understanding of Framework </a:t>
          </a:r>
          <a:endParaRPr lang="en-US" sz="1900" kern="1200" dirty="0"/>
        </a:p>
      </dsp:txBody>
      <dsp:txXfrm>
        <a:off x="2074209" y="322005"/>
        <a:ext cx="2574354" cy="1287177"/>
      </dsp:txXfrm>
    </dsp:sp>
    <dsp:sp modelId="{E0487D89-BB74-4B9E-94F9-40CAA0A24490}">
      <dsp:nvSpPr>
        <dsp:cNvPr id="0" name=""/>
        <dsp:cNvSpPr/>
      </dsp:nvSpPr>
      <dsp:spPr>
        <a:xfrm rot="8666">
          <a:off x="4648562" y="946794"/>
          <a:ext cx="1383694" cy="41088"/>
        </a:xfrm>
        <a:custGeom>
          <a:avLst/>
          <a:gdLst/>
          <a:ahLst/>
          <a:cxnLst/>
          <a:rect l="0" t="0" r="0" b="0"/>
          <a:pathLst>
            <a:path>
              <a:moveTo>
                <a:pt x="0" y="20544"/>
              </a:moveTo>
              <a:lnTo>
                <a:pt x="1383694" y="20544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8666">
        <a:off x="5305816" y="932746"/>
        <a:ext cx="69184" cy="69184"/>
      </dsp:txXfrm>
    </dsp:sp>
    <dsp:sp modelId="{476BBBF5-24F8-43EF-AC2F-BB339C18C763}">
      <dsp:nvSpPr>
        <dsp:cNvPr id="0" name=""/>
        <dsp:cNvSpPr/>
      </dsp:nvSpPr>
      <dsp:spPr>
        <a:xfrm>
          <a:off x="6032254" y="325494"/>
          <a:ext cx="2574354" cy="12871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State Discussion and Planning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Vision of Science Education </a:t>
          </a:r>
          <a:endParaRPr lang="en-US" sz="1900" kern="1200" dirty="0"/>
        </a:p>
      </dsp:txBody>
      <dsp:txXfrm>
        <a:off x="6032254" y="325494"/>
        <a:ext cx="2574354" cy="1287177"/>
      </dsp:txXfrm>
    </dsp:sp>
    <dsp:sp modelId="{DDC527DF-3364-47ED-A1B6-A673FF3C60A8}">
      <dsp:nvSpPr>
        <dsp:cNvPr id="0" name=""/>
        <dsp:cNvSpPr/>
      </dsp:nvSpPr>
      <dsp:spPr>
        <a:xfrm rot="3230717">
          <a:off x="4186405" y="1855122"/>
          <a:ext cx="2254254" cy="41088"/>
        </a:xfrm>
        <a:custGeom>
          <a:avLst/>
          <a:gdLst/>
          <a:ahLst/>
          <a:cxnLst/>
          <a:rect l="0" t="0" r="0" b="0"/>
          <a:pathLst>
            <a:path>
              <a:moveTo>
                <a:pt x="0" y="20544"/>
              </a:moveTo>
              <a:lnTo>
                <a:pt x="2254254" y="20544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3230717">
        <a:off x="5257176" y="1819311"/>
        <a:ext cx="112712" cy="112712"/>
      </dsp:txXfrm>
    </dsp:sp>
    <dsp:sp modelId="{608DEE37-C9BD-4575-8B5A-31BBE1FE2738}">
      <dsp:nvSpPr>
        <dsp:cNvPr id="0" name=""/>
        <dsp:cNvSpPr/>
      </dsp:nvSpPr>
      <dsp:spPr>
        <a:xfrm>
          <a:off x="5978501" y="2142151"/>
          <a:ext cx="2574354" cy="12871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Discussion Across States and Networking on Improving Science Education </a:t>
          </a:r>
          <a:endParaRPr lang="en-US" sz="1900" kern="1200" dirty="0"/>
        </a:p>
      </dsp:txBody>
      <dsp:txXfrm>
        <a:off x="5978501" y="2142151"/>
        <a:ext cx="2574354" cy="1287177"/>
      </dsp:txXfrm>
    </dsp:sp>
    <dsp:sp modelId="{2EEC4CFD-D573-4A27-A0DF-E1626BB95B99}">
      <dsp:nvSpPr>
        <dsp:cNvPr id="0" name=""/>
        <dsp:cNvSpPr/>
      </dsp:nvSpPr>
      <dsp:spPr>
        <a:xfrm rot="19459302">
          <a:off x="1324783" y="2940116"/>
          <a:ext cx="784598" cy="41088"/>
        </a:xfrm>
        <a:custGeom>
          <a:avLst/>
          <a:gdLst/>
          <a:ahLst/>
          <a:cxnLst/>
          <a:rect l="0" t="0" r="0" b="0"/>
          <a:pathLst>
            <a:path>
              <a:moveTo>
                <a:pt x="0" y="20544"/>
              </a:moveTo>
              <a:lnTo>
                <a:pt x="784598" y="2054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9302">
        <a:off x="1697467" y="2941046"/>
        <a:ext cx="39229" cy="39229"/>
      </dsp:txXfrm>
    </dsp:sp>
    <dsp:sp modelId="{B15C2E06-B0FE-4B6D-B6B6-8EBB915C7C9F}">
      <dsp:nvSpPr>
        <dsp:cNvPr id="0" name=""/>
        <dsp:cNvSpPr/>
      </dsp:nvSpPr>
      <dsp:spPr>
        <a:xfrm>
          <a:off x="2035749" y="2088270"/>
          <a:ext cx="2574354" cy="1287177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Follow-up to General Sessions to Develop  Greater Understanding of Science Education </a:t>
          </a:r>
          <a:endParaRPr lang="en-US" sz="1900" kern="1200" dirty="0"/>
        </a:p>
      </dsp:txBody>
      <dsp:txXfrm>
        <a:off x="2035749" y="2088270"/>
        <a:ext cx="2574354" cy="1287177"/>
      </dsp:txXfrm>
    </dsp:sp>
    <dsp:sp modelId="{F3D96199-82A2-4212-B071-EB6515293381}">
      <dsp:nvSpPr>
        <dsp:cNvPr id="0" name=""/>
        <dsp:cNvSpPr/>
      </dsp:nvSpPr>
      <dsp:spPr>
        <a:xfrm rot="3913718">
          <a:off x="929873" y="3901155"/>
          <a:ext cx="1612878" cy="41088"/>
        </a:xfrm>
        <a:custGeom>
          <a:avLst/>
          <a:gdLst/>
          <a:ahLst/>
          <a:cxnLst/>
          <a:rect l="0" t="0" r="0" b="0"/>
          <a:pathLst>
            <a:path>
              <a:moveTo>
                <a:pt x="0" y="20544"/>
              </a:moveTo>
              <a:lnTo>
                <a:pt x="1612878" y="2054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913718">
        <a:off x="1695991" y="3881378"/>
        <a:ext cx="80643" cy="80643"/>
      </dsp:txXfrm>
    </dsp:sp>
    <dsp:sp modelId="{0C14B44F-44EB-40AF-88FD-F1BD5071BFBD}">
      <dsp:nvSpPr>
        <dsp:cNvPr id="0" name=""/>
        <dsp:cNvSpPr/>
      </dsp:nvSpPr>
      <dsp:spPr>
        <a:xfrm>
          <a:off x="2074209" y="4010347"/>
          <a:ext cx="2574354" cy="12871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Breakout Sessions to Support Implementing a New Vision for Science Education</a:t>
          </a:r>
          <a:endParaRPr lang="en-US" sz="1900" kern="1200" dirty="0"/>
        </a:p>
      </dsp:txBody>
      <dsp:txXfrm>
        <a:off x="2074209" y="4010347"/>
        <a:ext cx="2574354" cy="1287177"/>
      </dsp:txXfrm>
    </dsp:sp>
    <dsp:sp modelId="{FA8E5BAB-67C0-4094-9E0D-F016C411636A}">
      <dsp:nvSpPr>
        <dsp:cNvPr id="0" name=""/>
        <dsp:cNvSpPr/>
      </dsp:nvSpPr>
      <dsp:spPr>
        <a:xfrm rot="39205">
          <a:off x="4648519" y="4641282"/>
          <a:ext cx="1383779" cy="41088"/>
        </a:xfrm>
        <a:custGeom>
          <a:avLst/>
          <a:gdLst/>
          <a:ahLst/>
          <a:cxnLst/>
          <a:rect l="0" t="0" r="0" b="0"/>
          <a:pathLst>
            <a:path>
              <a:moveTo>
                <a:pt x="0" y="20544"/>
              </a:moveTo>
              <a:lnTo>
                <a:pt x="1383779" y="20544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9205">
        <a:off x="5305814" y="4627232"/>
        <a:ext cx="69188" cy="69188"/>
      </dsp:txXfrm>
    </dsp:sp>
    <dsp:sp modelId="{C4648E22-FA6B-42D3-9E18-6B7D19DF2E45}">
      <dsp:nvSpPr>
        <dsp:cNvPr id="0" name=""/>
        <dsp:cNvSpPr/>
      </dsp:nvSpPr>
      <dsp:spPr>
        <a:xfrm>
          <a:off x="6032254" y="4026128"/>
          <a:ext cx="2574354" cy="12871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States Plan for Implementing the Vision for Science Education</a:t>
          </a:r>
          <a:endParaRPr lang="en-US" sz="1900" kern="1200" dirty="0"/>
        </a:p>
      </dsp:txBody>
      <dsp:txXfrm>
        <a:off x="6032254" y="4026128"/>
        <a:ext cx="2574354" cy="1287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408AF-8DBA-4A09-BC41-145696EA03D1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90094-F486-4B37-8251-8EFB830A6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author/show/22782.George_Carlin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quote.org/wiki/George_Bernard_Shaw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“Some people see things that are and ask, Why? </a:t>
            </a:r>
            <a:br>
              <a:rPr lang="en-US" dirty="0" smtClean="0"/>
            </a:br>
            <a:r>
              <a:rPr lang="en-US" dirty="0" smtClean="0"/>
              <a:t>Some people dream of things that never were and ask, Why not? </a:t>
            </a:r>
            <a:br>
              <a:rPr lang="en-US" dirty="0" smtClean="0"/>
            </a:br>
            <a:r>
              <a:rPr lang="en-US" dirty="0" smtClean="0"/>
              <a:t>Some people have to go to work and don't have time for all that.” </a:t>
            </a:r>
            <a:br>
              <a:rPr lang="en-US" dirty="0" smtClean="0"/>
            </a:br>
            <a:r>
              <a:rPr lang="en-US" dirty="0" smtClean="0"/>
              <a:t>― </a:t>
            </a:r>
            <a:r>
              <a:rPr lang="en-US" dirty="0" smtClean="0">
                <a:hlinkClick r:id="rId3" action="ppaction://hlinkfile"/>
              </a:rPr>
              <a:t>George Carlin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82EE8-96A1-4444-89EC-D751551B17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Investigating CCSS Mathematical and Literacy Practices with Framework Science and Engineering Practices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Sarah Michaels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Implementing the Vision – Framework, Role of Instructional Resources - 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Brian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Reiser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Thinking More about Science &amp; Engineering Practices - 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Jonathan Osborne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Understanding and Forming Research &amp; Practice Partnerships: Q &amp; A and Networking Opportunities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Bill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Penuel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Developing  State Plans ,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Facilitator-  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Brett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Moulding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Messaging Strategies In and Across States – Bringing Together Communications &amp; PR Specialists, Policy Makers and Agency Staff, Corporate Community - 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Jean Moon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Discussing Formative and High Stakes Assessment in Science Education, What to Expect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Rodger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Bybee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82EE8-96A1-4444-89EC-D751551B17D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 -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82EE8-96A1-4444-89EC-D751551B17D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Congressional - Deadwood joke could go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82EE8-96A1-4444-89EC-D751551B17D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important</a:t>
            </a:r>
            <a:r>
              <a:rPr lang="en-US" baseline="0" dirty="0" smtClean="0"/>
              <a:t> for us to keep in mind the goals for science education.  The Framework states these goals.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DA624-03B8-494E-B722-C425A8D407A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/>
              <a:t>There are those that look at things the way they are, and ask </a:t>
            </a:r>
            <a:r>
              <a:rPr lang="en-US" b="1" i="1" dirty="0" smtClean="0"/>
              <a:t>why?</a:t>
            </a:r>
            <a:r>
              <a:rPr lang="en-US" b="1" dirty="0" smtClean="0"/>
              <a:t> I dream of things that never were, and ask </a:t>
            </a:r>
            <a:r>
              <a:rPr lang="en-US" b="1" i="1" dirty="0" smtClean="0"/>
              <a:t>why not?</a:t>
            </a:r>
            <a:r>
              <a:rPr lang="en-US" dirty="0" smtClean="0"/>
              <a:t> </a:t>
            </a:r>
          </a:p>
          <a:p>
            <a:pPr lvl="1" rtl="0"/>
            <a:r>
              <a:rPr lang="en-US" dirty="0" smtClean="0"/>
              <a:t>Though Kennedy stated that he was quoting </a:t>
            </a:r>
            <a:r>
              <a:rPr lang="en-US" dirty="0" smtClean="0">
                <a:hlinkClick r:id="rId3" action="ppaction://hlinkfile" tooltip="George Bernard Shaw"/>
              </a:rPr>
              <a:t>George Bernard Shaw</a:t>
            </a:r>
            <a:r>
              <a:rPr lang="en-US" dirty="0" smtClean="0"/>
              <a:t> when he said this, he is often thought to have originated the expression, which actually paraphrases a line delivered by the Serpent in Shaw's play </a:t>
            </a:r>
            <a:r>
              <a:rPr lang="en-US" i="1" dirty="0" smtClean="0"/>
              <a:t>Back To Methuselah</a:t>
            </a:r>
            <a:r>
              <a:rPr lang="en-US" dirty="0" smtClean="0"/>
              <a:t> : </a:t>
            </a:r>
            <a:r>
              <a:rPr lang="en-US" b="1" dirty="0" smtClean="0"/>
              <a:t>“You see things; and you say, ‘Why?’ But I dream things that never were; and I say, ‘Why not?’".</a:t>
            </a:r>
            <a:r>
              <a:rPr lang="en-US" dirty="0" smtClean="0"/>
              <a:t> Robert's brother Edward</a:t>
            </a:r>
            <a:r>
              <a:rPr lang="en-US" baseline="0" dirty="0" smtClean="0"/>
              <a:t> </a:t>
            </a:r>
            <a:r>
              <a:rPr lang="en-US" dirty="0" smtClean="0"/>
              <a:t>famously quoted it (paraphrasing it even further), to conclude his eulogy to his late brother after his assassination (8 June 1968): </a:t>
            </a:r>
            <a:r>
              <a:rPr lang="en-US" b="1" dirty="0" smtClean="0"/>
              <a:t>Some men see things as they are and say </a:t>
            </a:r>
            <a:r>
              <a:rPr lang="en-US" b="1" i="1" dirty="0" smtClean="0"/>
              <a:t>why?</a:t>
            </a:r>
            <a:r>
              <a:rPr lang="en-US" b="1" dirty="0" smtClean="0"/>
              <a:t> I dream things that never were and say </a:t>
            </a:r>
            <a:r>
              <a:rPr lang="en-US" b="1" i="1" dirty="0" smtClean="0"/>
              <a:t>why not?</a:t>
            </a:r>
            <a:r>
              <a:rPr lang="en-US" b="1" dirty="0" smtClean="0"/>
              <a:t> -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82EE8-96A1-4444-89EC-D751551B17D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hope that you will enjoy the sessions and the opportunities for networking that you will have here at the BCSSE meeting in Raleigh.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82EE8-96A1-4444-89EC-D751551B17D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A849-BD92-458A-9059-90267F58401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213-154F-4B53-A1BB-DC8B0110D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A849-BD92-458A-9059-90267F58401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213-154F-4B53-A1BB-DC8B0110D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A849-BD92-458A-9059-90267F58401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213-154F-4B53-A1BB-DC8B0110D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A849-BD92-458A-9059-90267F58401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213-154F-4B53-A1BB-DC8B0110D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A849-BD92-458A-9059-90267F58401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213-154F-4B53-A1BB-DC8B0110D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A849-BD92-458A-9059-90267F58401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213-154F-4B53-A1BB-DC8B0110D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A849-BD92-458A-9059-90267F58401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213-154F-4B53-A1BB-DC8B0110D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A849-BD92-458A-9059-90267F58401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213-154F-4B53-A1BB-DC8B0110D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A849-BD92-458A-9059-90267F58401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213-154F-4B53-A1BB-DC8B0110D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A849-BD92-458A-9059-90267F58401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213-154F-4B53-A1BB-DC8B0110D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A849-BD92-458A-9059-90267F58401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213-154F-4B53-A1BB-DC8B0110D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8A849-BD92-458A-9059-90267F584014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BF213-154F-4B53-A1BB-DC8B0110D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Organization of Meeting and Expectations for State </a:t>
            </a:r>
            <a:r>
              <a:rPr lang="en-US" b="1" dirty="0" smtClean="0"/>
              <a:t>Teams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Facilitated by Brett </a:t>
            </a:r>
            <a:r>
              <a:rPr lang="en-US" dirty="0" err="1" smtClean="0"/>
              <a:t>Moulding</a:t>
            </a:r>
            <a:endParaRPr lang="en-US" dirty="0" smtClean="0"/>
          </a:p>
          <a:p>
            <a:r>
              <a:rPr lang="en-US" sz="2000" b="1" dirty="0" smtClean="0"/>
              <a:t>8:45 – 9:15 AM</a:t>
            </a:r>
            <a:endParaRPr lang="en-US" sz="2000" dirty="0"/>
          </a:p>
        </p:txBody>
      </p:sp>
      <p:pic>
        <p:nvPicPr>
          <p:cNvPr id="4" name="Picture 7" descr="00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733800" y="457200"/>
            <a:ext cx="1691148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Goals for Science 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The Framework’s vision takes into account two major goals for K-12 science education: </a:t>
            </a:r>
          </a:p>
          <a:p>
            <a:pPr marL="857250" lvl="1" indent="-457200">
              <a:buAutoNum type="arabicParenBoth"/>
            </a:pPr>
            <a:r>
              <a:rPr lang="en-US" sz="2400" dirty="0" smtClean="0"/>
              <a:t>Educating all students in science and engineering. </a:t>
            </a:r>
          </a:p>
          <a:p>
            <a:pPr marL="857250" lvl="1" indent="-457200">
              <a:buAutoNum type="arabicParenBoth"/>
            </a:pPr>
            <a:r>
              <a:rPr lang="en-US" sz="2400" dirty="0" smtClean="0"/>
              <a:t>Providing the foundational knowledge for those who will become the scientists, engineers, technologists, and technicians of the future. </a:t>
            </a:r>
          </a:p>
          <a:p>
            <a:pPr marL="457200" indent="-45720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400" dirty="0" smtClean="0"/>
              <a:t>The Framework principally concerns itself with the first task--what all students should know in preparation for their individual lives and for their roles as citizens in this technology-rich and scientifically complex world. 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rgbClr val="FF0000"/>
                </a:solidFill>
              </a:rPr>
              <a:t>Framework 1-2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Planning for Future Meetings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Many topics are in play at this meeting, but not all important topics will be fully </a:t>
            </a:r>
            <a:r>
              <a:rPr lang="en-US" dirty="0" smtClean="0"/>
              <a:t>addressed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Important topics and ideas that need to be addressed in future BCSSE and CSSS meetings should be captured in some fashion.  </a:t>
            </a:r>
          </a:p>
          <a:p>
            <a:pPr lvl="1"/>
            <a:r>
              <a:rPr lang="en-US" i="1" dirty="0" smtClean="0"/>
              <a:t> Meeting evaluation form</a:t>
            </a:r>
          </a:p>
          <a:p>
            <a:pPr lvl="1"/>
            <a:r>
              <a:rPr lang="en-US" i="1" dirty="0" smtClean="0"/>
              <a:t>Recorders’ notes from discussions</a:t>
            </a:r>
          </a:p>
          <a:p>
            <a:pPr lvl="1"/>
            <a:r>
              <a:rPr lang="en-US" i="1" dirty="0" smtClean="0"/>
              <a:t>Video Taping</a:t>
            </a:r>
          </a:p>
          <a:p>
            <a:pPr lvl="1"/>
            <a:r>
              <a:rPr lang="en-US" i="1" dirty="0" smtClean="0"/>
              <a:t>Other</a:t>
            </a:r>
          </a:p>
        </p:txBody>
      </p:sp>
      <p:pic>
        <p:nvPicPr>
          <p:cNvPr id="4" name="Picture 7" descr="00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239001" y="4539803"/>
            <a:ext cx="1905000" cy="2318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96000" cy="1143000"/>
          </a:xfrm>
        </p:spPr>
        <p:txBody>
          <a:bodyPr/>
          <a:lstStyle/>
          <a:p>
            <a:r>
              <a:rPr lang="en-US" b="1" dirty="0" smtClean="0"/>
              <a:t>The Forks in the Road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525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“You see things; and you say, 'Why?' But I dream things that never were; and I say, 'Why not?'”</a:t>
            </a:r>
          </a:p>
          <a:p>
            <a:pPr marL="857250" lvl="1" indent="-457200">
              <a:buNone/>
            </a:pPr>
            <a:r>
              <a:rPr lang="en-US" sz="2000" dirty="0" smtClean="0"/>
              <a:t>						George Bernard Shaw</a:t>
            </a:r>
          </a:p>
          <a:p>
            <a:pPr marL="857250" lvl="1" indent="-45720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“Some men see things as they are and say "why?”    </a:t>
            </a:r>
            <a:br>
              <a:rPr lang="en-US" sz="2400" dirty="0" smtClean="0"/>
            </a:br>
            <a:r>
              <a:rPr lang="en-US" sz="2400" dirty="0" smtClean="0"/>
              <a:t> I dream things that never were and say "why not?” </a:t>
            </a:r>
            <a:br>
              <a:rPr lang="en-US" sz="2400" dirty="0" smtClean="0"/>
            </a:br>
            <a:r>
              <a:rPr lang="en-US" sz="2400" dirty="0" smtClean="0"/>
              <a:t>					</a:t>
            </a:r>
            <a:r>
              <a:rPr lang="en-US" sz="2100" dirty="0" smtClean="0"/>
              <a:t>Robert F. Kennedy</a:t>
            </a:r>
            <a:br>
              <a:rPr lang="en-US" sz="2100" dirty="0" smtClean="0"/>
            </a:br>
            <a:endParaRPr lang="en-US" sz="21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“Some people see things that are and ask, Why? </a:t>
            </a:r>
            <a:br>
              <a:rPr lang="en-US" sz="2400" dirty="0" smtClean="0"/>
            </a:br>
            <a:r>
              <a:rPr lang="en-US" sz="2400" dirty="0" smtClean="0"/>
              <a:t>Some people dream of things that never were and ask, Why not? </a:t>
            </a:r>
            <a:br>
              <a:rPr lang="en-US" sz="2400" dirty="0" smtClean="0"/>
            </a:br>
            <a:r>
              <a:rPr lang="en-US" sz="2400" dirty="0" smtClean="0"/>
              <a:t>Some people have to go to work and don't have time for all that.”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</a:t>
            </a:r>
            <a:r>
              <a:rPr lang="en-US" sz="2100" dirty="0" smtClean="0"/>
              <a:t>George Carlin </a:t>
            </a:r>
          </a:p>
          <a:p>
            <a:endParaRPr lang="en-US" dirty="0"/>
          </a:p>
        </p:txBody>
      </p:sp>
      <p:pic>
        <p:nvPicPr>
          <p:cNvPr id="4" name="Picture 7" descr="00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934200" y="1"/>
            <a:ext cx="2209800" cy="1549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ild looking at a butterf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821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Nature of the Meeting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sessions are designed to support state teams building capacity for valuing and using the Framework and NGSS Standards.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is the second in a series of meetings.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Developing and/or enhancing state science education plans.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Networking, discussion, and planning at many levels to develop a shared vision for science education.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Developing, planning, and sharing resources and tools to support implementation of the Framework’s vision for science education.</a:t>
            </a:r>
          </a:p>
          <a:p>
            <a:endParaRPr lang="en-US" dirty="0"/>
          </a:p>
        </p:txBody>
      </p:sp>
      <p:pic>
        <p:nvPicPr>
          <p:cNvPr id="4" name="Picture 7" descr="00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543800" y="0"/>
            <a:ext cx="1600200" cy="1297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Sharing Perspectives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Networking with others developing state science education initiatives and/or working with those engaged in existing state science education efforts similar to those in your state.</a:t>
            </a:r>
          </a:p>
          <a:p>
            <a:pPr lvl="1"/>
            <a:r>
              <a:rPr lang="en-US" dirty="0" smtClean="0"/>
              <a:t>Role in system</a:t>
            </a:r>
          </a:p>
          <a:p>
            <a:pPr lvl="1"/>
            <a:r>
              <a:rPr lang="en-US" dirty="0" smtClean="0"/>
              <a:t>State demographics, geography, other</a:t>
            </a:r>
          </a:p>
          <a:p>
            <a:pPr lvl="1"/>
            <a:r>
              <a:rPr lang="en-US" dirty="0" smtClean="0"/>
              <a:t>Science education initiatives</a:t>
            </a:r>
          </a:p>
          <a:p>
            <a:pPr lvl="1"/>
            <a:r>
              <a:rPr lang="en-US" dirty="0" smtClean="0"/>
              <a:t>Configuration of standards (e.g., grade-band, grade-level, performance statements, assessment type)</a:t>
            </a:r>
          </a:p>
          <a:p>
            <a:pPr lvl="1"/>
            <a:r>
              <a:rPr lang="en-US" dirty="0" smtClean="0"/>
              <a:t>Timeline for standards’ adoption and implementation</a:t>
            </a:r>
          </a:p>
          <a:p>
            <a:pPr lvl="1"/>
            <a:r>
              <a:rPr lang="en-US" dirty="0" smtClean="0"/>
              <a:t>Other</a:t>
            </a:r>
          </a:p>
          <a:p>
            <a:r>
              <a:rPr lang="en-US" dirty="0" smtClean="0"/>
              <a:t>Networking and follow-up are expectations of this meeting.</a:t>
            </a:r>
          </a:p>
          <a:p>
            <a:r>
              <a:rPr lang="en-US" dirty="0" smtClean="0"/>
              <a:t>Planning efforts to move from current condition of science education to those desired for the future.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r>
              <a:rPr lang="en-US" b="1" dirty="0" smtClean="0"/>
              <a:t>Day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Framework to Standards – Vision</a:t>
            </a:r>
          </a:p>
          <a:p>
            <a:r>
              <a:rPr lang="en-US" dirty="0" smtClean="0"/>
              <a:t>Breakouts – Inspirations, Insights, Information, Work</a:t>
            </a:r>
          </a:p>
          <a:p>
            <a:r>
              <a:rPr lang="en-US" dirty="0" smtClean="0"/>
              <a:t>State Team Discussions  (see handout)</a:t>
            </a:r>
          </a:p>
          <a:p>
            <a:r>
              <a:rPr lang="en-US" dirty="0" smtClean="0"/>
              <a:t>Nourishment  (Lunch) and Networking</a:t>
            </a:r>
          </a:p>
          <a:p>
            <a:r>
              <a:rPr lang="en-US" dirty="0" smtClean="0"/>
              <a:t>Assessing NGSS Standards – Vision</a:t>
            </a:r>
          </a:p>
          <a:p>
            <a:r>
              <a:rPr lang="en-US" dirty="0" smtClean="0"/>
              <a:t>Breakouts – Inspirations, Insights, Information, Work  </a:t>
            </a:r>
          </a:p>
          <a:p>
            <a:r>
              <a:rPr lang="en-US" dirty="0" smtClean="0"/>
              <a:t>Reality, Practical Applications, and Communication</a:t>
            </a:r>
          </a:p>
          <a:p>
            <a:r>
              <a:rPr lang="en-US" dirty="0" smtClean="0"/>
              <a:t>Synthesis 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Inspiration and Nourishment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7" descr="00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086600" y="0"/>
            <a:ext cx="2057400" cy="1668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r>
              <a:rPr lang="en-US" b="1" dirty="0" smtClean="0"/>
              <a:t>Day Two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Partnerships – Strategies</a:t>
            </a:r>
          </a:p>
          <a:p>
            <a:r>
              <a:rPr lang="en-US" dirty="0" smtClean="0"/>
              <a:t>Developing  Plans – Work</a:t>
            </a:r>
          </a:p>
          <a:p>
            <a:r>
              <a:rPr lang="en-US" dirty="0" smtClean="0"/>
              <a:t>Breakouts –Inspirations, Insights, Information, Work</a:t>
            </a:r>
          </a:p>
          <a:p>
            <a:r>
              <a:rPr lang="en-US" dirty="0" smtClean="0"/>
              <a:t>Sharing Draft Plans – Networking</a:t>
            </a:r>
          </a:p>
          <a:p>
            <a:r>
              <a:rPr lang="en-US" dirty="0" smtClean="0"/>
              <a:t>Nourishment  (Lunch) and Networking</a:t>
            </a:r>
          </a:p>
          <a:p>
            <a:r>
              <a:rPr lang="en-US" dirty="0" smtClean="0"/>
              <a:t>Synthesis, Sharing, and Reflection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Next Steps</a:t>
            </a:r>
          </a:p>
          <a:p>
            <a:endParaRPr lang="en-US" dirty="0"/>
          </a:p>
        </p:txBody>
      </p:sp>
      <p:pic>
        <p:nvPicPr>
          <p:cNvPr id="5" name="Picture 7" descr="00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162800" y="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</p:spPr>
        <p:txBody>
          <a:bodyPr/>
          <a:lstStyle/>
          <a:p>
            <a:r>
              <a:rPr lang="en-US" b="1" dirty="0" smtClean="0"/>
              <a:t>Day Two – State Planning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i="1" dirty="0" smtClean="0"/>
              <a:t>Saturday</a:t>
            </a:r>
            <a:r>
              <a:rPr lang="en-US" b="1" dirty="0" smtClean="0"/>
              <a:t>  </a:t>
            </a:r>
          </a:p>
          <a:p>
            <a:pPr>
              <a:buNone/>
            </a:pPr>
            <a:r>
              <a:rPr lang="en-US" b="1" dirty="0" smtClean="0"/>
              <a:t> 9:30 – 10:30 AM</a:t>
            </a:r>
            <a:r>
              <a:rPr lang="en-US" dirty="0" smtClean="0"/>
              <a:t> 	</a:t>
            </a:r>
            <a:r>
              <a:rPr lang="en-US" b="1" u="sng" dirty="0" smtClean="0"/>
              <a:t>General Session Work at Tables</a:t>
            </a:r>
          </a:p>
          <a:p>
            <a:r>
              <a:rPr lang="en-US" dirty="0" smtClean="0"/>
              <a:t>State Teams Work to Develop Plans for Sharing Science Education Vision  </a:t>
            </a:r>
          </a:p>
          <a:p>
            <a:endParaRPr lang="en-US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10:45 – 11:45 AM	</a:t>
            </a:r>
            <a:r>
              <a:rPr lang="en-US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Breakout Session III</a:t>
            </a:r>
            <a:endParaRPr lang="en-US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Developing  State Plans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11:45 – 12:15 PM		</a:t>
            </a:r>
            <a:r>
              <a:rPr lang="en-US" b="1" u="sng" dirty="0" smtClean="0"/>
              <a:t>Poster Session</a:t>
            </a:r>
          </a:p>
          <a:p>
            <a:r>
              <a:rPr lang="en-US" dirty="0" smtClean="0"/>
              <a:t>State Teams Visiting Other States’ Plans – Travel from Table to Table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1:00 – 2:00 PM		</a:t>
            </a:r>
            <a:r>
              <a:rPr lang="en-US" b="1" u="sng" dirty="0" smtClean="0"/>
              <a:t>General Discussion</a:t>
            </a:r>
          </a:p>
          <a:p>
            <a:r>
              <a:rPr lang="en-US" dirty="0" smtClean="0"/>
              <a:t>Putting it all together – What are the essential components of your state plan and what are the specific actions to implement a new vision for science education? </a:t>
            </a:r>
          </a:p>
          <a:p>
            <a:endParaRPr lang="en-US" dirty="0"/>
          </a:p>
        </p:txBody>
      </p:sp>
      <p:pic>
        <p:nvPicPr>
          <p:cNvPr id="4" name="Picture 7" descr="00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239000" y="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Breakout Session 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Investigating </a:t>
            </a:r>
            <a:r>
              <a:rPr lang="en-US" dirty="0">
                <a:solidFill>
                  <a:srgbClr val="FF0000"/>
                </a:solidFill>
              </a:rPr>
              <a:t>CCSS Mathematical and Literacy Practices with Framework Science and Engineering </a:t>
            </a:r>
            <a:r>
              <a:rPr lang="en-US" dirty="0" smtClean="0">
                <a:solidFill>
                  <a:srgbClr val="FF0000"/>
                </a:solidFill>
              </a:rPr>
              <a:t>Practices </a:t>
            </a:r>
            <a:endParaRPr lang="en-US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Continuing Knowledge Building on the Structure and Vision of the Framework along with </a:t>
            </a:r>
            <a:r>
              <a:rPr lang="en-US" dirty="0" smtClean="0">
                <a:solidFill>
                  <a:srgbClr val="FF0000"/>
                </a:solidFill>
              </a:rPr>
              <a:t>Crosscutting Concepts &amp; Disciplinary Core Ideas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Implementing the Vision – Teacher Knowledge in Pre-service and Professional Development Settings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Working on BCSSE Framework Tools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Understanding &amp; Forming Research &amp; Practice Partnerships as a Critical Strategy to Advance Science Education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Building </a:t>
            </a:r>
            <a:r>
              <a:rPr lang="en-US" dirty="0">
                <a:solidFill>
                  <a:srgbClr val="FF0000"/>
                </a:solidFill>
              </a:rPr>
              <a:t>Fluency in Science &amp; </a:t>
            </a:r>
            <a:r>
              <a:rPr lang="en-US" dirty="0" smtClean="0">
                <a:solidFill>
                  <a:srgbClr val="FF0000"/>
                </a:solidFill>
              </a:rPr>
              <a:t>Engineering Practices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Promoting Diversity &amp; Equity in Science Education Using </a:t>
            </a:r>
            <a:r>
              <a:rPr lang="en-US" dirty="0" smtClean="0">
                <a:solidFill>
                  <a:srgbClr val="FF0000"/>
                </a:solidFill>
              </a:rPr>
              <a:t>the Framework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7" descr="00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734709" y="0"/>
            <a:ext cx="1409291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hilton.com/en/hotels/content/RDUNHHF/media/images/floorplans/rdun1f.gif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86800" cy="632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b="1" dirty="0" smtClean="0"/>
              <a:t>Structure of the Meeting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610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876800" y="37338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876800" y="3962400"/>
            <a:ext cx="1295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004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0" y="5715000"/>
            <a:ext cx="1409290" cy="11430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>
            <a:off x="4953000" y="56388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876800" y="37338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53000" y="4038600"/>
            <a:ext cx="13716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876800" y="2209800"/>
            <a:ext cx="144780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029200" y="19812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620000" y="4495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620000" y="2667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953000" y="1981200"/>
            <a:ext cx="1295400" cy="1676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953000" y="3886200"/>
            <a:ext cx="12954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876800" y="2590800"/>
            <a:ext cx="1447800" cy="2514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853</Words>
  <Application>Microsoft Office PowerPoint</Application>
  <PresentationFormat>On-screen Show (4:3)</PresentationFormat>
  <Paragraphs>111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Organization of Meeting and Expectations for State Teams</vt:lpstr>
      <vt:lpstr>Nature of the Meeting</vt:lpstr>
      <vt:lpstr>Sharing Perspectives</vt:lpstr>
      <vt:lpstr>Day One</vt:lpstr>
      <vt:lpstr>Day Two</vt:lpstr>
      <vt:lpstr>Day Two – State Planning</vt:lpstr>
      <vt:lpstr>Breakout Session I </vt:lpstr>
      <vt:lpstr>Slide 8</vt:lpstr>
      <vt:lpstr>Structure of the Meeting</vt:lpstr>
      <vt:lpstr>Goals for Science Education</vt:lpstr>
      <vt:lpstr>Planning for Future Meetings</vt:lpstr>
      <vt:lpstr>The Forks in the Road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of Meeting and Expectations for State Teams</dc:title>
  <dc:creator>Brett</dc:creator>
  <cp:lastModifiedBy>Brett</cp:lastModifiedBy>
  <cp:revision>5</cp:revision>
  <dcterms:created xsi:type="dcterms:W3CDTF">2012-02-24T10:05:17Z</dcterms:created>
  <dcterms:modified xsi:type="dcterms:W3CDTF">2012-02-24T10:26:48Z</dcterms:modified>
</cp:coreProperties>
</file>