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74" r:id="rId3"/>
    <p:sldId id="257" r:id="rId4"/>
    <p:sldId id="269" r:id="rId5"/>
    <p:sldId id="289" r:id="rId6"/>
    <p:sldId id="258" r:id="rId7"/>
    <p:sldId id="259" r:id="rId8"/>
    <p:sldId id="290" r:id="rId9"/>
    <p:sldId id="282" r:id="rId10"/>
    <p:sldId id="283" r:id="rId11"/>
    <p:sldId id="284" r:id="rId12"/>
    <p:sldId id="285" r:id="rId13"/>
    <p:sldId id="286" r:id="rId14"/>
    <p:sldId id="287" r:id="rId15"/>
    <p:sldId id="265" r:id="rId16"/>
    <p:sldId id="281" r:id="rId17"/>
    <p:sldId id="267" r:id="rId18"/>
    <p:sldId id="28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302BF-C461-3D4E-B1AF-43B90BA56FBE}" type="datetimeFigureOut">
              <a:rPr lang="en-US" smtClean="0"/>
              <a:t>6/20/14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47B2-166A-444E-962A-6AB22A79D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5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7DFBE04-B3F1-724E-A4C1-DB6AE3AE98C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0833CF-0B69-3A4F-809B-87AA82FBE0EB}" type="datetimeFigureOut">
              <a:rPr lang="en-US" smtClean="0"/>
              <a:t>6/20/14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in Science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Richard A. </a:t>
            </a:r>
            <a:r>
              <a:rPr lang="en-US" dirty="0" err="1" smtClean="0"/>
              <a:t>Duschl</a:t>
            </a:r>
            <a:endParaRPr lang="en-US" dirty="0" smtClean="0"/>
          </a:p>
          <a:p>
            <a:r>
              <a:rPr lang="en-US" dirty="0" smtClean="0"/>
              <a:t>NSF-EHR &amp; Penn State University</a:t>
            </a:r>
          </a:p>
          <a:p>
            <a:r>
              <a:rPr lang="en-US" dirty="0" smtClean="0"/>
              <a:t>BCSSE Denver June 19-20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643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2560"/>
            <a:ext cx="8229600" cy="867595"/>
          </a:xfrm>
        </p:spPr>
        <p:txBody>
          <a:bodyPr>
            <a:normAutofit/>
          </a:bodyPr>
          <a:lstStyle/>
          <a:p>
            <a:r>
              <a:rPr lang="en-US" dirty="0" smtClean="0"/>
              <a:t>Learning &amp;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0251" y="900156"/>
            <a:ext cx="4365549" cy="5790974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Conclusion 4: </a:t>
            </a:r>
            <a:endParaRPr lang="en-US" sz="4000" dirty="0" smtClean="0"/>
          </a:p>
          <a:p>
            <a:r>
              <a:rPr lang="en-US" sz="3400" dirty="0" smtClean="0"/>
              <a:t>Students</a:t>
            </a:r>
            <a:r>
              <a:rPr lang="en-US" sz="3400" dirty="0"/>
              <a:t>’ knowledge and experience play a critical role in </a:t>
            </a:r>
            <a:r>
              <a:rPr lang="en-US" sz="3400" dirty="0" smtClean="0"/>
              <a:t>their science </a:t>
            </a:r>
            <a:r>
              <a:rPr lang="en-US" sz="3400" dirty="0"/>
              <a:t>learning, influencing all four strands of science </a:t>
            </a:r>
            <a:r>
              <a:rPr lang="en-US" sz="3400" dirty="0" smtClean="0"/>
              <a:t>understanding. Children’s </a:t>
            </a:r>
            <a:r>
              <a:rPr lang="en-US" sz="3400" dirty="0"/>
              <a:t>concepts can be both resources and barriers to </a:t>
            </a:r>
            <a:r>
              <a:rPr lang="en-US" sz="3400" dirty="0" smtClean="0"/>
              <a:t>emerging understanding</a:t>
            </a:r>
            <a:r>
              <a:rPr lang="en-US" sz="3400" dirty="0"/>
              <a:t>. </a:t>
            </a:r>
            <a:r>
              <a:rPr lang="en-US" sz="3400" dirty="0">
                <a:solidFill>
                  <a:srgbClr val="FF0000"/>
                </a:solidFill>
              </a:rPr>
              <a:t>These concepts can be enriched and transformed by </a:t>
            </a:r>
            <a:r>
              <a:rPr lang="en-US" sz="3400" dirty="0" smtClean="0">
                <a:solidFill>
                  <a:srgbClr val="FF0000"/>
                </a:solidFill>
              </a:rPr>
              <a:t>appropriate classroom </a:t>
            </a:r>
            <a:r>
              <a:rPr lang="en-US" sz="3400" dirty="0">
                <a:solidFill>
                  <a:srgbClr val="FF0000"/>
                </a:solidFill>
              </a:rPr>
              <a:t>experiences. Science learners require instructional support to </a:t>
            </a:r>
            <a:r>
              <a:rPr lang="en-US" sz="3400" dirty="0" smtClean="0">
                <a:solidFill>
                  <a:srgbClr val="FF0000"/>
                </a:solidFill>
              </a:rPr>
              <a:t>engage in </a:t>
            </a:r>
            <a:r>
              <a:rPr lang="en-US" sz="3400" dirty="0">
                <a:solidFill>
                  <a:srgbClr val="FF0000"/>
                </a:solidFill>
              </a:rPr>
              <a:t>scientific practices and to interpret experience and experiments in terms </a:t>
            </a:r>
            <a:r>
              <a:rPr lang="en-US" sz="3400" dirty="0" smtClean="0">
                <a:solidFill>
                  <a:srgbClr val="FF0000"/>
                </a:solidFill>
              </a:rPr>
              <a:t>of scientific </a:t>
            </a:r>
            <a:r>
              <a:rPr lang="en-US" sz="3400" dirty="0">
                <a:solidFill>
                  <a:srgbClr val="FF0000"/>
                </a:solidFill>
              </a:rPr>
              <a:t>ideas.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56"/>
            <a:ext cx="4038600" cy="5226007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/>
              <a:t>Conclusion 6: </a:t>
            </a:r>
            <a:endParaRPr lang="en-US" sz="4000" dirty="0" smtClean="0"/>
          </a:p>
          <a:p>
            <a:r>
              <a:rPr lang="en-US" sz="3400" dirty="0" smtClean="0"/>
              <a:t>Race</a:t>
            </a:r>
            <a:r>
              <a:rPr lang="en-US" sz="3400" dirty="0"/>
              <a:t>/ethnicity, language, culture, gender, and </a:t>
            </a:r>
            <a:r>
              <a:rPr lang="en-US" sz="3400" dirty="0" smtClean="0"/>
              <a:t>socioeconomic status </a:t>
            </a:r>
            <a:r>
              <a:rPr lang="en-US" sz="3400" dirty="0"/>
              <a:t>are among the factors that influence the knowledge and </a:t>
            </a:r>
            <a:r>
              <a:rPr lang="en-US" sz="3400" dirty="0" smtClean="0"/>
              <a:t>experience children </a:t>
            </a:r>
            <a:r>
              <a:rPr lang="en-US" sz="3400" dirty="0"/>
              <a:t>bring to the classroom. </a:t>
            </a:r>
            <a:r>
              <a:rPr lang="en-US" sz="3400" dirty="0">
                <a:solidFill>
                  <a:srgbClr val="FF0000"/>
                </a:solidFill>
              </a:rPr>
              <a:t>This diversity offers richness and opportunities </a:t>
            </a:r>
            <a:r>
              <a:rPr lang="en-US" sz="3400" dirty="0" smtClean="0">
                <a:solidFill>
                  <a:srgbClr val="FF0000"/>
                </a:solidFill>
              </a:rPr>
              <a:t>in the </a:t>
            </a:r>
            <a:r>
              <a:rPr lang="en-US" sz="3400" dirty="0">
                <a:solidFill>
                  <a:srgbClr val="FF0000"/>
                </a:solidFill>
              </a:rPr>
              <a:t>classroom, and it also affects the kinds of support children need to </a:t>
            </a:r>
            <a:r>
              <a:rPr lang="en-US" sz="3400" dirty="0" smtClean="0">
                <a:solidFill>
                  <a:srgbClr val="FF0000"/>
                </a:solidFill>
              </a:rPr>
              <a:t>learn science</a:t>
            </a:r>
            <a:r>
              <a:rPr lang="en-US" sz="34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6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17"/>
            <a:ext cx="8229600" cy="637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Curriculum &amp;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3087"/>
            <a:ext cx="4038600" cy="5730601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Conclusion 8</a:t>
            </a:r>
            <a:r>
              <a:rPr lang="en-US" sz="3300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Sustained exploration of a focused set of core ideas in a </a:t>
            </a:r>
            <a:r>
              <a:rPr lang="en-US" dirty="0" smtClean="0"/>
              <a:t>discipline is </a:t>
            </a:r>
            <a:r>
              <a:rPr lang="en-US" dirty="0"/>
              <a:t>a promising direction for organizing science instruction and curricula </a:t>
            </a:r>
            <a:r>
              <a:rPr lang="en-US" dirty="0" smtClean="0"/>
              <a:t>across grades </a:t>
            </a:r>
            <a:r>
              <a:rPr lang="en-US" dirty="0"/>
              <a:t>K-8. </a:t>
            </a:r>
            <a:r>
              <a:rPr lang="en-US" dirty="0">
                <a:solidFill>
                  <a:srgbClr val="FF0000"/>
                </a:solidFill>
              </a:rPr>
              <a:t>A research and development program is needed to identify and elaborate the progressions of learning and instruction that can support </a:t>
            </a:r>
            <a:r>
              <a:rPr lang="en-US" dirty="0" smtClean="0">
                <a:solidFill>
                  <a:srgbClr val="FF0000"/>
                </a:solidFill>
              </a:rPr>
              <a:t>students’ understanding </a:t>
            </a:r>
            <a:r>
              <a:rPr lang="en-US" dirty="0">
                <a:solidFill>
                  <a:srgbClr val="FF0000"/>
                </a:solidFill>
              </a:rPr>
              <a:t>of these core ideas. The difficult issue is deciding what </a:t>
            </a:r>
            <a:r>
              <a:rPr lang="en-US" dirty="0" smtClean="0">
                <a:solidFill>
                  <a:srgbClr val="FF0000"/>
                </a:solidFill>
              </a:rPr>
              <a:t>to emphasize </a:t>
            </a:r>
            <a:r>
              <a:rPr lang="en-US" dirty="0">
                <a:solidFill>
                  <a:srgbClr val="FF0000"/>
                </a:solidFill>
              </a:rPr>
              <a:t>and what to eliminate.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3088"/>
            <a:ext cx="4038600" cy="573060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/>
              <a:t>Conclusion 9: </a:t>
            </a:r>
            <a:endParaRPr lang="en-US" sz="3300" dirty="0" smtClean="0"/>
          </a:p>
          <a:p>
            <a:r>
              <a:rPr lang="en-US" dirty="0" smtClean="0"/>
              <a:t>Students </a:t>
            </a:r>
            <a:r>
              <a:rPr lang="en-US" dirty="0"/>
              <a:t>learn science by actively engaging in the practices </a:t>
            </a:r>
            <a:r>
              <a:rPr lang="en-US" dirty="0" smtClean="0"/>
              <a:t>of science</a:t>
            </a:r>
            <a:r>
              <a:rPr lang="en-US" dirty="0"/>
              <a:t>. A classroom environment that provides opportunities for students </a:t>
            </a:r>
            <a:r>
              <a:rPr lang="en-US" dirty="0" smtClean="0"/>
              <a:t>to participate </a:t>
            </a:r>
            <a:r>
              <a:rPr lang="en-US" dirty="0"/>
              <a:t>in scientific practices includes </a:t>
            </a:r>
            <a:r>
              <a:rPr lang="en-US" dirty="0">
                <a:solidFill>
                  <a:srgbClr val="FF0000"/>
                </a:solidFill>
              </a:rPr>
              <a:t>scientific tasks embedded in </a:t>
            </a:r>
            <a:r>
              <a:rPr lang="en-US" dirty="0" smtClean="0">
                <a:solidFill>
                  <a:srgbClr val="FF0000"/>
                </a:solidFill>
              </a:rPr>
              <a:t>social interaction </a:t>
            </a:r>
            <a:r>
              <a:rPr lang="en-US" dirty="0">
                <a:solidFill>
                  <a:srgbClr val="FF0000"/>
                </a:solidFill>
              </a:rPr>
              <a:t>using the discourse of science and work with scientific </a:t>
            </a:r>
            <a:r>
              <a:rPr lang="en-US" dirty="0" smtClean="0">
                <a:solidFill>
                  <a:srgbClr val="FF0000"/>
                </a:solidFill>
              </a:rPr>
              <a:t>representations and </a:t>
            </a:r>
            <a:r>
              <a:rPr lang="en-US" dirty="0">
                <a:solidFill>
                  <a:srgbClr val="FF0000"/>
                </a:solidFill>
              </a:rPr>
              <a:t>tools. Each of these aspects requires support for student learning of </a:t>
            </a:r>
            <a:r>
              <a:rPr lang="en-US" dirty="0" smtClean="0">
                <a:solidFill>
                  <a:srgbClr val="FF0000"/>
                </a:solidFill>
              </a:rPr>
              <a:t>scientific practices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7306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36"/>
            <a:ext cx="8229600" cy="6207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Curriculum &amp;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46566"/>
            <a:ext cx="5014649" cy="587712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Conclusion 10</a:t>
            </a:r>
            <a:r>
              <a:rPr lang="en-US" sz="3600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sz="3100" dirty="0"/>
              <a:t>Frequently</a:t>
            </a:r>
            <a:r>
              <a:rPr lang="en-US" sz="3100" dirty="0" smtClean="0"/>
              <a:t>, </a:t>
            </a:r>
            <a:r>
              <a:rPr lang="en-US" sz="3100" dirty="0"/>
              <a:t>classroom investigations treat data </a:t>
            </a:r>
            <a:r>
              <a:rPr lang="en-US" sz="3100" dirty="0" smtClean="0"/>
              <a:t>collection and </a:t>
            </a:r>
            <a:r>
              <a:rPr lang="en-US" sz="3100" dirty="0"/>
              <a:t>analysis as the end game of science. Instead, science is, and should </a:t>
            </a:r>
            <a:r>
              <a:rPr lang="en-US" sz="3100" dirty="0" smtClean="0"/>
              <a:t>be presented </a:t>
            </a:r>
            <a:r>
              <a:rPr lang="en-US" sz="3100" dirty="0"/>
              <a:t>as, a process of building theories and models, checking them </a:t>
            </a:r>
            <a:r>
              <a:rPr lang="en-US" sz="3100" dirty="0" smtClean="0"/>
              <a:t>for internal </a:t>
            </a:r>
            <a:r>
              <a:rPr lang="en-US" sz="3100" dirty="0"/>
              <a:t>consistency and coherence, and testing them empirically. Method </a:t>
            </a:r>
            <a:r>
              <a:rPr lang="en-US" sz="3100" dirty="0" smtClean="0"/>
              <a:t>should follow </a:t>
            </a:r>
            <a:r>
              <a:rPr lang="en-US" sz="3100" dirty="0"/>
              <a:t>from theory, </a:t>
            </a:r>
            <a:r>
              <a:rPr lang="en-US" sz="3100" dirty="0">
                <a:solidFill>
                  <a:srgbClr val="FF0000"/>
                </a:solidFill>
              </a:rPr>
              <a:t>therefore presentation of scientific methodology </a:t>
            </a:r>
            <a:r>
              <a:rPr lang="en-US" sz="3100" dirty="0" smtClean="0">
                <a:solidFill>
                  <a:srgbClr val="FF0000"/>
                </a:solidFill>
              </a:rPr>
              <a:t>should consider </a:t>
            </a:r>
            <a:r>
              <a:rPr lang="en-US" sz="3100" dirty="0">
                <a:solidFill>
                  <a:srgbClr val="FF0000"/>
                </a:solidFill>
              </a:rPr>
              <a:t>a broad range of methods, including acquiring and </a:t>
            </a:r>
            <a:r>
              <a:rPr lang="en-US" sz="3100" dirty="0" smtClean="0">
                <a:solidFill>
                  <a:srgbClr val="FF0000"/>
                </a:solidFill>
              </a:rPr>
              <a:t>interpreting observational </a:t>
            </a:r>
            <a:r>
              <a:rPr lang="en-US" sz="3100" dirty="0">
                <a:solidFill>
                  <a:srgbClr val="FF0000"/>
                </a:solidFill>
              </a:rPr>
              <a:t>data and modeling </a:t>
            </a:r>
            <a:r>
              <a:rPr lang="en-US" sz="3100" dirty="0" smtClean="0">
                <a:solidFill>
                  <a:srgbClr val="FF0000"/>
                </a:solidFill>
              </a:rPr>
              <a:t>. . . which </a:t>
            </a:r>
            <a:r>
              <a:rPr lang="en-US" sz="3100" dirty="0">
                <a:solidFill>
                  <a:srgbClr val="FF0000"/>
                </a:solidFill>
              </a:rPr>
              <a:t>should be reflected in </a:t>
            </a:r>
            <a:r>
              <a:rPr lang="en-US" sz="3100" dirty="0" smtClean="0">
                <a:solidFill>
                  <a:srgbClr val="FF0000"/>
                </a:solidFill>
              </a:rPr>
              <a:t>the experiences </a:t>
            </a:r>
            <a:r>
              <a:rPr lang="en-US" sz="3100" dirty="0">
                <a:solidFill>
                  <a:srgbClr val="FF0000"/>
                </a:solidFill>
              </a:rPr>
              <a:t>provided in K-8 classrooms.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0095" y="846566"/>
            <a:ext cx="3966705" cy="6011434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/>
              <a:t>Conclusion 12</a:t>
            </a:r>
            <a:r>
              <a:rPr lang="en-US" sz="4000" dirty="0" smtClean="0"/>
              <a:t>:</a:t>
            </a:r>
          </a:p>
          <a:p>
            <a:r>
              <a:rPr lang="en-US" sz="3100" dirty="0" smtClean="0"/>
              <a:t> </a:t>
            </a:r>
            <a:r>
              <a:rPr lang="en-US" sz="3100" dirty="0"/>
              <a:t>Ongoing assessment is an integral part of instruction that </a:t>
            </a:r>
            <a:r>
              <a:rPr lang="en-US" sz="3100" dirty="0" smtClean="0"/>
              <a:t>can foster </a:t>
            </a:r>
            <a:r>
              <a:rPr lang="en-US" sz="3100" dirty="0"/>
              <a:t>student learning when appropriately designed and used </a:t>
            </a:r>
            <a:r>
              <a:rPr lang="en-US" sz="3100" dirty="0" smtClean="0"/>
              <a:t>regularly. </a:t>
            </a:r>
            <a:r>
              <a:rPr lang="en-US" sz="3100" dirty="0" smtClean="0">
                <a:solidFill>
                  <a:srgbClr val="FF0000"/>
                </a:solidFill>
              </a:rPr>
              <a:t>Assessments</a:t>
            </a:r>
            <a:r>
              <a:rPr lang="en-US" sz="3100" dirty="0">
                <a:solidFill>
                  <a:srgbClr val="FF0000"/>
                </a:solidFill>
              </a:rPr>
              <a:t>, whether formative or summative, need to be responsive to the </a:t>
            </a:r>
            <a:r>
              <a:rPr lang="en-US" sz="3100" dirty="0" smtClean="0">
                <a:solidFill>
                  <a:srgbClr val="FF0000"/>
                </a:solidFill>
              </a:rPr>
              <a:t>full range </a:t>
            </a:r>
            <a:r>
              <a:rPr lang="en-US" sz="3100" dirty="0">
                <a:solidFill>
                  <a:srgbClr val="FF0000"/>
                </a:solidFill>
              </a:rPr>
              <a:t>of proficiencies that are implied by the strands. Assessment needs to </a:t>
            </a:r>
            <a:r>
              <a:rPr lang="en-US" sz="3100" dirty="0" smtClean="0">
                <a:solidFill>
                  <a:srgbClr val="FF0000"/>
                </a:solidFill>
              </a:rPr>
              <a:t>be aligned </a:t>
            </a:r>
            <a:r>
              <a:rPr lang="en-US" sz="3100" dirty="0">
                <a:solidFill>
                  <a:srgbClr val="FF0000"/>
                </a:solidFill>
              </a:rPr>
              <a:t>with the research on students’ thinking as well as informed by </a:t>
            </a:r>
            <a:r>
              <a:rPr lang="en-US" sz="3100" dirty="0" smtClean="0">
                <a:solidFill>
                  <a:srgbClr val="FF0000"/>
                </a:solidFill>
              </a:rPr>
              <a:t>the structure </a:t>
            </a:r>
            <a:r>
              <a:rPr lang="en-US" sz="3100" dirty="0">
                <a:solidFill>
                  <a:srgbClr val="FF0000"/>
                </a:solidFill>
              </a:rPr>
              <a:t>of the subject matter</a:t>
            </a:r>
            <a:r>
              <a:rPr lang="en-US" sz="3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2769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156"/>
            <a:ext cx="8229600" cy="6858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Teachers &amp; Schools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" y="862846"/>
            <a:ext cx="5242587" cy="5995154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Conclusion 13: </a:t>
            </a:r>
            <a:endParaRPr lang="en-US" sz="3000" dirty="0" smtClean="0"/>
          </a:p>
          <a:p>
            <a:r>
              <a:rPr lang="en-US" dirty="0" smtClean="0"/>
              <a:t>To </a:t>
            </a:r>
            <a:r>
              <a:rPr lang="en-US" dirty="0"/>
              <a:t>create a successful science classroom, teachers need to </a:t>
            </a:r>
            <a:r>
              <a:rPr lang="en-US" dirty="0" smtClean="0"/>
              <a:t>modify and </a:t>
            </a:r>
            <a:r>
              <a:rPr lang="en-US" dirty="0"/>
              <a:t>adapt curriculum materials so as to design instruction that is appropriate </a:t>
            </a:r>
            <a:r>
              <a:rPr lang="en-US" dirty="0" smtClean="0"/>
              <a:t>for a </a:t>
            </a:r>
            <a:r>
              <a:rPr lang="en-US" dirty="0"/>
              <a:t>particular group of students at a particular time. Making these kinds </a:t>
            </a:r>
            <a:r>
              <a:rPr lang="en-US" dirty="0" smtClean="0"/>
              <a:t>of modifications </a:t>
            </a:r>
            <a:r>
              <a:rPr lang="en-US" dirty="0"/>
              <a:t>to achieve effective instruction requires knowledge of science</a:t>
            </a:r>
            <a:r>
              <a:rPr lang="en-US" dirty="0" smtClean="0"/>
              <a:t>, knowledge </a:t>
            </a:r>
            <a:r>
              <a:rPr lang="en-US" dirty="0"/>
              <a:t>of how students learn science, and knowledge of how to plan </a:t>
            </a:r>
            <a:r>
              <a:rPr lang="en-US" dirty="0" smtClean="0"/>
              <a:t>effective instruction</a:t>
            </a:r>
            <a:r>
              <a:rPr lang="en-US" dirty="0">
                <a:solidFill>
                  <a:srgbClr val="FF0000"/>
                </a:solidFill>
              </a:rPr>
              <a:t>. Many K-8 teachers have insufficient knowledge in one or all of </a:t>
            </a:r>
            <a:r>
              <a:rPr lang="en-US" dirty="0" smtClean="0">
                <a:solidFill>
                  <a:srgbClr val="FF0000"/>
                </a:solidFill>
              </a:rPr>
              <a:t>these areas </a:t>
            </a:r>
            <a:r>
              <a:rPr lang="en-US" dirty="0">
                <a:solidFill>
                  <a:srgbClr val="FF0000"/>
                </a:solidFill>
              </a:rPr>
              <a:t>and need ongoing support to develop 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1682" y="862845"/>
            <a:ext cx="3127567" cy="5995155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/>
              <a:t>Conclusion 14</a:t>
            </a:r>
            <a:r>
              <a:rPr lang="en-US" sz="3000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/>
              <a:t>Achieving science proficiency for all students will require </a:t>
            </a:r>
            <a:r>
              <a:rPr lang="en-US" dirty="0" smtClean="0">
                <a:solidFill>
                  <a:srgbClr val="FF0000"/>
                </a:solidFill>
              </a:rPr>
              <a:t>a coherent </a:t>
            </a:r>
            <a:r>
              <a:rPr lang="en-US" dirty="0">
                <a:solidFill>
                  <a:srgbClr val="FF0000"/>
                </a:solidFill>
              </a:rPr>
              <a:t>system that aligns standards, curriculum, instruction, assessment</a:t>
            </a:r>
            <a:r>
              <a:rPr lang="en-US" dirty="0" smtClean="0">
                <a:solidFill>
                  <a:srgbClr val="FF0000"/>
                </a:solidFill>
              </a:rPr>
              <a:t>, teacher </a:t>
            </a:r>
            <a:r>
              <a:rPr lang="en-US" dirty="0">
                <a:solidFill>
                  <a:srgbClr val="FF0000"/>
                </a:solidFill>
              </a:rPr>
              <a:t>preparation, and professional development for teachers across the K-</a:t>
            </a:r>
            <a:r>
              <a:rPr lang="en-US" dirty="0" smtClean="0">
                <a:solidFill>
                  <a:srgbClr val="FF0000"/>
                </a:solidFill>
              </a:rPr>
              <a:t>8 years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1612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44"/>
            <a:ext cx="7620000" cy="824917"/>
          </a:xfrm>
        </p:spPr>
        <p:txBody>
          <a:bodyPr/>
          <a:lstStyle/>
          <a:p>
            <a:r>
              <a:rPr lang="en-US" dirty="0" smtClean="0"/>
              <a:t>Critical 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506" y="1069380"/>
            <a:ext cx="8229600" cy="5641697"/>
          </a:xfrm>
        </p:spPr>
        <p:txBody>
          <a:bodyPr>
            <a:no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ow </a:t>
            </a:r>
            <a:r>
              <a:rPr lang="en-US" sz="2800" dirty="0"/>
              <a:t>to organize programs of research so that they </a:t>
            </a:r>
            <a:r>
              <a:rPr lang="en-US" sz="2800" dirty="0" smtClean="0"/>
              <a:t>explicitly address </a:t>
            </a:r>
            <a:r>
              <a:rPr lang="en-US" sz="2800" dirty="0"/>
              <a:t>problems of educational practice in schools while advancing fundamental </a:t>
            </a:r>
            <a:r>
              <a:rPr lang="en-US" sz="2800" dirty="0" smtClean="0"/>
              <a:t>understanding of </a:t>
            </a:r>
            <a:r>
              <a:rPr lang="en-US" sz="2800" dirty="0"/>
              <a:t>children’s learning in </a:t>
            </a:r>
            <a:r>
              <a:rPr lang="en-US" sz="2800" dirty="0" smtClean="0"/>
              <a:t>science? </a:t>
            </a:r>
            <a:r>
              <a:rPr lang="en-US" sz="2800" dirty="0"/>
              <a:t>Two key elements of such a program that need to be </a:t>
            </a:r>
            <a:r>
              <a:rPr lang="en-US" sz="2800" dirty="0" smtClean="0"/>
              <a:t>thought through are: 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1) What is the nature of the teams of individuals who should be brought together </a:t>
            </a:r>
            <a:r>
              <a:rPr lang="en-US" sz="2800" dirty="0" smtClean="0"/>
              <a:t>to conduct </a:t>
            </a:r>
            <a:r>
              <a:rPr lang="en-US" sz="2800" dirty="0"/>
              <a:t>this work? and </a:t>
            </a:r>
            <a:endParaRPr lang="en-US" sz="2800" dirty="0" smtClean="0"/>
          </a:p>
          <a:p>
            <a:r>
              <a:rPr lang="en-US" sz="2800" dirty="0" smtClean="0"/>
              <a:t>(</a:t>
            </a:r>
            <a:r>
              <a:rPr lang="en-US" sz="2800" dirty="0"/>
              <a:t>2) How can some common intellectual ground be developed so </a:t>
            </a:r>
            <a:r>
              <a:rPr lang="en-US" sz="2800" dirty="0" smtClean="0"/>
              <a:t>that dialogue </a:t>
            </a:r>
            <a:r>
              <a:rPr lang="en-US" sz="2800" dirty="0"/>
              <a:t>can begin across the varied research traditions?</a:t>
            </a:r>
          </a:p>
        </p:txBody>
      </p:sp>
    </p:spTree>
    <p:extLst>
      <p:ext uri="{BB962C8B-B14F-4D97-AF65-F5344CB8AC3E}">
        <p14:creationId xmlns:p14="http://schemas.microsoft.com/office/powerpoint/2010/main" val="408200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66FF"/>
                </a:solidFill>
              </a:rPr>
              <a:t>Shifting the Focus</a:t>
            </a:r>
          </a:p>
        </p:txBody>
      </p:sp>
      <p:sp>
        <p:nvSpPr>
          <p:cNvPr id="119811" name="Rectangle 1027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900" dirty="0"/>
              <a:t>From</a:t>
            </a:r>
          </a:p>
          <a:p>
            <a:pPr>
              <a:lnSpc>
                <a:spcPct val="90000"/>
              </a:lnSpc>
            </a:pPr>
            <a:r>
              <a:rPr lang="en-US" dirty="0"/>
              <a:t>Lessons, Modules Days Weeks</a:t>
            </a:r>
          </a:p>
          <a:p>
            <a:pPr>
              <a:lnSpc>
                <a:spcPct val="90000"/>
              </a:lnSpc>
            </a:pPr>
            <a:r>
              <a:rPr lang="en-US" dirty="0"/>
              <a:t>Management of Behaviors &amp; Materials</a:t>
            </a:r>
          </a:p>
          <a:p>
            <a:pPr>
              <a:lnSpc>
                <a:spcPct val="90000"/>
              </a:lnSpc>
            </a:pPr>
            <a:r>
              <a:rPr lang="en-US" dirty="0"/>
              <a:t>Skills for doing experiments</a:t>
            </a:r>
          </a:p>
          <a:p>
            <a:pPr>
              <a:lnSpc>
                <a:spcPct val="90000"/>
              </a:lnSpc>
            </a:pPr>
            <a:r>
              <a:rPr lang="en-US" dirty="0"/>
              <a:t>Assessment of Learning </a:t>
            </a: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sz="2400" dirty="0"/>
          </a:p>
          <a:p>
            <a:pPr>
              <a:lnSpc>
                <a:spcPct val="90000"/>
              </a:lnSpc>
              <a:buFont typeface="Wingdings" charset="2"/>
              <a:buNone/>
            </a:pPr>
            <a:r>
              <a:rPr lang="en-US" sz="2400" dirty="0"/>
              <a:t> </a:t>
            </a:r>
          </a:p>
        </p:txBody>
      </p:sp>
      <p:sp>
        <p:nvSpPr>
          <p:cNvPr id="119812" name="Rectangle 1028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900" dirty="0">
                <a:solidFill>
                  <a:srgbClr val="2F2B20"/>
                </a:solidFill>
              </a:rPr>
              <a:t>To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2F2B20"/>
                </a:solidFill>
              </a:rPr>
              <a:t>Sequences, Units Weeks Months Years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2F2B20"/>
                </a:solidFill>
              </a:rPr>
              <a:t>Management of Ideas &amp; Information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2F2B20"/>
                </a:solidFill>
              </a:rPr>
              <a:t>Reasoning about experiments  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2F2B20"/>
                </a:solidFill>
              </a:rPr>
              <a:t>Assessment for Learning 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58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Critical Areas for Research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200" dirty="0"/>
              <a:t>Learning Across the Four </a:t>
            </a:r>
            <a:r>
              <a:rPr lang="en-US" sz="3200" dirty="0" smtClean="0"/>
              <a:t>Strands</a:t>
            </a:r>
          </a:p>
          <a:p>
            <a:r>
              <a:rPr lang="en-US" sz="3200" dirty="0"/>
              <a:t>Identifying Core Ideas and Developing Learning </a:t>
            </a:r>
            <a:r>
              <a:rPr lang="en-US" sz="3200" dirty="0" smtClean="0"/>
              <a:t>Progressions</a:t>
            </a:r>
          </a:p>
          <a:p>
            <a:r>
              <a:rPr lang="en-US" sz="3200" dirty="0"/>
              <a:t>Curriculum and </a:t>
            </a:r>
            <a:r>
              <a:rPr lang="en-US" sz="3200" dirty="0" smtClean="0"/>
              <a:t>Instruction</a:t>
            </a:r>
          </a:p>
          <a:p>
            <a:r>
              <a:rPr lang="en-US" sz="3200" dirty="0"/>
              <a:t>Professional Development and Teacher </a:t>
            </a:r>
            <a:r>
              <a:rPr lang="en-US" sz="3200" dirty="0" smtClean="0"/>
              <a:t>Learning</a:t>
            </a:r>
          </a:p>
          <a:p>
            <a:r>
              <a:rPr lang="en-US" sz="3200" dirty="0"/>
              <a:t>Evaluation and Scale-</a:t>
            </a:r>
            <a:r>
              <a:rPr lang="en-US" sz="3200" dirty="0" smtClean="0"/>
              <a:t>Up</a:t>
            </a:r>
          </a:p>
          <a:p>
            <a:r>
              <a:rPr lang="en-US" sz="3200" dirty="0"/>
              <a:t>Diversity and Equity</a:t>
            </a:r>
          </a:p>
        </p:txBody>
      </p:sp>
    </p:spTree>
    <p:extLst>
      <p:ext uri="{BB962C8B-B14F-4D97-AF65-F5344CB8AC3E}">
        <p14:creationId xmlns:p14="http://schemas.microsoft.com/office/powerpoint/2010/main" val="8306208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8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Ten Years After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0527"/>
            <a:ext cx="7921443" cy="5897473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Advances in basic research on the biological, the neurological, and the cognitive bases of learning.</a:t>
            </a:r>
          </a:p>
          <a:p>
            <a:r>
              <a:rPr lang="en-US" sz="3200" dirty="0"/>
              <a:t>Advances in applied research on the positive influence engagement in participatory practices has on learning.</a:t>
            </a:r>
          </a:p>
          <a:p>
            <a:r>
              <a:rPr lang="en-US" sz="3200" dirty="0"/>
              <a:t>Developments in technology that can enable the study of brain functions, learning and instructional delivery systems, and the assessment of learning.</a:t>
            </a:r>
          </a:p>
          <a:p>
            <a:r>
              <a:rPr lang="en-US" sz="3200" dirty="0"/>
              <a:t>Advances in evidence-centered design methodologies for the comprehensive measurement of 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93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9977"/>
            <a:ext cx="7620000" cy="5490823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Richer understandings of processes and mechanisms that stimulate motivation, persistence and identity.</a:t>
            </a:r>
          </a:p>
          <a:p>
            <a:r>
              <a:rPr lang="en-US" sz="3200" dirty="0"/>
              <a:t>Characterizations of conceptual and epistemic reasoning and of knowledge building processes from analyses of professional practices.</a:t>
            </a:r>
          </a:p>
          <a:p>
            <a:r>
              <a:rPr lang="en-US" sz="3200" dirty="0"/>
              <a:t>Emergence of design-based implementation methodologies to study institutional learning systems as well as formal and informal learning ecologies.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3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2208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need </a:t>
            </a:r>
            <a:r>
              <a:rPr lang="en-US" dirty="0" smtClean="0"/>
              <a:t>to: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etter  understand?	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Explore?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Learn/k</a:t>
            </a:r>
            <a:r>
              <a:rPr lang="en-US" dirty="0" smtClean="0"/>
              <a:t>now </a:t>
            </a:r>
            <a:r>
              <a:rPr lang="en-US" dirty="0" smtClean="0"/>
              <a:t>how to 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7846"/>
            <a:ext cx="7620000" cy="409015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1) Think - Take 3 Post-it Notes and jot down three answers to the above question.</a:t>
            </a:r>
          </a:p>
          <a:p>
            <a:r>
              <a:rPr lang="en-US" sz="2800" dirty="0" smtClean="0"/>
              <a:t>2) Pair – Discuss </a:t>
            </a:r>
            <a:r>
              <a:rPr lang="en-US" sz="2800" dirty="0" smtClean="0"/>
              <a:t>with ½ of tablemates </a:t>
            </a:r>
            <a:r>
              <a:rPr lang="en-US" sz="2800" dirty="0" smtClean="0"/>
              <a:t>and place </a:t>
            </a:r>
            <a:r>
              <a:rPr lang="en-US" sz="2800" dirty="0" smtClean="0"/>
              <a:t>the </a:t>
            </a:r>
            <a:r>
              <a:rPr lang="en-US" sz="2800" dirty="0" smtClean="0"/>
              <a:t>Notes into </a:t>
            </a:r>
            <a:r>
              <a:rPr lang="en-US" sz="2800" dirty="0" smtClean="0"/>
              <a:t>common UNIQUE categories</a:t>
            </a:r>
            <a:r>
              <a:rPr lang="en-US" sz="2800" dirty="0" smtClean="0"/>
              <a:t>.  Write a new Post-it Note to label the categories.</a:t>
            </a:r>
            <a:endParaRPr lang="en-US" sz="2800" dirty="0" smtClean="0"/>
          </a:p>
          <a:p>
            <a:r>
              <a:rPr lang="en-US" sz="2800" dirty="0" smtClean="0"/>
              <a:t>3) Share – with All Table Members </a:t>
            </a:r>
            <a:r>
              <a:rPr lang="en-US" sz="2800" dirty="0" smtClean="0"/>
              <a:t>and coordinate</a:t>
            </a:r>
            <a:r>
              <a:rPr lang="en-US" sz="2800" dirty="0" smtClean="0"/>
              <a:t> </a:t>
            </a:r>
            <a:r>
              <a:rPr lang="en-US" sz="2800" dirty="0" smtClean="0"/>
              <a:t>all </a:t>
            </a:r>
            <a:r>
              <a:rPr lang="en-US" sz="2800" dirty="0" smtClean="0"/>
              <a:t>UNIQUE </a:t>
            </a:r>
            <a:r>
              <a:rPr lang="en-US" sz="2800" dirty="0" smtClean="0"/>
              <a:t> ideas/categories – display on wall or on table. </a:t>
            </a:r>
          </a:p>
          <a:p>
            <a:r>
              <a:rPr lang="en-US" sz="2800" dirty="0" smtClean="0"/>
              <a:t>4) Think about how and who will get the research done.  Voices?  Methods?  Audiences?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521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277813"/>
            <a:ext cx="4176713" cy="586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eaLnBrk="1" hangingPunct="1"/>
            <a:r>
              <a:rPr lang="en-US" sz="4400" b="1" i="1">
                <a:solidFill>
                  <a:schemeClr val="tx2"/>
                </a:solidFill>
                <a:latin typeface="Lucida Grande" charset="0"/>
              </a:rPr>
              <a:t>Taking Science to School (TSTS)</a:t>
            </a:r>
            <a:br>
              <a:rPr lang="en-US" sz="4400" b="1" i="1">
                <a:solidFill>
                  <a:schemeClr val="tx2"/>
                </a:solidFill>
                <a:latin typeface="Lucida Grande" charset="0"/>
              </a:rPr>
            </a:br>
            <a:r>
              <a:rPr lang="en-US" sz="4400" b="1">
                <a:solidFill>
                  <a:schemeClr val="tx2"/>
                </a:solidFill>
                <a:latin typeface="Lucida Grande" charset="0"/>
              </a:rPr>
              <a:t/>
            </a:r>
            <a:br>
              <a:rPr lang="en-US" sz="4400" b="1">
                <a:solidFill>
                  <a:schemeClr val="tx2"/>
                </a:solidFill>
                <a:latin typeface="Lucida Grande" charset="0"/>
              </a:rPr>
            </a:br>
            <a:r>
              <a:rPr lang="en-US" sz="2800" b="1">
                <a:solidFill>
                  <a:schemeClr val="tx2"/>
                </a:solidFill>
                <a:latin typeface="Lucida Grande" charset="0"/>
              </a:rPr>
              <a:t>National Research Council 2007</a:t>
            </a:r>
          </a:p>
        </p:txBody>
      </p:sp>
      <p:pic>
        <p:nvPicPr>
          <p:cNvPr id="20483" name="Picture 3" descr="R008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6600" y="365125"/>
            <a:ext cx="4232275" cy="608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01600" dir="2700000" algn="ctr" rotWithShape="0">
              <a:srgbClr val="000000">
                <a:alpha val="74998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683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black">
          <a:xfrm>
            <a:off x="533400" y="2286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4 Strands of Scientific Proficiency </a:t>
            </a:r>
            <a:endParaRPr kumimoji="0" lang="en-US" sz="4400" b="1" i="0" u="none" strike="noStrike" kern="0" cap="none" spc="0" normalizeH="0" baseline="0" noProof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black">
          <a:xfrm>
            <a:off x="0" y="1524000"/>
            <a:ext cx="5269825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Know, use and interpret scientific explanations of the natural world.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Generate and evaluate scientific evidence and explanations.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Understand the nature and development of scientific knowledge.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charset="2"/>
              <a:buChar char="n"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Participate productively in scientific practices and discourse. 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Ready Set Science.pdf                                          0004947AGSE-Rutgers                    BCABF33E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black">
          <a:xfrm>
            <a:off x="5269825" y="2531688"/>
            <a:ext cx="3315375" cy="409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6358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0" y="0"/>
          <a:ext cx="9201150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6134100" imgH="3454400" progId="Word.Document.12">
                  <p:link updateAutomatic="1"/>
                </p:oleObj>
              </mc:Choice>
              <mc:Fallback>
                <p:oleObj name="Document" r:id="rId3" imgW="6134100" imgH="3454400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201150" cy="640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088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1-Learning Across the 4 Strands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1600200"/>
            <a:ext cx="403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Recommendations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 Strands of Sci. Proficiency 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Know, use and interpret scientific explanations of the natural world.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Generate and evaluate scientific evidence and explanations.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Understand the nature and development of scientific knowledge.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Participate productively in scientific practices and discourse.</a:t>
            </a:r>
          </a:p>
          <a:p>
            <a:pPr marL="533400" indent="-533400"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None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648200" y="1600200"/>
            <a:ext cx="4038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Critical Research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Current focus on domain-general, domain-specific for 1 &amp; 2; need research on Strands 3 &amp; 4.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Learning &amp; Mediation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Instructional Contexts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4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More research on interconnections of all 4 strands to inform instructional models</a:t>
            </a:r>
          </a:p>
        </p:txBody>
      </p:sp>
    </p:spTree>
    <p:extLst>
      <p:ext uri="{BB962C8B-B14F-4D97-AF65-F5344CB8AC3E}">
        <p14:creationId xmlns:p14="http://schemas.microsoft.com/office/powerpoint/2010/main" val="955322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8629103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2-Core Ideas</a:t>
            </a: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&amp; </a:t>
            </a: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Learning Progressions </a:t>
            </a:r>
            <a:endParaRPr lang="en-US" sz="4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838200"/>
            <a:ext cx="4184301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Recommendations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Findings from research about children’s learning and development can be used to map learning progressions (LPs) in science.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Core ideas should be central to a discipline of science, accessible to students in kindergarten, and have potential for sustained exploration across K-8.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Teaching Science Practices during investigations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Argumentation and explanation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Model building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Debate and decision making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184301" y="838200"/>
            <a:ext cx="4281989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 smtClean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Critical Research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 smtClean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Requires an extensive R&amp;D effort before LPs are well established and tested.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 smtClean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Step </a:t>
            </a:r>
            <a:r>
              <a:rPr lang="en-US" sz="20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1 - Id the most generative and powerful core ideas for students’ science learning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Step 2 - Develop and test LPs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charset="2"/>
              <a:buChar char="Ø"/>
            </a:pPr>
            <a:r>
              <a:rPr lang="en-US" sz="20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Step 3 Establish empirical basis for LPs: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Focused studies under controlled conditions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Small-scale instructional interventions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Classroom-based studies in a variety of contexts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2"/>
              </a:buClr>
              <a:buSzPct val="50000"/>
              <a:buFont typeface="Wingdings" charset="2"/>
              <a:buChar char="l"/>
            </a:pPr>
            <a:r>
              <a:rPr lang="en-US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Longitudinal studies</a:t>
            </a:r>
            <a:r>
              <a:rPr lang="en-US" sz="2000" dirty="0">
                <a:solidFill>
                  <a:srgbClr val="2F2B2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9674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57200" y="0"/>
            <a:ext cx="8229600" cy="74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3-Curriculum &amp; Instruction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27013" y="779463"/>
            <a:ext cx="4038600" cy="607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i="1" dirty="0">
                <a:latin typeface="Helvetica" charset="0"/>
              </a:rPr>
              <a:t>Recommendations</a:t>
            </a:r>
            <a:endParaRPr lang="en-US" dirty="0">
              <a:latin typeface="Helvetica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The strands emphasize the idea of “knowledge in use” – that is students’ knowledge is not static and proficiency involves deploying knowledge and skills across all four strands.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Students are more likely to advance in their understanding of science when classrooms provide learning opportunities that attend to all four strands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Science is a social phenomena with unique norms for participation in a community of </a:t>
            </a:r>
            <a:r>
              <a:rPr lang="en-US" sz="2000" dirty="0" smtClean="0">
                <a:latin typeface="Helvetica" charset="0"/>
              </a:rPr>
              <a:t>peers.  </a:t>
            </a:r>
            <a:endParaRPr lang="en-US" sz="2000" dirty="0">
              <a:latin typeface="Helvetica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4648200" y="830263"/>
            <a:ext cx="4038600" cy="602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i="1" dirty="0">
                <a:latin typeface="Helvetica" charset="0"/>
              </a:rPr>
              <a:t>Critical Research</a:t>
            </a:r>
            <a:endParaRPr lang="en-US" sz="2800" i="1" dirty="0">
              <a:latin typeface="Helvetica" charset="0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Understand whether and how instruction should change with students’ development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solidFill>
                  <a:srgbClr val="2F2B20"/>
                </a:solidFill>
                <a:latin typeface="Helvetica" charset="0"/>
              </a:rPr>
              <a:t>Develop clear depictions of scientific practices across K-8 through replication of classroom-based instruction (e.g</a:t>
            </a:r>
            <a:r>
              <a:rPr lang="en-US" sz="2000" dirty="0">
                <a:latin typeface="Helvetica" charset="0"/>
              </a:rPr>
              <a:t>., design studies).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Develop assessment tools to help teachers diagnose students’ understanding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Understand characteristics of instruction that best serve diverse student populations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Helvetica" charset="0"/>
              </a:rPr>
              <a:t>Develop curriculum materials studied under varied conditions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0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31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70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&amp; Learners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041928"/>
            <a:ext cx="4102894" cy="5698041"/>
          </a:xfrm>
        </p:spPr>
        <p:txBody>
          <a:bodyPr>
            <a:normAutofit/>
          </a:bodyPr>
          <a:lstStyle/>
          <a:p>
            <a:r>
              <a:rPr lang="en-US" dirty="0"/>
              <a:t>Conclusion 1: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norms of scientific argument, explanation, and the </a:t>
            </a:r>
            <a:r>
              <a:rPr lang="en-US" sz="2400" dirty="0" smtClean="0"/>
              <a:t>evaluation of </a:t>
            </a:r>
            <a:r>
              <a:rPr lang="en-US" sz="2400" dirty="0"/>
              <a:t>evidence differ from those in everyday life. </a:t>
            </a:r>
            <a:r>
              <a:rPr lang="en-US" sz="2400" dirty="0">
                <a:solidFill>
                  <a:srgbClr val="FF0000"/>
                </a:solidFill>
              </a:rPr>
              <a:t>Students need support to </a:t>
            </a:r>
            <a:r>
              <a:rPr lang="en-US" sz="2400" dirty="0" smtClean="0">
                <a:solidFill>
                  <a:srgbClr val="FF0000"/>
                </a:solidFill>
              </a:rPr>
              <a:t>learn appropriate </a:t>
            </a:r>
            <a:r>
              <a:rPr lang="en-US" sz="2400" dirty="0">
                <a:solidFill>
                  <a:srgbClr val="FF0000"/>
                </a:solidFill>
              </a:rPr>
              <a:t>norms and language for productive participation in the discourses </a:t>
            </a:r>
            <a:r>
              <a:rPr lang="en-US" sz="2400" dirty="0" smtClean="0">
                <a:solidFill>
                  <a:srgbClr val="FF0000"/>
                </a:solidFill>
              </a:rPr>
              <a:t>of science</a:t>
            </a:r>
            <a:r>
              <a:rPr lang="en-US" sz="240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02894" y="1041928"/>
            <a:ext cx="4351574" cy="5816072"/>
          </a:xfrm>
        </p:spPr>
        <p:txBody>
          <a:bodyPr>
            <a:noAutofit/>
          </a:bodyPr>
          <a:lstStyle/>
          <a:p>
            <a:r>
              <a:rPr lang="en-US" dirty="0"/>
              <a:t>Conclusion 3: </a:t>
            </a:r>
            <a:endParaRPr lang="en-US" dirty="0" smtClean="0"/>
          </a:p>
          <a:p>
            <a:r>
              <a:rPr lang="en-US" sz="2400" dirty="0" smtClean="0"/>
              <a:t>What </a:t>
            </a:r>
            <a:r>
              <a:rPr lang="en-US" sz="2400" dirty="0"/>
              <a:t>children are capable of at a particular age is the result of </a:t>
            </a:r>
            <a:r>
              <a:rPr lang="en-US" sz="2400" dirty="0" smtClean="0"/>
              <a:t>a  complex </a:t>
            </a:r>
            <a:r>
              <a:rPr lang="en-US" sz="2400" dirty="0"/>
              <a:t>interplay among maturation, experience, and instruction. Thus, what </a:t>
            </a:r>
            <a:r>
              <a:rPr lang="en-US" sz="2400" dirty="0" smtClean="0"/>
              <a:t>is developmentally </a:t>
            </a:r>
            <a:r>
              <a:rPr lang="en-US" sz="2400" dirty="0"/>
              <a:t>appropriate is not a simple function of age or grade. </a:t>
            </a:r>
            <a:r>
              <a:rPr lang="en-US" sz="2400" dirty="0" smtClean="0">
                <a:solidFill>
                  <a:srgbClr val="FF0000"/>
                </a:solidFill>
              </a:rPr>
              <a:t>What children </a:t>
            </a:r>
            <a:r>
              <a:rPr lang="en-US" sz="2400" dirty="0">
                <a:solidFill>
                  <a:srgbClr val="FF0000"/>
                </a:solidFill>
              </a:rPr>
              <a:t>can do is in large part contingent on their prior opportunities to </a:t>
            </a:r>
            <a:r>
              <a:rPr lang="en-US" sz="2400" dirty="0" smtClean="0">
                <a:solidFill>
                  <a:srgbClr val="FF0000"/>
                </a:solidFill>
              </a:rPr>
              <a:t>learn </a:t>
            </a:r>
            <a:r>
              <a:rPr lang="en-US" sz="2400" dirty="0" smtClean="0"/>
              <a:t>and </a:t>
            </a:r>
            <a:r>
              <a:rPr lang="en-US" sz="2400" dirty="0"/>
              <a:t>not on some fixed sequence of developmental stages.</a:t>
            </a:r>
          </a:p>
        </p:txBody>
      </p:sp>
    </p:spTree>
    <p:extLst>
      <p:ext uri="{BB962C8B-B14F-4D97-AF65-F5344CB8AC3E}">
        <p14:creationId xmlns:p14="http://schemas.microsoft.com/office/powerpoint/2010/main" val="4015592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213</TotalTime>
  <Words>1518</Words>
  <Application>Microsoft Macintosh PowerPoint</Application>
  <PresentationFormat>On-screen Show (4:3)</PresentationFormat>
  <Paragraphs>114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Adjacency</vt:lpstr>
      <vt:lpstr>???</vt:lpstr>
      <vt:lpstr>Research in Science Education</vt:lpstr>
      <vt:lpstr>What do we need to:   Better  understand?   Explore?   Learn/know how to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Learning &amp; Learners</vt:lpstr>
      <vt:lpstr>Learning &amp; Learners</vt:lpstr>
      <vt:lpstr>Curriculum &amp; Instruction</vt:lpstr>
      <vt:lpstr>Curriculum &amp; Instruction</vt:lpstr>
      <vt:lpstr>Teachers &amp; Schools</vt:lpstr>
      <vt:lpstr>Critical Research Question</vt:lpstr>
      <vt:lpstr>Shifting the Focus</vt:lpstr>
      <vt:lpstr>Critical Areas for Research and Development</vt:lpstr>
      <vt:lpstr>Ten Years After</vt:lpstr>
      <vt:lpstr>  </vt:lpstr>
    </vt:vector>
  </TitlesOfParts>
  <Company>The 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College of Education</dc:creator>
  <cp:lastModifiedBy>College of Education</cp:lastModifiedBy>
  <cp:revision>25</cp:revision>
  <dcterms:created xsi:type="dcterms:W3CDTF">2014-06-18T21:21:09Z</dcterms:created>
  <dcterms:modified xsi:type="dcterms:W3CDTF">2014-06-20T13:36:44Z</dcterms:modified>
</cp:coreProperties>
</file>