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64" r:id="rId2"/>
    <p:sldMasterId id="2147483661" r:id="rId3"/>
    <p:sldMasterId id="2147483694" r:id="rId4"/>
    <p:sldMasterId id="2147483700" r:id="rId5"/>
    <p:sldMasterId id="2147483706" r:id="rId6"/>
  </p:sldMasterIdLst>
  <p:notesMasterIdLst>
    <p:notesMasterId r:id="rId52"/>
  </p:notesMasterIdLst>
  <p:handoutMasterIdLst>
    <p:handoutMasterId r:id="rId53"/>
  </p:handoutMasterIdLst>
  <p:sldIdLst>
    <p:sldId id="256" r:id="rId7"/>
    <p:sldId id="539" r:id="rId8"/>
    <p:sldId id="550" r:id="rId9"/>
    <p:sldId id="544" r:id="rId10"/>
    <p:sldId id="546" r:id="rId11"/>
    <p:sldId id="548" r:id="rId12"/>
    <p:sldId id="552" r:id="rId13"/>
    <p:sldId id="553" r:id="rId14"/>
    <p:sldId id="464" r:id="rId15"/>
    <p:sldId id="465" r:id="rId16"/>
    <p:sldId id="466" r:id="rId17"/>
    <p:sldId id="549" r:id="rId18"/>
    <p:sldId id="542" r:id="rId19"/>
    <p:sldId id="467" r:id="rId20"/>
    <p:sldId id="506" r:id="rId21"/>
    <p:sldId id="554" r:id="rId22"/>
    <p:sldId id="507" r:id="rId23"/>
    <p:sldId id="508" r:id="rId24"/>
    <p:sldId id="469" r:id="rId25"/>
    <p:sldId id="526" r:id="rId26"/>
    <p:sldId id="527" r:id="rId27"/>
    <p:sldId id="541" r:id="rId28"/>
    <p:sldId id="474" r:id="rId29"/>
    <p:sldId id="510" r:id="rId30"/>
    <p:sldId id="475" r:id="rId31"/>
    <p:sldId id="511" r:id="rId32"/>
    <p:sldId id="512" r:id="rId33"/>
    <p:sldId id="427" r:id="rId34"/>
    <p:sldId id="515" r:id="rId35"/>
    <p:sldId id="476" r:id="rId36"/>
    <p:sldId id="517" r:id="rId37"/>
    <p:sldId id="433" r:id="rId38"/>
    <p:sldId id="518" r:id="rId39"/>
    <p:sldId id="519" r:id="rId40"/>
    <p:sldId id="439" r:id="rId41"/>
    <p:sldId id="521" r:id="rId42"/>
    <p:sldId id="520" r:id="rId43"/>
    <p:sldId id="523" r:id="rId44"/>
    <p:sldId id="481" r:id="rId45"/>
    <p:sldId id="346" r:id="rId46"/>
    <p:sldId id="555" r:id="rId47"/>
    <p:sldId id="556" r:id="rId48"/>
    <p:sldId id="557" r:id="rId49"/>
    <p:sldId id="558" r:id="rId50"/>
    <p:sldId id="559"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5pPr>
    <a:lvl6pPr marL="2286000" algn="l" defTabSz="914400" rtl="0" eaLnBrk="1" latinLnBrk="0" hangingPunct="1">
      <a:defRPr kern="1200">
        <a:solidFill>
          <a:schemeClr val="tx1"/>
        </a:solidFill>
        <a:latin typeface="Calibri" pitchFamily="34" charset="0"/>
        <a:ea typeface="ヒラギノ角ゴ Pro W3" charset="-128"/>
        <a:cs typeface="+mn-cs"/>
      </a:defRPr>
    </a:lvl6pPr>
    <a:lvl7pPr marL="2743200" algn="l" defTabSz="914400" rtl="0" eaLnBrk="1" latinLnBrk="0" hangingPunct="1">
      <a:defRPr kern="1200">
        <a:solidFill>
          <a:schemeClr val="tx1"/>
        </a:solidFill>
        <a:latin typeface="Calibri" pitchFamily="34" charset="0"/>
        <a:ea typeface="ヒラギノ角ゴ Pro W3" charset="-128"/>
        <a:cs typeface="+mn-cs"/>
      </a:defRPr>
    </a:lvl7pPr>
    <a:lvl8pPr marL="3200400" algn="l" defTabSz="914400" rtl="0" eaLnBrk="1" latinLnBrk="0" hangingPunct="1">
      <a:defRPr kern="1200">
        <a:solidFill>
          <a:schemeClr val="tx1"/>
        </a:solidFill>
        <a:latin typeface="Calibri" pitchFamily="34" charset="0"/>
        <a:ea typeface="ヒラギノ角ゴ Pro W3" charset="-128"/>
        <a:cs typeface="+mn-cs"/>
      </a:defRPr>
    </a:lvl8pPr>
    <a:lvl9pPr marL="3657600" algn="l" defTabSz="914400" rtl="0" eaLnBrk="1" latinLnBrk="0" hangingPunct="1">
      <a:defRPr kern="1200">
        <a:solidFill>
          <a:schemeClr val="tx1"/>
        </a:solidFill>
        <a:latin typeface="Calibri"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e Forgione" initials="" lastIdx="2" clrIdx="0"/>
  <p:cmAuthor id="1" name="Neemesha Brown" initials="" lastIdx="3" clrIdx="1"/>
  <p:cmAuthor id="2" name="Jennifer Taylor" initials="JT" lastIdx="13" clrIdx="2"/>
  <p:cmAuthor id="3" name="Molly Ewing" initials="ME"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D"/>
    <a:srgbClr val="004C8B"/>
    <a:srgbClr val="00A3E2"/>
    <a:srgbClr val="004CE2"/>
    <a:srgbClr val="007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7775" autoAdjust="0"/>
  </p:normalViewPr>
  <p:slideViewPr>
    <p:cSldViewPr snapToGrid="0" snapToObjects="1">
      <p:cViewPr varScale="1">
        <p:scale>
          <a:sx n="82" d="100"/>
          <a:sy n="82" d="100"/>
        </p:scale>
        <p:origin x="16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ADBD8E-B1D0-5645-9BB1-64CE0963B623}" type="datetimeFigureOut">
              <a:rPr lang="en-US" smtClean="0"/>
              <a:pPr/>
              <a:t>6/19/2014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96AF9-91B6-A441-9AA0-6BF9E6846154}" type="slidenum">
              <a:rPr lang="en-US" smtClean="0"/>
              <a:pPr/>
              <a:t>‹#›</a:t>
            </a:fld>
            <a:endParaRPr lang="en-US" dirty="0"/>
          </a:p>
        </p:txBody>
      </p:sp>
    </p:spTree>
    <p:extLst>
      <p:ext uri="{BB962C8B-B14F-4D97-AF65-F5344CB8AC3E}">
        <p14:creationId xmlns:p14="http://schemas.microsoft.com/office/powerpoint/2010/main" val="12217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D4311-208E-44F7-AEA0-18A5D53BB0A0}" type="datetimeFigureOut">
              <a:rPr lang="en-US" smtClean="0"/>
              <a:pPr/>
              <a:t>6/19/2014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092D-7F82-4AA0-B936-D8C9FEC0F8BE}" type="slidenum">
              <a:rPr lang="en-US" smtClean="0"/>
              <a:pPr/>
              <a:t>‹#›</a:t>
            </a:fld>
            <a:endParaRPr lang="en-US" dirty="0"/>
          </a:p>
        </p:txBody>
      </p:sp>
    </p:spTree>
    <p:extLst>
      <p:ext uri="{BB962C8B-B14F-4D97-AF65-F5344CB8AC3E}">
        <p14:creationId xmlns:p14="http://schemas.microsoft.com/office/powerpoint/2010/main" val="20622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familiar with EQuIP for math</a:t>
            </a:r>
            <a:r>
              <a:rPr lang="en-US" baseline="0" dirty="0" smtClean="0"/>
              <a:t> and ELA, we will point out the differences as we go.</a:t>
            </a:r>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2</a:t>
            </a:fld>
            <a:endParaRPr lang="en-US" dirty="0"/>
          </a:p>
        </p:txBody>
      </p:sp>
    </p:spTree>
    <p:extLst>
      <p:ext uri="{BB962C8B-B14F-4D97-AF65-F5344CB8AC3E}">
        <p14:creationId xmlns:p14="http://schemas.microsoft.com/office/powerpoint/2010/main" val="280688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0AFE35D7-8FB1-4645-9E57-3EF848A0732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2393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AFE35D7-8FB1-4645-9E57-3EF848A07329}" type="slidenum">
              <a:rPr lang="en-US" smtClean="0"/>
              <a:pPr/>
              <a:t>30</a:t>
            </a:fld>
            <a:endParaRPr lang="en-US" dirty="0"/>
          </a:p>
        </p:txBody>
      </p:sp>
    </p:spTree>
    <p:extLst>
      <p:ext uri="{BB962C8B-B14F-4D97-AF65-F5344CB8AC3E}">
        <p14:creationId xmlns:p14="http://schemas.microsoft.com/office/powerpoint/2010/main" val="401206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35D7-8FB1-4645-9E57-3EF848A0732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6273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35D7-8FB1-4645-9E57-3EF848A0732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6273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35D7-8FB1-4645-9E57-3EF848A0732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62735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AFE35D7-8FB1-4645-9E57-3EF848A07329}" type="slidenum">
              <a:rPr lang="en-US" smtClean="0"/>
              <a:pPr/>
              <a:t>34</a:t>
            </a:fld>
            <a:endParaRPr lang="en-US" dirty="0"/>
          </a:p>
        </p:txBody>
      </p:sp>
    </p:spTree>
    <p:extLst>
      <p:ext uri="{BB962C8B-B14F-4D97-AF65-F5344CB8AC3E}">
        <p14:creationId xmlns:p14="http://schemas.microsoft.com/office/powerpoint/2010/main" val="401206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35D7-8FB1-4645-9E57-3EF848A0732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29983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35D7-8FB1-4645-9E57-3EF848A0732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299838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AFE35D7-8FB1-4645-9E57-3EF848A07329}" type="slidenum">
              <a:rPr lang="en-US" smtClean="0"/>
              <a:pPr/>
              <a:t>37</a:t>
            </a:fld>
            <a:endParaRPr lang="en-US" dirty="0"/>
          </a:p>
        </p:txBody>
      </p:sp>
    </p:spTree>
    <p:extLst>
      <p:ext uri="{BB962C8B-B14F-4D97-AF65-F5344CB8AC3E}">
        <p14:creationId xmlns:p14="http://schemas.microsoft.com/office/powerpoint/2010/main" val="401206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AFE35D7-8FB1-4645-9E57-3EF848A07329}" type="slidenum">
              <a:rPr lang="en-US" smtClean="0"/>
              <a:pPr/>
              <a:t>38</a:t>
            </a:fld>
            <a:endParaRPr lang="en-US" dirty="0"/>
          </a:p>
        </p:txBody>
      </p:sp>
    </p:spTree>
    <p:extLst>
      <p:ext uri="{BB962C8B-B14F-4D97-AF65-F5344CB8AC3E}">
        <p14:creationId xmlns:p14="http://schemas.microsoft.com/office/powerpoint/2010/main" val="51230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why there</a:t>
            </a:r>
            <a:r>
              <a:rPr lang="en-US" baseline="0" dirty="0" smtClean="0"/>
              <a:t> is no rating scale, that the real focus now is on the shifts</a:t>
            </a:r>
            <a:endParaRPr lang="en-US" dirty="0"/>
          </a:p>
        </p:txBody>
      </p:sp>
      <p:sp>
        <p:nvSpPr>
          <p:cNvPr id="4" name="Slide Number Placeholder 3"/>
          <p:cNvSpPr>
            <a:spLocks noGrp="1"/>
          </p:cNvSpPr>
          <p:nvPr>
            <p:ph type="sldNum" sz="quarter" idx="10"/>
          </p:nvPr>
        </p:nvSpPr>
        <p:spPr/>
        <p:txBody>
          <a:bodyPr/>
          <a:lstStyle/>
          <a:p>
            <a:fld id="{2160E92A-9400-4A04-9CEC-DFC204B640C9}" type="slidenum">
              <a:rPr lang="en-US" smtClean="0"/>
              <a:t>5</a:t>
            </a:fld>
            <a:endParaRPr lang="en-US"/>
          </a:p>
        </p:txBody>
      </p:sp>
    </p:spTree>
    <p:extLst>
      <p:ext uri="{BB962C8B-B14F-4D97-AF65-F5344CB8AC3E}">
        <p14:creationId xmlns:p14="http://schemas.microsoft.com/office/powerpoint/2010/main" val="1372728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E35D7-8FB1-4645-9E57-3EF848A07329}" type="slidenum">
              <a:rPr lang="en-US" smtClean="0"/>
              <a:pPr/>
              <a:t>39</a:t>
            </a:fld>
            <a:endParaRPr lang="en-US" dirty="0"/>
          </a:p>
        </p:txBody>
      </p:sp>
    </p:spTree>
    <p:extLst>
      <p:ext uri="{BB962C8B-B14F-4D97-AF65-F5344CB8AC3E}">
        <p14:creationId xmlns:p14="http://schemas.microsoft.com/office/powerpoint/2010/main" val="276531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PE may be too large to be the target of one lesson. Therefore</a:t>
            </a:r>
            <a:r>
              <a:rPr lang="en-US" baseline="0" dirty="0" smtClean="0"/>
              <a:t> some lesson writers are creating lesson-level performance expectations. Lesson-level PEs should be building toward the NGSS PEs (cont. on next slide), but be a smaller-grain size, appropriate for a lesson. </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41</a:t>
            </a:fld>
            <a:endParaRPr lang="en-US" dirty="0"/>
          </a:p>
        </p:txBody>
      </p:sp>
    </p:spTree>
    <p:extLst>
      <p:ext uri="{BB962C8B-B14F-4D97-AF65-F5344CB8AC3E}">
        <p14:creationId xmlns:p14="http://schemas.microsoft.com/office/powerpoint/2010/main" val="278069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lesson-level performance expectations, start with the identifying</a:t>
            </a:r>
            <a:r>
              <a:rPr lang="en-US" baseline="0" dirty="0" smtClean="0"/>
              <a:t> the appropriate element of the disciplinary core idea.</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42</a:t>
            </a:fld>
            <a:endParaRPr lang="en-US" dirty="0"/>
          </a:p>
        </p:txBody>
      </p:sp>
    </p:spTree>
    <p:extLst>
      <p:ext uri="{BB962C8B-B14F-4D97-AF65-F5344CB8AC3E}">
        <p14:creationId xmlns:p14="http://schemas.microsoft.com/office/powerpoint/2010/main" val="3671647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choose an element of the</a:t>
            </a:r>
            <a:r>
              <a:rPr lang="en-US" baseline="0" dirty="0" smtClean="0"/>
              <a:t> practice (from appendix F) that can be blended with the disciplinary core idea and is appropriate for students and the lesson.</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43</a:t>
            </a:fld>
            <a:endParaRPr lang="en-US" dirty="0"/>
          </a:p>
        </p:txBody>
      </p:sp>
    </p:spTree>
    <p:extLst>
      <p:ext uri="{BB962C8B-B14F-4D97-AF65-F5344CB8AC3E}">
        <p14:creationId xmlns:p14="http://schemas.microsoft.com/office/powerpoint/2010/main" val="289462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also choose an element of the crosscutting</a:t>
            </a:r>
            <a:r>
              <a:rPr lang="en-US" baseline="0" dirty="0" smtClean="0"/>
              <a:t> concept that can be explicitly blended with the disciplinary core ideas and practices within the lesson.</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44</a:t>
            </a:fld>
            <a:endParaRPr lang="en-US" dirty="0"/>
          </a:p>
        </p:txBody>
      </p:sp>
    </p:spTree>
    <p:extLst>
      <p:ext uri="{BB962C8B-B14F-4D97-AF65-F5344CB8AC3E}">
        <p14:creationId xmlns:p14="http://schemas.microsoft.com/office/powerpoint/2010/main" val="1159467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write the lesson-level PE</a:t>
            </a:r>
            <a:r>
              <a:rPr lang="en-US" baseline="0" dirty="0" smtClean="0"/>
              <a:t> by blending the three dimensions.</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45</a:t>
            </a:fld>
            <a:endParaRPr lang="en-US" dirty="0"/>
          </a:p>
        </p:txBody>
      </p:sp>
    </p:spTree>
    <p:extLst>
      <p:ext uri="{BB962C8B-B14F-4D97-AF65-F5344CB8AC3E}">
        <p14:creationId xmlns:p14="http://schemas.microsoft.com/office/powerpoint/2010/main" val="96999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at this point that math and ELA have a peer</a:t>
            </a:r>
            <a:r>
              <a:rPr lang="en-US" baseline="0" dirty="0" smtClean="0"/>
              <a:t> review panel, student work protocol, exemplars.</a:t>
            </a:r>
            <a:endParaRPr lang="en-US" dirty="0"/>
          </a:p>
        </p:txBody>
      </p:sp>
      <p:sp>
        <p:nvSpPr>
          <p:cNvPr id="4" name="Slide Number Placeholder 3"/>
          <p:cNvSpPr>
            <a:spLocks noGrp="1"/>
          </p:cNvSpPr>
          <p:nvPr>
            <p:ph type="sldNum" sz="quarter" idx="10"/>
          </p:nvPr>
        </p:nvSpPr>
        <p:spPr/>
        <p:txBody>
          <a:bodyPr/>
          <a:lstStyle/>
          <a:p>
            <a:fld id="{2160E92A-9400-4A04-9CEC-DFC204B640C9}" type="slidenum">
              <a:rPr lang="en-US" smtClean="0"/>
              <a:t>6</a:t>
            </a:fld>
            <a:endParaRPr lang="en-US"/>
          </a:p>
        </p:txBody>
      </p:sp>
    </p:spTree>
    <p:extLst>
      <p:ext uri="{BB962C8B-B14F-4D97-AF65-F5344CB8AC3E}">
        <p14:creationId xmlns:p14="http://schemas.microsoft.com/office/powerpoint/2010/main" val="417181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7</a:t>
            </a:fld>
            <a:endParaRPr lang="en-US" dirty="0"/>
          </a:p>
        </p:txBody>
      </p:sp>
    </p:spTree>
    <p:extLst>
      <p:ext uri="{BB962C8B-B14F-4D97-AF65-F5344CB8AC3E}">
        <p14:creationId xmlns:p14="http://schemas.microsoft.com/office/powerpoint/2010/main" val="287547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a:t>
            </a:r>
            <a:r>
              <a:rPr lang="en-US" baseline="0" dirty="0" smtClean="0"/>
              <a:t> 6 and then 5 (share the story about 5)</a:t>
            </a:r>
          </a:p>
          <a:p>
            <a:r>
              <a:rPr lang="en-US" baseline="0" dirty="0" smtClean="0"/>
              <a:t>Power of rubric - </a:t>
            </a:r>
            <a:r>
              <a:rPr lang="en-US" dirty="0" smtClean="0"/>
              <a:t>the review process</a:t>
            </a:r>
          </a:p>
          <a:p>
            <a:r>
              <a:rPr lang="en-US" dirty="0" smtClean="0"/>
              <a:t>the constructive, criterion-based feedback on how to revise a lesson</a:t>
            </a:r>
          </a:p>
        </p:txBody>
      </p:sp>
      <p:sp>
        <p:nvSpPr>
          <p:cNvPr id="4" name="Slide Number Placeholder 3"/>
          <p:cNvSpPr>
            <a:spLocks noGrp="1"/>
          </p:cNvSpPr>
          <p:nvPr>
            <p:ph type="sldNum" sz="quarter" idx="10"/>
          </p:nvPr>
        </p:nvSpPr>
        <p:spPr/>
        <p:txBody>
          <a:bodyPr/>
          <a:lstStyle/>
          <a:p>
            <a:fld id="{24A1092D-7F82-4AA0-B936-D8C9FEC0F8BE}" type="slidenum">
              <a:rPr lang="en-US" smtClean="0"/>
              <a:pPr/>
              <a:t>10</a:t>
            </a:fld>
            <a:endParaRPr lang="en-US" dirty="0"/>
          </a:p>
        </p:txBody>
      </p:sp>
    </p:spTree>
    <p:extLst>
      <p:ext uri="{BB962C8B-B14F-4D97-AF65-F5344CB8AC3E}">
        <p14:creationId xmlns:p14="http://schemas.microsoft.com/office/powerpoint/2010/main" val="97405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the three columns and point out the additional criteria for a unit or longer lesson</a:t>
            </a:r>
            <a:endParaRPr lang="en-US" dirty="0" smtClean="0"/>
          </a:p>
          <a:p>
            <a:r>
              <a:rPr lang="en-US" dirty="0" smtClean="0"/>
              <a:t>Mention</a:t>
            </a:r>
            <a:r>
              <a:rPr lang="en-US" baseline="0" dirty="0" smtClean="0"/>
              <a:t> differences between this and math and </a:t>
            </a:r>
            <a:r>
              <a:rPr lang="en-US" baseline="0" dirty="0" err="1" smtClean="0"/>
              <a:t>ela</a:t>
            </a:r>
            <a:r>
              <a:rPr lang="en-US" baseline="0" dirty="0" smtClean="0"/>
              <a:t> </a:t>
            </a:r>
          </a:p>
          <a:p>
            <a:pPr marL="168638" indent="-168638">
              <a:buFont typeface="Arial" panose="020B0604020202020204" pitchFamily="34" charset="0"/>
              <a:buChar char="•"/>
            </a:pPr>
            <a:r>
              <a:rPr lang="en-US" baseline="0" dirty="0" smtClean="0"/>
              <a:t>Shifts/three columns</a:t>
            </a:r>
          </a:p>
          <a:p>
            <a:pPr marL="168638" indent="-168638">
              <a:buFont typeface="Arial" panose="020B0604020202020204" pitchFamily="34" charset="0"/>
              <a:buChar char="•"/>
            </a:pPr>
            <a:r>
              <a:rPr lang="en-US" baseline="0" dirty="0" smtClean="0"/>
              <a:t>Columns v. dimensions</a:t>
            </a:r>
            <a:endParaRPr lang="en-US" dirty="0"/>
          </a:p>
        </p:txBody>
      </p:sp>
      <p:sp>
        <p:nvSpPr>
          <p:cNvPr id="4" name="Slide Number Placeholder 3"/>
          <p:cNvSpPr>
            <a:spLocks noGrp="1"/>
          </p:cNvSpPr>
          <p:nvPr>
            <p:ph type="sldNum" sz="quarter" idx="10"/>
          </p:nvPr>
        </p:nvSpPr>
        <p:spPr/>
        <p:txBody>
          <a:bodyPr/>
          <a:lstStyle/>
          <a:p>
            <a:fld id="{2160E92A-9400-4A04-9CEC-DFC204B640C9}" type="slidenum">
              <a:rPr lang="en-US" smtClean="0"/>
              <a:t>12</a:t>
            </a:fld>
            <a:endParaRPr lang="en-US"/>
          </a:p>
        </p:txBody>
      </p:sp>
    </p:spTree>
    <p:extLst>
      <p:ext uri="{BB962C8B-B14F-4D97-AF65-F5344CB8AC3E}">
        <p14:creationId xmlns:p14="http://schemas.microsoft.com/office/powerpoint/2010/main" val="327272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Bolded parts can be found in the criteria.  May eventually</a:t>
            </a:r>
            <a:r>
              <a:rPr lang="en-US" baseline="0" dirty="0" smtClean="0"/>
              <a:t> bold the pieces in the criteria that align to the shifts.</a:t>
            </a:r>
            <a:endParaRPr lang="en-US" dirty="0"/>
          </a:p>
        </p:txBody>
      </p:sp>
      <p:sp>
        <p:nvSpPr>
          <p:cNvPr id="4" name="Slide Number Placeholder 3"/>
          <p:cNvSpPr>
            <a:spLocks noGrp="1"/>
          </p:cNvSpPr>
          <p:nvPr>
            <p:ph type="sldNum" sz="quarter" idx="10"/>
          </p:nvPr>
        </p:nvSpPr>
        <p:spPr/>
        <p:txBody>
          <a:bodyPr/>
          <a:lstStyle/>
          <a:p>
            <a:fld id="{3A9907AF-B02C-764A-B48E-87C4D2284803}" type="slidenum">
              <a:rPr lang="en-US" smtClean="0"/>
              <a:t>13</a:t>
            </a:fld>
            <a:endParaRPr lang="en-US" dirty="0"/>
          </a:p>
        </p:txBody>
      </p:sp>
    </p:spTree>
    <p:extLst>
      <p:ext uri="{BB962C8B-B14F-4D97-AF65-F5344CB8AC3E}">
        <p14:creationId xmlns:p14="http://schemas.microsoft.com/office/powerpoint/2010/main" val="253460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23</a:t>
            </a:fld>
            <a:endParaRPr lang="en-US" dirty="0"/>
          </a:p>
        </p:txBody>
      </p:sp>
    </p:spTree>
    <p:extLst>
      <p:ext uri="{BB962C8B-B14F-4D97-AF65-F5344CB8AC3E}">
        <p14:creationId xmlns:p14="http://schemas.microsoft.com/office/powerpoint/2010/main" val="259467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24</a:t>
            </a:fld>
            <a:endParaRPr lang="en-US" dirty="0"/>
          </a:p>
        </p:txBody>
      </p:sp>
    </p:spTree>
    <p:extLst>
      <p:ext uri="{BB962C8B-B14F-4D97-AF65-F5344CB8AC3E}">
        <p14:creationId xmlns:p14="http://schemas.microsoft.com/office/powerpoint/2010/main" val="52462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3021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6/19/2014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888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197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139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pPr/>
              <a:t>6/19/2014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3024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C381C7-67C9-4EDA-9ED0-0FF22389B0B8}" type="datetimeFigureOut">
              <a:rPr lang="en-US" smtClean="0"/>
              <a:pPr/>
              <a:t>6/19/2014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4698D-4F9C-49FE-A9A0-7447A0A00FE1}" type="slidenum">
              <a:rPr lang="en-US" smtClean="0"/>
              <a:pPr/>
              <a:t>‹#›</a:t>
            </a:fld>
            <a:endParaRPr lang="en-US" dirty="0"/>
          </a:p>
        </p:txBody>
      </p:sp>
    </p:spTree>
    <p:extLst>
      <p:ext uri="{BB962C8B-B14F-4D97-AF65-F5344CB8AC3E}">
        <p14:creationId xmlns:p14="http://schemas.microsoft.com/office/powerpoint/2010/main" val="1119561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61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82938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solidFill>
                  <a:prstClr val="black"/>
                </a:solidFill>
              </a:rPr>
              <a:pPr/>
              <a:t>6/19/2014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3010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3175"/>
            <a:ext cx="9144000" cy="1289050"/>
            <a:chOff x="0" y="-3175"/>
            <a:chExt cx="9144000" cy="1289050"/>
          </a:xfrm>
        </p:grpSpPr>
        <p:pic>
          <p:nvPicPr>
            <p:cNvPr id="5" name="Picture 12" descr="_0012_13.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E2C53B18-CF63-B843-9FD6-D4BA5E20017C}" type="slidenum">
              <a:rPr lang="en-US"/>
              <a:pPr/>
              <a:t>‹#›</a:t>
            </a:fld>
            <a:endParaRPr lang="en-US" dirty="0"/>
          </a:p>
        </p:txBody>
      </p:sp>
      <p:sp>
        <p:nvSpPr>
          <p:cNvPr id="9" name="Footer Placeholder 71"/>
          <p:cNvSpPr>
            <a:spLocks noGrp="1"/>
          </p:cNvSpPr>
          <p:nvPr userDrawn="1">
            <p:ph type="ftr" sz="quarter" idx="11"/>
          </p:nvPr>
        </p:nvSpPr>
        <p:spPr>
          <a:xfrm>
            <a:off x="0" y="6324600"/>
            <a:ext cx="7239000" cy="533400"/>
          </a:xfrm>
          <a:prstGeom prst="rect">
            <a:avLst/>
          </a:prstGeom>
        </p:spPr>
        <p:txBody>
          <a:bodyPr/>
          <a:lstStyle>
            <a:lvl1pPr>
              <a:defRPr>
                <a:latin typeface="Arial" charset="0"/>
                <a:ea typeface="ＭＳ Ｐゴシック" charset="0"/>
                <a:cs typeface="Arial" charset="0"/>
              </a:defRPr>
            </a:lvl1pPr>
          </a:lstStyle>
          <a:p>
            <a:endParaRPr lang="en-US" dirty="0">
              <a:solidFill>
                <a:prstClr val="black"/>
              </a:solidFill>
            </a:endParaRPr>
          </a:p>
          <a:p>
            <a:r>
              <a:rPr lang="en-US" dirty="0">
                <a:solidFill>
                  <a:prstClr val="black"/>
                </a:solidFill>
              </a:rPr>
              <a:t>Source:</a:t>
            </a:r>
          </a:p>
          <a:p>
            <a:endParaRPr lang="en-US" dirty="0">
              <a:solidFill>
                <a:prstClr val="black"/>
              </a:solidFill>
            </a:endParaRPr>
          </a:p>
        </p:txBody>
      </p:sp>
    </p:spTree>
    <p:extLst>
      <p:ext uri="{BB962C8B-B14F-4D97-AF65-F5344CB8AC3E}">
        <p14:creationId xmlns:p14="http://schemas.microsoft.com/office/powerpoint/2010/main" val="3222134416"/>
      </p:ext>
    </p:extLst>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12"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7CED9979-21CD-B044-BDB7-F69B3D595303}" type="slidenum">
              <a:rPr lang="en-US"/>
              <a:pPr/>
              <a:t>‹#›</a:t>
            </a:fld>
            <a:endParaRPr lang="en-US" dirty="0"/>
          </a:p>
        </p:txBody>
      </p:sp>
      <p:sp>
        <p:nvSpPr>
          <p:cNvPr id="10"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r>
              <a:rPr lang="en-US" dirty="0">
                <a:solidFill>
                  <a:prstClr val="black"/>
                </a:solidFill>
              </a:rPr>
              <a:t>Source:</a:t>
            </a:r>
          </a:p>
        </p:txBody>
      </p:sp>
    </p:spTree>
    <p:extLst>
      <p:ext uri="{BB962C8B-B14F-4D97-AF65-F5344CB8AC3E}">
        <p14:creationId xmlns:p14="http://schemas.microsoft.com/office/powerpoint/2010/main" val="2062038218"/>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CF826F38-860C-784A-9C53-243580E51F47}"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8232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57C42A-ECF5-9C4E-A15A-5FCF16FE8325}" type="datetime1">
              <a:rPr lang="en-US" smtClean="0"/>
              <a:pPr/>
              <a:t>6/19/2014</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2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EA2DA67-C793-6244-A683-8A8616BC77F5}"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0074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t>Click to edit Master title style</a:t>
            </a:r>
            <a:endParaRPr lang="en-US" dirty="0"/>
          </a:p>
        </p:txBody>
      </p:sp>
    </p:spTree>
    <p:extLst>
      <p:ext uri="{BB962C8B-B14F-4D97-AF65-F5344CB8AC3E}">
        <p14:creationId xmlns:p14="http://schemas.microsoft.com/office/powerpoint/2010/main" val="145913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CDD7D3-7E74-E546-9FA0-654B97947266}"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pic>
        <p:nvPicPr>
          <p:cNvPr id="8"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45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EBF2FE8-0BED-CE4B-8085-7564476580E0}"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1217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F9797E3B-433B-BE48-A49F-4A3D18862F8E}"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10857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CF68A7-5FFD-3F42-9663-EF163C244090}" type="datetime1">
              <a:rPr lang="en-US" smtClean="0"/>
              <a:pPr/>
              <a:t>6/19/2014</a:t>
            </a:fld>
            <a:endParaRPr lang="en-US" dirty="0"/>
          </a:p>
        </p:txBody>
      </p:sp>
      <p:sp>
        <p:nvSpPr>
          <p:cNvPr id="4" name="Footer Placeholder 3"/>
          <p:cNvSpPr>
            <a:spLocks noGrp="1"/>
          </p:cNvSpPr>
          <p:nvPr>
            <p:ph type="ftr" sz="quarter" idx="11"/>
          </p:nvPr>
        </p:nvSpPr>
        <p:spPr/>
        <p:txBody>
          <a:bodyPr/>
          <a:lstStyle/>
          <a:p>
            <a:pPr>
              <a:defRPr/>
            </a:pPr>
            <a:endParaRPr lang="en-US" dirty="0">
              <a:solidFill>
                <a:srgbClr val="5E5E5D">
                  <a:tint val="75000"/>
                </a:srgb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46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53362F1-ACD1-214A-ACAF-9FEED29A66D6}"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39669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60C0E820-298B-EC4E-9087-246992C65482}" type="datetime1">
              <a:rPr lang="en-US" smtClean="0"/>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92820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6/19/2014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5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7517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12"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p:txBody>
          <a:bodyPr/>
          <a:lstStyle>
            <a:lvl1pPr>
              <a:defRPr>
                <a:solidFill>
                  <a:srgbClr val="A6A6A6"/>
                </a:solidFill>
              </a:defRPr>
            </a:lvl1pPr>
          </a:lstStyle>
          <a:p>
            <a:fld id="{7CED9979-21CD-B044-BDB7-F69B3D595303}" type="slidenum">
              <a:rPr lang="en-US"/>
              <a:pPr/>
              <a:t>‹#›</a:t>
            </a:fld>
            <a:endParaRPr lang="en-US" dirty="0"/>
          </a:p>
        </p:txBody>
      </p:sp>
      <p:sp>
        <p:nvSpPr>
          <p:cNvPr id="10" name="Footer Placeholder 3"/>
          <p:cNvSpPr>
            <a:spLocks noGrp="1"/>
          </p:cNvSpPr>
          <p:nvPr>
            <p:ph type="ftr" sz="quarter" idx="11"/>
          </p:nvPr>
        </p:nvSpPr>
        <p:spPr/>
        <p:txBody>
          <a:bodyPr/>
          <a:lstStyle>
            <a:lvl1pPr>
              <a:defRPr/>
            </a:lvl1pPr>
          </a:lstStyle>
          <a:p>
            <a:pPr>
              <a:defRPr/>
            </a:pPr>
            <a:r>
              <a:rPr lang="en-US" dirty="0"/>
              <a:t>Source:</a:t>
            </a:r>
          </a:p>
        </p:txBody>
      </p:sp>
    </p:spTree>
    <p:extLst>
      <p:ext uri="{BB962C8B-B14F-4D97-AF65-F5344CB8AC3E}">
        <p14:creationId xmlns:p14="http://schemas.microsoft.com/office/powerpoint/2010/main" val="2353557201"/>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0"/>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4006843352"/>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7" r:id="rId3"/>
    <p:sldLayoutId id="2147483658" r:id="rId4"/>
    <p:sldLayoutId id="2147483660" r:id="rId5"/>
    <p:sldLayoutId id="2147483657" r:id="rId6"/>
    <p:sldLayoutId id="2147483670"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90" r:id="rId25"/>
    <p:sldLayoutId id="2147483691" r:id="rId26"/>
    <p:sldLayoutId id="2147483692" r:id="rId27"/>
    <p:sldLayoutId id="2147483693" r:id="rId28"/>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1486516"/>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4983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697938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FD10BCA-CA25-0147-AA10-851235587441}" type="datetime1">
              <a:rPr lang="en-US" smtClean="0"/>
              <a:pPr/>
              <a:t>6/19/2014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8908474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6BB7664-5EF5-4C4F-A821-D039EC109BA9}" type="datetime1">
              <a:rPr lang="en-US" smtClean="0"/>
              <a:pPr/>
              <a:t>6/19/2014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1245762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Subtitle 11"/>
          <p:cNvSpPr>
            <a:spLocks noGrp="1"/>
          </p:cNvSpPr>
          <p:nvPr>
            <p:ph type="subTitle" idx="4294967295"/>
          </p:nvPr>
        </p:nvSpPr>
        <p:spPr>
          <a:xfrm>
            <a:off x="654755" y="4281311"/>
            <a:ext cx="8715023" cy="1752600"/>
          </a:xfrm>
        </p:spPr>
        <p:txBody>
          <a:bodyPr/>
          <a:lstStyle/>
          <a:p>
            <a:pPr marL="0" indent="0" algn="ctr">
              <a:buNone/>
            </a:pPr>
            <a:r>
              <a:rPr lang="en-US" sz="3200" dirty="0" smtClean="0">
                <a:solidFill>
                  <a:srgbClr val="5E5E5D"/>
                </a:solidFill>
              </a:rPr>
              <a:t>Building Capacity for State Science Education</a:t>
            </a:r>
          </a:p>
          <a:p>
            <a:pPr marL="0" indent="0" algn="ctr">
              <a:buNone/>
            </a:pPr>
            <a:r>
              <a:rPr lang="en-US" sz="3200" dirty="0" smtClean="0">
                <a:solidFill>
                  <a:srgbClr val="5E5E5D"/>
                </a:solidFill>
              </a:rPr>
              <a:t>June 20, 2014</a:t>
            </a:r>
          </a:p>
          <a:p>
            <a:endParaRPr lang="en-US" dirty="0"/>
          </a:p>
        </p:txBody>
      </p:sp>
      <p:pic>
        <p:nvPicPr>
          <p:cNvPr id="2" name="Picture 1"/>
          <p:cNvPicPr>
            <a:picLocks noChangeAspect="1"/>
          </p:cNvPicPr>
          <p:nvPr/>
        </p:nvPicPr>
        <p:blipFill rotWithShape="1">
          <a:blip r:embed="rId3"/>
          <a:srcRect l="36937" t="21072" r="17569" b="12895"/>
          <a:stretch/>
        </p:blipFill>
        <p:spPr>
          <a:xfrm>
            <a:off x="127322" y="-69450"/>
            <a:ext cx="8958805" cy="68798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1152462"/>
            <a:ext cx="8420986" cy="5126982"/>
          </a:xfrm>
        </p:spPr>
        <p:txBody>
          <a:bodyPr/>
          <a:lstStyle/>
          <a:p>
            <a:pPr marL="365760" lvl="0" indent="-365760" defTabSz="914400">
              <a:spcBef>
                <a:spcPts val="400"/>
              </a:spcBef>
              <a:spcAft>
                <a:spcPts val="0"/>
              </a:spcAft>
              <a:buFont typeface="+mj-lt"/>
              <a:buAutoNum type="arabicPeriod"/>
            </a:pPr>
            <a:r>
              <a:rPr lang="en-US" sz="1800" u="sng" kern="0" dirty="0" smtClean="0">
                <a:solidFill>
                  <a:srgbClr val="5E5E5D"/>
                </a:solidFill>
                <a:ea typeface="ＭＳ Ｐゴシック" charset="0"/>
                <a:cs typeface="Calibri"/>
              </a:rPr>
              <a:t>NGSS</a:t>
            </a:r>
            <a:r>
              <a:rPr lang="en-US" sz="1800" u="sng" kern="0" dirty="0">
                <a:solidFill>
                  <a:srgbClr val="5E5E5D"/>
                </a:solidFill>
                <a:ea typeface="ＭＳ Ｐゴシック" charset="0"/>
                <a:cs typeface="Calibri"/>
              </a:rPr>
              <a:t>:</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Before beginning a review, all members of a review team are familiar with the </a:t>
            </a:r>
            <a:r>
              <a:rPr lang="en-US" sz="1800" b="0" kern="0" dirty="0" smtClean="0">
                <a:solidFill>
                  <a:srgbClr val="5E5E5D"/>
                </a:solidFill>
                <a:ea typeface="ＭＳ Ｐゴシック" charset="0"/>
                <a:cs typeface="Calibri"/>
              </a:rPr>
              <a:t>NGSS. </a:t>
            </a:r>
            <a:endParaRPr lang="en-US" sz="1800" b="0" kern="0" dirty="0">
              <a:solidFill>
                <a:srgbClr val="5E5E5D"/>
              </a:solidFill>
              <a:ea typeface="ＭＳ Ｐゴシック" charset="0"/>
              <a:cs typeface="Calibri"/>
            </a:endParaRPr>
          </a:p>
          <a:p>
            <a:pPr marL="365760" lvl="0" indent="-365760" defTabSz="914400">
              <a:spcBef>
                <a:spcPts val="400"/>
              </a:spcBef>
              <a:spcAft>
                <a:spcPts val="0"/>
              </a:spcAft>
              <a:buFont typeface="+mj-lt"/>
              <a:buAutoNum type="arabicPeriod"/>
            </a:pPr>
            <a:r>
              <a:rPr lang="en-US" sz="1800" u="sng" kern="0" dirty="0">
                <a:solidFill>
                  <a:srgbClr val="5E5E5D"/>
                </a:solidFill>
                <a:ea typeface="ＭＳ Ｐゴシック" charset="0"/>
                <a:cs typeface="Calibri"/>
              </a:rPr>
              <a:t>Inquiry:</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Review processes emphasize inquiry rather than advocacy and are organized in steps around a set of guiding questions.</a:t>
            </a:r>
          </a:p>
          <a:p>
            <a:pPr marL="365760" lvl="0" indent="-365760" defTabSz="914400">
              <a:spcBef>
                <a:spcPts val="400"/>
              </a:spcBef>
              <a:spcAft>
                <a:spcPts val="0"/>
              </a:spcAft>
              <a:buFont typeface="+mj-lt"/>
              <a:buAutoNum type="arabicPeriod"/>
            </a:pPr>
            <a:r>
              <a:rPr lang="en-US" sz="1800" u="sng" kern="0" dirty="0">
                <a:solidFill>
                  <a:srgbClr val="5E5E5D"/>
                </a:solidFill>
                <a:ea typeface="ＭＳ Ｐゴシック" charset="0"/>
                <a:cs typeface="Calibri"/>
              </a:rPr>
              <a:t>Respect &amp; Commitment:</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Each member of a review team is respected as a valued colleague and contributor who makes a commitment to the EQuIP process. </a:t>
            </a:r>
          </a:p>
          <a:p>
            <a:pPr marL="365760" lvl="0" indent="-365760" defTabSz="914400">
              <a:spcBef>
                <a:spcPts val="400"/>
              </a:spcBef>
              <a:spcAft>
                <a:spcPts val="0"/>
              </a:spcAft>
              <a:buFont typeface="+mj-lt"/>
              <a:buAutoNum type="arabicPeriod"/>
            </a:pPr>
            <a:r>
              <a:rPr lang="en-US" sz="1800" u="sng" kern="0" dirty="0">
                <a:solidFill>
                  <a:srgbClr val="5E5E5D"/>
                </a:solidFill>
                <a:ea typeface="ＭＳ Ｐゴシック" charset="0"/>
                <a:cs typeface="Calibri"/>
              </a:rPr>
              <a:t>Criteria &amp; Evidence:</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All observations, judgments, discussions and recommendations are criterion and evidence based. </a:t>
            </a:r>
          </a:p>
          <a:p>
            <a:pPr marL="365760" lvl="0" indent="-365760" defTabSz="914400">
              <a:spcBef>
                <a:spcPts val="400"/>
              </a:spcBef>
              <a:spcAft>
                <a:spcPts val="0"/>
              </a:spcAft>
              <a:buFont typeface="+mj-lt"/>
              <a:buAutoNum type="arabicPeriod"/>
            </a:pPr>
            <a:r>
              <a:rPr lang="en-US" sz="1800" u="sng" kern="0" dirty="0">
                <a:solidFill>
                  <a:srgbClr val="5E5E5D"/>
                </a:solidFill>
                <a:ea typeface="ＭＳ Ｐゴシック" charset="0"/>
                <a:cs typeface="Calibri"/>
              </a:rPr>
              <a:t>Constructive:</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Lessons/units to be reviewed are seen as “works in progress.” Reviewers are respectful of contributors’ work and make constructive observations and suggestions based on evidence from the work.</a:t>
            </a:r>
          </a:p>
          <a:p>
            <a:pPr marL="365760" lvl="0" indent="-365760" defTabSz="914400">
              <a:spcBef>
                <a:spcPts val="400"/>
              </a:spcBef>
              <a:spcAft>
                <a:spcPts val="0"/>
              </a:spcAft>
              <a:buFont typeface="+mj-lt"/>
              <a:buAutoNum type="arabicPeriod"/>
            </a:pPr>
            <a:r>
              <a:rPr lang="en-US" sz="1800" u="sng" kern="0" dirty="0">
                <a:solidFill>
                  <a:srgbClr val="5E5E5D"/>
                </a:solidFill>
                <a:ea typeface="ＭＳ Ｐゴシック" charset="0"/>
                <a:cs typeface="Calibri"/>
              </a:rPr>
              <a:t>Individual to Collective:</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Each member of a review team independently records his/her observations prior to discussion. Discussions focus on understanding all reviewers’ interpretations of the criteria and the evidence they have found.</a:t>
            </a:r>
          </a:p>
          <a:p>
            <a:pPr marL="365760" lvl="0" indent="-365760" defTabSz="914400">
              <a:spcBef>
                <a:spcPts val="400"/>
              </a:spcBef>
              <a:spcAft>
                <a:spcPts val="0"/>
              </a:spcAft>
              <a:buFont typeface="+mj-lt"/>
              <a:buAutoNum type="arabicPeriod"/>
            </a:pPr>
            <a:r>
              <a:rPr lang="en-US" sz="1800" u="sng" kern="0" dirty="0">
                <a:solidFill>
                  <a:srgbClr val="5E5E5D"/>
                </a:solidFill>
                <a:ea typeface="ＭＳ Ｐゴシック" charset="0"/>
                <a:cs typeface="Calibri"/>
              </a:rPr>
              <a:t>Understanding &amp; Agreement:</a:t>
            </a:r>
            <a:r>
              <a:rPr lang="en-US" sz="1800" kern="0" dirty="0">
                <a:solidFill>
                  <a:srgbClr val="5E5E5D"/>
                </a:solidFill>
                <a:ea typeface="ＭＳ Ｐゴシック" charset="0"/>
                <a:cs typeface="Calibri"/>
              </a:rPr>
              <a:t> </a:t>
            </a:r>
            <a:r>
              <a:rPr lang="en-US" sz="1800" b="0" kern="0" dirty="0">
                <a:solidFill>
                  <a:srgbClr val="5E5E5D"/>
                </a:solidFill>
                <a:ea typeface="ＭＳ Ｐゴシック" charset="0"/>
                <a:cs typeface="Calibri"/>
              </a:rPr>
              <a:t>The goal of the process is to compare and eventually calibrate judgments to move toward agreement about </a:t>
            </a:r>
            <a:r>
              <a:rPr lang="en-US" sz="1800" b="0" kern="0" dirty="0" smtClean="0">
                <a:solidFill>
                  <a:srgbClr val="5E5E5D"/>
                </a:solidFill>
                <a:ea typeface="ＭＳ Ｐゴシック" charset="0"/>
                <a:cs typeface="Calibri"/>
              </a:rPr>
              <a:t>quality with respect to the NGSS. </a:t>
            </a:r>
            <a:endParaRPr lang="en-US" sz="1800" b="0" kern="0" dirty="0">
              <a:solidFill>
                <a:srgbClr val="5E5E5D"/>
              </a:solidFill>
              <a:ea typeface="ＭＳ Ｐゴシック" charset="0"/>
              <a:cs typeface="Geneva" charset="0"/>
            </a:endParaRPr>
          </a:p>
          <a:p>
            <a:endParaRPr lang="en-US" dirty="0">
              <a:solidFill>
                <a:srgbClr val="5E5E5D"/>
              </a:solidFill>
            </a:endParaRPr>
          </a:p>
        </p:txBody>
      </p:sp>
      <p:sp>
        <p:nvSpPr>
          <p:cNvPr id="8" name="Title 7"/>
          <p:cNvSpPr>
            <a:spLocks noGrp="1"/>
          </p:cNvSpPr>
          <p:nvPr>
            <p:ph type="title"/>
          </p:nvPr>
        </p:nvSpPr>
        <p:spPr/>
        <p:txBody>
          <a:bodyPr/>
          <a:lstStyle/>
          <a:p>
            <a:r>
              <a:rPr lang="en-US" dirty="0"/>
              <a:t>EQuIP Quality Review: </a:t>
            </a:r>
            <a:br>
              <a:rPr lang="en-US" dirty="0"/>
            </a:br>
            <a:r>
              <a:rPr lang="en-US" dirty="0"/>
              <a:t>Principles &amp; Agreements</a:t>
            </a:r>
          </a:p>
        </p:txBody>
      </p:sp>
      <p:sp>
        <p:nvSpPr>
          <p:cNvPr id="4" name="Slide Number Placeholder 3"/>
          <p:cNvSpPr>
            <a:spLocks noGrp="1"/>
          </p:cNvSpPr>
          <p:nvPr>
            <p:ph type="sldNum" sz="quarter" idx="12"/>
          </p:nvPr>
        </p:nvSpPr>
        <p:spPr/>
        <p:txBody>
          <a:bodyPr/>
          <a:lstStyle/>
          <a:p>
            <a:fld id="{E4CC66FD-12A6-435F-A1E1-0ED637789521}" type="slidenum">
              <a:rPr lang="en-US" smtClean="0"/>
              <a:pPr/>
              <a:t>10</a:t>
            </a:fld>
            <a:endParaRPr lang="en-US" dirty="0"/>
          </a:p>
        </p:txBody>
      </p:sp>
    </p:spTree>
    <p:extLst>
      <p:ext uri="{BB962C8B-B14F-4D97-AF65-F5344CB8AC3E}">
        <p14:creationId xmlns:p14="http://schemas.microsoft.com/office/powerpoint/2010/main" val="187160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0" y="1279462"/>
            <a:ext cx="8420986" cy="5126982"/>
          </a:xfrm>
        </p:spPr>
        <p:txBody>
          <a:bodyPr/>
          <a:lstStyle/>
          <a:p>
            <a:pPr marL="0" indent="0" defTabSz="914400">
              <a:spcBef>
                <a:spcPts val="400"/>
              </a:spcBef>
              <a:spcAft>
                <a:spcPts val="0"/>
              </a:spcAft>
              <a:buNone/>
            </a:pPr>
            <a:r>
              <a:rPr lang="en-US" sz="1800" kern="0" dirty="0">
                <a:solidFill>
                  <a:srgbClr val="004C8B"/>
                </a:solidFill>
                <a:ea typeface="ＭＳ Ｐゴシック" charset="0"/>
              </a:rPr>
              <a:t>EQuIP Quality Review Process</a:t>
            </a:r>
          </a:p>
          <a:p>
            <a:pPr marL="0" indent="0" defTabSz="914400">
              <a:spcBef>
                <a:spcPts val="400"/>
              </a:spcBef>
              <a:spcAft>
                <a:spcPts val="0"/>
              </a:spcAft>
              <a:buNone/>
            </a:pPr>
            <a:r>
              <a:rPr lang="en-US" sz="1800" b="0" kern="0" dirty="0" smtClean="0">
                <a:solidFill>
                  <a:srgbClr val="5E5E5D"/>
                </a:solidFill>
                <a:ea typeface="ＭＳ Ｐゴシック" charset="0"/>
                <a:cs typeface="Calibri"/>
              </a:rPr>
              <a:t>The </a:t>
            </a:r>
            <a:r>
              <a:rPr lang="en-US" sz="1800" b="0" kern="0" dirty="0">
                <a:solidFill>
                  <a:srgbClr val="5E5E5D"/>
                </a:solidFill>
                <a:ea typeface="ＭＳ Ｐゴシック" charset="0"/>
                <a:cs typeface="Calibri"/>
              </a:rPr>
              <a:t>EQuIP quality review process is a collegial process that centers on the use of criteria-based rubrics for </a:t>
            </a:r>
            <a:r>
              <a:rPr lang="en-US" sz="1800" b="0" kern="0" dirty="0" smtClean="0">
                <a:solidFill>
                  <a:srgbClr val="5E5E5D"/>
                </a:solidFill>
                <a:ea typeface="ＭＳ Ｐゴシック" charset="0"/>
                <a:cs typeface="Calibri"/>
              </a:rPr>
              <a:t>science. </a:t>
            </a:r>
            <a:r>
              <a:rPr lang="en-US" sz="1800" b="0" kern="0" dirty="0">
                <a:solidFill>
                  <a:srgbClr val="5E5E5D"/>
                </a:solidFill>
                <a:ea typeface="ＭＳ Ｐゴシック" charset="0"/>
                <a:cs typeface="Calibri"/>
              </a:rPr>
              <a:t>The criteria are organized into </a:t>
            </a:r>
            <a:r>
              <a:rPr lang="en-US" sz="1800" b="0" kern="0" dirty="0" smtClean="0">
                <a:solidFill>
                  <a:srgbClr val="5E5E5D"/>
                </a:solidFill>
                <a:ea typeface="ＭＳ Ｐゴシック" charset="0"/>
                <a:cs typeface="Calibri"/>
              </a:rPr>
              <a:t>three columns:</a:t>
            </a:r>
            <a:endParaRPr lang="en-US" sz="1800" b="0" kern="0" dirty="0">
              <a:solidFill>
                <a:srgbClr val="5E5E5D"/>
              </a:solidFill>
              <a:ea typeface="ＭＳ Ｐゴシック" charset="0"/>
              <a:cs typeface="Calibri"/>
            </a:endParaRPr>
          </a:p>
          <a:p>
            <a:pPr marL="0" indent="0" defTabSz="914400">
              <a:spcBef>
                <a:spcPts val="400"/>
              </a:spcBef>
              <a:spcAft>
                <a:spcPts val="0"/>
              </a:spcAft>
              <a:buNone/>
            </a:pPr>
            <a:endParaRPr lang="en-US" sz="1800" b="0" kern="0" dirty="0" smtClean="0">
              <a:solidFill>
                <a:srgbClr val="5E5E5D"/>
              </a:solidFill>
              <a:ea typeface="ＭＳ Ｐゴシック" charset="0"/>
              <a:cs typeface="Calibri"/>
            </a:endParaRPr>
          </a:p>
          <a:p>
            <a:pPr marL="0" indent="0" defTabSz="914400">
              <a:spcBef>
                <a:spcPts val="400"/>
              </a:spcBef>
              <a:spcAft>
                <a:spcPts val="0"/>
              </a:spcAft>
              <a:buNone/>
            </a:pPr>
            <a:r>
              <a:rPr lang="en-US" sz="1800" kern="0" dirty="0">
                <a:solidFill>
                  <a:srgbClr val="004C8B"/>
                </a:solidFill>
                <a:ea typeface="ＭＳ Ｐゴシック" charset="0"/>
              </a:rPr>
              <a:t>The </a:t>
            </a:r>
            <a:r>
              <a:rPr lang="en-US" sz="1800" kern="0" dirty="0" smtClean="0">
                <a:solidFill>
                  <a:srgbClr val="004C8B"/>
                </a:solidFill>
                <a:ea typeface="ＭＳ Ｐゴシック" charset="0"/>
              </a:rPr>
              <a:t>Three Columns</a:t>
            </a:r>
            <a:endParaRPr lang="en-US" sz="1800" kern="0" dirty="0">
              <a:solidFill>
                <a:srgbClr val="004C8B"/>
              </a:solidFill>
              <a:ea typeface="ＭＳ Ｐゴシック" charset="0"/>
            </a:endParaRPr>
          </a:p>
          <a:p>
            <a:pPr defTabSz="914400">
              <a:spcBef>
                <a:spcPts val="400"/>
              </a:spcBef>
              <a:spcAft>
                <a:spcPts val="0"/>
              </a:spcAft>
              <a:buFont typeface="+mj-lt"/>
              <a:buAutoNum type="arabicPeriod"/>
            </a:pPr>
            <a:r>
              <a:rPr lang="en-US" sz="1800" b="0" kern="0" dirty="0" smtClean="0">
                <a:solidFill>
                  <a:srgbClr val="5E5E5D"/>
                </a:solidFill>
                <a:ea typeface="ＭＳ Ｐゴシック" charset="0"/>
                <a:cs typeface="Calibri"/>
              </a:rPr>
              <a:t>Alignment </a:t>
            </a:r>
            <a:r>
              <a:rPr lang="en-US" sz="1800" b="0" kern="0" dirty="0">
                <a:solidFill>
                  <a:srgbClr val="5E5E5D"/>
                </a:solidFill>
                <a:ea typeface="ＭＳ Ｐゴシック" charset="0"/>
                <a:cs typeface="Calibri"/>
              </a:rPr>
              <a:t>to </a:t>
            </a:r>
            <a:r>
              <a:rPr lang="en-US" sz="1800" b="0" kern="0" dirty="0" smtClean="0">
                <a:solidFill>
                  <a:srgbClr val="5E5E5D"/>
                </a:solidFill>
                <a:ea typeface="ＭＳ Ｐゴシック" charset="0"/>
                <a:cs typeface="Calibri"/>
              </a:rPr>
              <a:t>the </a:t>
            </a:r>
            <a:r>
              <a:rPr lang="en-US" sz="1800" b="0" kern="0" dirty="0">
                <a:solidFill>
                  <a:srgbClr val="5E5E5D"/>
                </a:solidFill>
                <a:ea typeface="ＭＳ Ｐゴシック" charset="0"/>
                <a:cs typeface="Calibri"/>
              </a:rPr>
              <a:t>N</a:t>
            </a:r>
            <a:r>
              <a:rPr lang="en-US" sz="1800" b="0" kern="0" dirty="0" smtClean="0">
                <a:solidFill>
                  <a:srgbClr val="5E5E5D"/>
                </a:solidFill>
                <a:ea typeface="ＭＳ Ｐゴシック" charset="0"/>
                <a:cs typeface="Calibri"/>
              </a:rPr>
              <a:t>GSS</a:t>
            </a:r>
            <a:r>
              <a:rPr lang="en-US" sz="1800" b="0" kern="0" dirty="0">
                <a:solidFill>
                  <a:srgbClr val="5E5E5D"/>
                </a:solidFill>
                <a:ea typeface="ＭＳ Ｐゴシック" charset="0"/>
                <a:cs typeface="Calibri"/>
              </a:rPr>
              <a:t>; </a:t>
            </a:r>
            <a:endParaRPr lang="en-US" sz="1800" b="0" kern="0" dirty="0" smtClean="0">
              <a:solidFill>
                <a:srgbClr val="5E5E5D"/>
              </a:solidFill>
              <a:ea typeface="ＭＳ Ｐゴシック" charset="0"/>
              <a:cs typeface="Calibri"/>
            </a:endParaRPr>
          </a:p>
          <a:p>
            <a:pPr defTabSz="914400">
              <a:spcBef>
                <a:spcPts val="400"/>
              </a:spcBef>
              <a:spcAft>
                <a:spcPts val="0"/>
              </a:spcAft>
              <a:buFont typeface="+mj-lt"/>
              <a:buAutoNum type="arabicPeriod"/>
            </a:pPr>
            <a:r>
              <a:rPr lang="en-US" sz="1800" b="0" kern="0" dirty="0" smtClean="0">
                <a:solidFill>
                  <a:srgbClr val="5E5E5D"/>
                </a:solidFill>
                <a:ea typeface="ＭＳ Ｐゴシック" charset="0"/>
                <a:cs typeface="Calibri"/>
              </a:rPr>
              <a:t>Instructional Supports</a:t>
            </a:r>
            <a:r>
              <a:rPr lang="en-US" sz="1800" b="0" kern="0" dirty="0">
                <a:solidFill>
                  <a:srgbClr val="5E5E5D"/>
                </a:solidFill>
                <a:ea typeface="ＭＳ Ｐゴシック" charset="0"/>
                <a:cs typeface="Calibri"/>
              </a:rPr>
              <a:t>; and</a:t>
            </a:r>
          </a:p>
          <a:p>
            <a:pPr defTabSz="914400">
              <a:spcBef>
                <a:spcPts val="400"/>
              </a:spcBef>
              <a:spcAft>
                <a:spcPts val="0"/>
              </a:spcAft>
              <a:buFont typeface="+mj-lt"/>
              <a:buAutoNum type="arabicPeriod"/>
            </a:pPr>
            <a:r>
              <a:rPr lang="en-US" sz="1800" b="0" kern="0" dirty="0" smtClean="0">
                <a:solidFill>
                  <a:srgbClr val="5E5E5D"/>
                </a:solidFill>
                <a:ea typeface="ＭＳ Ｐゴシック" charset="0"/>
                <a:cs typeface="Calibri"/>
              </a:rPr>
              <a:t>Monitoring Student Progress</a:t>
            </a:r>
            <a:endParaRPr lang="en-US" sz="1800" b="0" kern="0" dirty="0">
              <a:solidFill>
                <a:srgbClr val="5E5E5D"/>
              </a:solidFill>
              <a:ea typeface="ＭＳ Ｐゴシック" charset="0"/>
              <a:cs typeface="Calibri"/>
            </a:endParaRPr>
          </a:p>
          <a:p>
            <a:pPr marL="0" indent="0" defTabSz="914400">
              <a:spcBef>
                <a:spcPts val="400"/>
              </a:spcBef>
              <a:spcAft>
                <a:spcPts val="0"/>
              </a:spcAft>
              <a:buNone/>
            </a:pPr>
            <a:endParaRPr lang="en-US" sz="1800" b="0" kern="0" dirty="0">
              <a:solidFill>
                <a:srgbClr val="5E5E5D"/>
              </a:solidFill>
              <a:ea typeface="ＭＳ Ｐゴシック" charset="0"/>
              <a:cs typeface="Calibri"/>
            </a:endParaRPr>
          </a:p>
          <a:p>
            <a:pPr marL="0" indent="0" defTabSz="914400">
              <a:spcBef>
                <a:spcPts val="400"/>
              </a:spcBef>
              <a:spcAft>
                <a:spcPts val="0"/>
              </a:spcAft>
              <a:buNone/>
            </a:pPr>
            <a:r>
              <a:rPr lang="en-US" sz="1800" b="0" i="1" kern="0" dirty="0">
                <a:solidFill>
                  <a:srgbClr val="5E5E5D"/>
                </a:solidFill>
                <a:ea typeface="ＭＳ Ｐゴシック" charset="0"/>
                <a:cs typeface="Calibri"/>
              </a:rPr>
              <a:t>As educators examine instructional materials against the criteria in each </a:t>
            </a:r>
            <a:r>
              <a:rPr lang="en-US" sz="1800" b="0" i="1" kern="0" dirty="0" smtClean="0">
                <a:solidFill>
                  <a:srgbClr val="5E5E5D"/>
                </a:solidFill>
                <a:ea typeface="ＭＳ Ｐゴシック" charset="0"/>
                <a:cs typeface="Calibri"/>
              </a:rPr>
              <a:t>column, </a:t>
            </a:r>
            <a:r>
              <a:rPr lang="en-US" sz="1800" b="0" i="1" kern="0" dirty="0">
                <a:solidFill>
                  <a:srgbClr val="5E5E5D"/>
                </a:solidFill>
                <a:ea typeface="ＭＳ Ｐゴシック" charset="0"/>
                <a:cs typeface="Calibri"/>
              </a:rPr>
              <a:t>they are able to use common standards for quality and generate evidence-based commentary </a:t>
            </a:r>
            <a:r>
              <a:rPr lang="en-US" sz="1800" b="0" i="1" kern="0" dirty="0" smtClean="0">
                <a:solidFill>
                  <a:srgbClr val="5E5E5D"/>
                </a:solidFill>
                <a:ea typeface="ＭＳ Ｐゴシック" charset="0"/>
                <a:cs typeface="Calibri"/>
              </a:rPr>
              <a:t>on </a:t>
            </a:r>
            <a:r>
              <a:rPr lang="en-US" sz="1800" b="0" i="1" kern="0" dirty="0">
                <a:solidFill>
                  <a:srgbClr val="5E5E5D"/>
                </a:solidFill>
                <a:ea typeface="ＭＳ Ｐゴシック" charset="0"/>
                <a:cs typeface="Calibri"/>
              </a:rPr>
              <a:t>the quality and alignment of materials.</a:t>
            </a:r>
          </a:p>
          <a:p>
            <a:endParaRPr lang="en-US" dirty="0">
              <a:solidFill>
                <a:srgbClr val="5E5E5D"/>
              </a:solidFill>
            </a:endParaRPr>
          </a:p>
        </p:txBody>
      </p:sp>
      <p:sp>
        <p:nvSpPr>
          <p:cNvPr id="8" name="Title 7"/>
          <p:cNvSpPr>
            <a:spLocks noGrp="1"/>
          </p:cNvSpPr>
          <p:nvPr>
            <p:ph type="title"/>
          </p:nvPr>
        </p:nvSpPr>
        <p:spPr/>
        <p:txBody>
          <a:bodyPr/>
          <a:lstStyle/>
          <a:p>
            <a:r>
              <a:rPr lang="en-US" dirty="0"/>
              <a:t>EQuIP Quality Review: </a:t>
            </a:r>
            <a:br>
              <a:rPr lang="en-US" dirty="0"/>
            </a:br>
            <a:r>
              <a:rPr lang="en-US" dirty="0" smtClean="0"/>
              <a:t>Process &amp; Columns</a:t>
            </a:r>
            <a:endParaRPr lang="en-US" dirty="0"/>
          </a:p>
        </p:txBody>
      </p:sp>
      <p:sp>
        <p:nvSpPr>
          <p:cNvPr id="4" name="Slide Number Placeholder 3"/>
          <p:cNvSpPr>
            <a:spLocks noGrp="1"/>
          </p:cNvSpPr>
          <p:nvPr>
            <p:ph type="sldNum" sz="quarter" idx="12"/>
          </p:nvPr>
        </p:nvSpPr>
        <p:spPr/>
        <p:txBody>
          <a:bodyPr/>
          <a:lstStyle/>
          <a:p>
            <a:fld id="{E4CC66FD-12A6-435F-A1E1-0ED637789521}" type="slidenum">
              <a:rPr lang="en-US" smtClean="0"/>
              <a:pPr/>
              <a:t>11</a:t>
            </a:fld>
            <a:endParaRPr lang="en-US" dirty="0"/>
          </a:p>
        </p:txBody>
      </p:sp>
    </p:spTree>
    <p:extLst>
      <p:ext uri="{BB962C8B-B14F-4D97-AF65-F5344CB8AC3E}">
        <p14:creationId xmlns:p14="http://schemas.microsoft.com/office/powerpoint/2010/main" val="309670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bg1"/>
                </a:solidFill>
              </a:rPr>
              <a:t>Rubric Layout</a:t>
            </a:r>
            <a:endParaRPr lang="en-US" sz="3200" dirty="0">
              <a:solidFill>
                <a:schemeClr val="bg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97" t="11718" r="50626" b="20312"/>
          <a:stretch/>
        </p:blipFill>
        <p:spPr bwMode="auto">
          <a:xfrm>
            <a:off x="165197" y="1311966"/>
            <a:ext cx="885953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44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025" y="1343025"/>
            <a:ext cx="8267700" cy="4293483"/>
          </a:xfrm>
          <a:prstGeom prst="rect">
            <a:avLst/>
          </a:prstGeom>
        </p:spPr>
        <p:txBody>
          <a:bodyPr wrap="square">
            <a:spAutoFit/>
          </a:bodyPr>
          <a:lstStyle/>
          <a:p>
            <a:pPr marL="400050" lvl="0" indent="-400050" defTabSz="914400">
              <a:spcBef>
                <a:spcPts val="600"/>
              </a:spcBef>
              <a:spcAft>
                <a:spcPts val="0"/>
              </a:spcAft>
              <a:buFont typeface="+mj-lt"/>
              <a:buAutoNum type="arabicPeriod"/>
            </a:pPr>
            <a:r>
              <a:rPr lang="en-US" kern="0" dirty="0" smtClean="0">
                <a:solidFill>
                  <a:srgbClr val="5E5E5D"/>
                </a:solidFill>
                <a:latin typeface="+mn-lt"/>
                <a:ea typeface="ＭＳ Ｐゴシック" charset="0"/>
                <a:cs typeface="Calibri"/>
              </a:rPr>
              <a:t>K-12 </a:t>
            </a:r>
            <a:r>
              <a:rPr lang="en-US" kern="0" dirty="0">
                <a:solidFill>
                  <a:srgbClr val="5E5E5D"/>
                </a:solidFill>
                <a:latin typeface="+mn-lt"/>
                <a:ea typeface="ＭＳ Ｐゴシック" charset="0"/>
                <a:cs typeface="Calibri"/>
              </a:rPr>
              <a:t>Science Education Should Reflect the </a:t>
            </a:r>
            <a:r>
              <a:rPr lang="en-US" b="1" kern="0" dirty="0">
                <a:solidFill>
                  <a:srgbClr val="5E5E5D"/>
                </a:solidFill>
                <a:latin typeface="+mn-lt"/>
                <a:ea typeface="ＭＳ Ｐゴシック" charset="0"/>
                <a:cs typeface="Calibri"/>
              </a:rPr>
              <a:t>Interconnected Nature of Science</a:t>
            </a:r>
            <a:r>
              <a:rPr lang="en-US" kern="0" dirty="0">
                <a:solidFill>
                  <a:srgbClr val="5E5E5D"/>
                </a:solidFill>
                <a:latin typeface="+mn-lt"/>
                <a:ea typeface="ＭＳ Ｐゴシック" charset="0"/>
                <a:cs typeface="Calibri"/>
              </a:rPr>
              <a:t> as it is Practiced and Experienced in the Real World. </a:t>
            </a:r>
          </a:p>
          <a:p>
            <a:pPr marL="400050" lvl="0" indent="-400050" defTabSz="914400">
              <a:spcBef>
                <a:spcPts val="600"/>
              </a:spcBef>
              <a:spcAft>
                <a:spcPts val="0"/>
              </a:spcAft>
              <a:buFont typeface="+mj-lt"/>
              <a:buAutoNum type="arabicPeriod"/>
            </a:pPr>
            <a:r>
              <a:rPr lang="en-US" kern="0" dirty="0">
                <a:solidFill>
                  <a:srgbClr val="5E5E5D"/>
                </a:solidFill>
                <a:latin typeface="+mn-lt"/>
                <a:ea typeface="ＭＳ Ｐゴシック" charset="0"/>
                <a:cs typeface="Calibri"/>
              </a:rPr>
              <a:t>The Next Generation Science Standards are </a:t>
            </a:r>
            <a:r>
              <a:rPr lang="en-US" b="1" kern="0" dirty="0">
                <a:solidFill>
                  <a:srgbClr val="5E5E5D"/>
                </a:solidFill>
                <a:latin typeface="+mn-lt"/>
                <a:ea typeface="ＭＳ Ｐゴシック" charset="0"/>
                <a:cs typeface="Calibri"/>
              </a:rPr>
              <a:t>student performance expectations – NOT curriculum</a:t>
            </a:r>
            <a:r>
              <a:rPr lang="en-US" kern="0" dirty="0">
                <a:solidFill>
                  <a:srgbClr val="5E5E5D"/>
                </a:solidFill>
                <a:latin typeface="+mn-lt"/>
                <a:ea typeface="ＭＳ Ｐゴシック" charset="0"/>
                <a:cs typeface="Calibri"/>
              </a:rPr>
              <a:t>.</a:t>
            </a:r>
          </a:p>
          <a:p>
            <a:pPr marL="400050" lvl="0" indent="-400050" defTabSz="914400">
              <a:spcBef>
                <a:spcPts val="600"/>
              </a:spcBef>
              <a:spcAft>
                <a:spcPts val="0"/>
              </a:spcAft>
              <a:buFont typeface="+mj-lt"/>
              <a:buAutoNum type="arabicPeriod"/>
            </a:pPr>
            <a:r>
              <a:rPr lang="en-US" kern="0" dirty="0">
                <a:solidFill>
                  <a:srgbClr val="5E5E5D"/>
                </a:solidFill>
                <a:latin typeface="+mn-lt"/>
                <a:ea typeface="ＭＳ Ｐゴシック" charset="0"/>
                <a:cs typeface="Calibri"/>
              </a:rPr>
              <a:t>The Science Concepts in the NGSS </a:t>
            </a:r>
            <a:r>
              <a:rPr lang="en-US" b="1" kern="0" dirty="0">
                <a:solidFill>
                  <a:srgbClr val="5E5E5D"/>
                </a:solidFill>
                <a:latin typeface="+mn-lt"/>
                <a:ea typeface="ＭＳ Ｐゴシック" charset="0"/>
                <a:cs typeface="Calibri"/>
              </a:rPr>
              <a:t>Build Coherently </a:t>
            </a:r>
            <a:r>
              <a:rPr lang="en-US" kern="0" dirty="0">
                <a:solidFill>
                  <a:srgbClr val="5E5E5D"/>
                </a:solidFill>
                <a:latin typeface="+mn-lt"/>
                <a:ea typeface="ＭＳ Ｐゴシック" charset="0"/>
                <a:cs typeface="Calibri"/>
              </a:rPr>
              <a:t>from K–12. </a:t>
            </a:r>
          </a:p>
          <a:p>
            <a:pPr marL="400050" lvl="0" indent="-400050" defTabSz="914400">
              <a:spcBef>
                <a:spcPts val="600"/>
              </a:spcBef>
              <a:spcAft>
                <a:spcPts val="0"/>
              </a:spcAft>
              <a:buFont typeface="+mj-lt"/>
              <a:buAutoNum type="arabicPeriod"/>
            </a:pPr>
            <a:r>
              <a:rPr lang="en-US" kern="0" dirty="0">
                <a:solidFill>
                  <a:srgbClr val="5E5E5D"/>
                </a:solidFill>
                <a:latin typeface="+mn-lt"/>
                <a:ea typeface="ＭＳ Ｐゴシック" charset="0"/>
                <a:cs typeface="Calibri"/>
              </a:rPr>
              <a:t>The NGSS Focus on </a:t>
            </a:r>
            <a:r>
              <a:rPr lang="en-US" b="1" kern="0" dirty="0">
                <a:solidFill>
                  <a:srgbClr val="5E5E5D"/>
                </a:solidFill>
                <a:latin typeface="+mn-lt"/>
                <a:ea typeface="ＭＳ Ｐゴシック" charset="0"/>
                <a:cs typeface="Calibri"/>
              </a:rPr>
              <a:t>Deeper Understanding of Content as well as Application of Content</a:t>
            </a:r>
            <a:r>
              <a:rPr lang="en-US" kern="0" dirty="0">
                <a:solidFill>
                  <a:srgbClr val="5E5E5D"/>
                </a:solidFill>
                <a:latin typeface="+mn-lt"/>
                <a:ea typeface="ＭＳ Ｐゴシック" charset="0"/>
                <a:cs typeface="Calibri"/>
              </a:rPr>
              <a:t>. </a:t>
            </a:r>
          </a:p>
          <a:p>
            <a:pPr marL="400050" lvl="0" indent="-400050" defTabSz="914400">
              <a:spcBef>
                <a:spcPts val="600"/>
              </a:spcBef>
              <a:spcAft>
                <a:spcPts val="0"/>
              </a:spcAft>
              <a:buFont typeface="+mj-lt"/>
              <a:buAutoNum type="arabicPeriod"/>
            </a:pPr>
            <a:r>
              <a:rPr lang="en-US" b="1" kern="0" dirty="0">
                <a:solidFill>
                  <a:srgbClr val="5E5E5D"/>
                </a:solidFill>
                <a:latin typeface="+mn-lt"/>
                <a:ea typeface="ＭＳ Ｐゴシック" charset="0"/>
                <a:cs typeface="Calibri"/>
              </a:rPr>
              <a:t>Science and Engineering are Integrated </a:t>
            </a:r>
            <a:r>
              <a:rPr lang="en-US" kern="0" dirty="0">
                <a:solidFill>
                  <a:srgbClr val="5E5E5D"/>
                </a:solidFill>
                <a:latin typeface="+mn-lt"/>
                <a:ea typeface="ＭＳ Ｐゴシック" charset="0"/>
                <a:cs typeface="Calibri"/>
              </a:rPr>
              <a:t>in the NGSS, from K–12.</a:t>
            </a:r>
          </a:p>
          <a:p>
            <a:pPr marL="400050" lvl="0" indent="-400050" defTabSz="914400">
              <a:spcBef>
                <a:spcPts val="600"/>
              </a:spcBef>
              <a:spcAft>
                <a:spcPts val="0"/>
              </a:spcAft>
              <a:buFont typeface="+mj-lt"/>
              <a:buAutoNum type="arabicPeriod"/>
            </a:pPr>
            <a:r>
              <a:rPr lang="en-US" kern="0" dirty="0">
                <a:solidFill>
                  <a:srgbClr val="5E5E5D"/>
                </a:solidFill>
                <a:latin typeface="+mn-lt"/>
                <a:ea typeface="ＭＳ Ｐゴシック" charset="0"/>
                <a:cs typeface="Calibri"/>
              </a:rPr>
              <a:t>The NGSS are designed to prepare students for college, career, and citizenship. </a:t>
            </a:r>
          </a:p>
          <a:p>
            <a:pPr marL="400050" lvl="0" indent="-400050" defTabSz="914400">
              <a:spcBef>
                <a:spcPts val="600"/>
              </a:spcBef>
              <a:spcAft>
                <a:spcPts val="0"/>
              </a:spcAft>
              <a:buFont typeface="+mj-lt"/>
              <a:buAutoNum type="arabicPeriod"/>
            </a:pPr>
            <a:r>
              <a:rPr lang="en-US" kern="0" dirty="0">
                <a:solidFill>
                  <a:srgbClr val="5E5E5D"/>
                </a:solidFill>
                <a:latin typeface="+mn-lt"/>
                <a:ea typeface="ＭＳ Ｐゴシック" charset="0"/>
                <a:cs typeface="Calibri"/>
              </a:rPr>
              <a:t>The </a:t>
            </a:r>
            <a:r>
              <a:rPr lang="en-US" b="1" kern="0" dirty="0">
                <a:solidFill>
                  <a:srgbClr val="5E5E5D"/>
                </a:solidFill>
                <a:latin typeface="+mn-lt"/>
                <a:ea typeface="ＭＳ Ｐゴシック" charset="0"/>
                <a:cs typeface="Calibri"/>
              </a:rPr>
              <a:t>NGSS and Common Core State Standards (English Language Arts and </a:t>
            </a:r>
          </a:p>
          <a:p>
            <a:pPr lvl="0" defTabSz="914400">
              <a:spcBef>
                <a:spcPts val="600"/>
              </a:spcBef>
              <a:spcAft>
                <a:spcPts val="0"/>
              </a:spcAft>
            </a:pPr>
            <a:r>
              <a:rPr lang="en-US" b="1" kern="0" dirty="0">
                <a:solidFill>
                  <a:srgbClr val="5E5E5D"/>
                </a:solidFill>
                <a:latin typeface="+mn-lt"/>
                <a:ea typeface="ＭＳ Ｐゴシック" charset="0"/>
                <a:cs typeface="Calibri"/>
              </a:rPr>
              <a:t> </a:t>
            </a:r>
            <a:r>
              <a:rPr lang="en-US" b="1" kern="0" dirty="0" smtClean="0">
                <a:solidFill>
                  <a:srgbClr val="5E5E5D"/>
                </a:solidFill>
                <a:latin typeface="+mn-lt"/>
                <a:ea typeface="ＭＳ Ｐゴシック" charset="0"/>
                <a:cs typeface="Calibri"/>
              </a:rPr>
              <a:t>       Mathematics</a:t>
            </a:r>
            <a:r>
              <a:rPr lang="en-US" b="1" kern="0" dirty="0">
                <a:solidFill>
                  <a:srgbClr val="5E5E5D"/>
                </a:solidFill>
                <a:latin typeface="+mn-lt"/>
                <a:ea typeface="ＭＳ Ｐゴシック" charset="0"/>
                <a:cs typeface="Calibri"/>
              </a:rPr>
              <a:t>) are Aligned</a:t>
            </a:r>
            <a:r>
              <a:rPr lang="en-US" kern="0" dirty="0">
                <a:solidFill>
                  <a:srgbClr val="5E5E5D"/>
                </a:solidFill>
                <a:latin typeface="+mn-lt"/>
                <a:ea typeface="ＭＳ Ｐゴシック" charset="0"/>
                <a:cs typeface="Calibri"/>
              </a:rPr>
              <a:t>. </a:t>
            </a:r>
          </a:p>
          <a:p>
            <a:pPr lvl="0" defTabSz="914400">
              <a:spcBef>
                <a:spcPts val="0"/>
              </a:spcBef>
              <a:spcAft>
                <a:spcPts val="0"/>
              </a:spcAft>
            </a:pPr>
            <a:endParaRPr lang="en-US" sz="2000" kern="0" dirty="0">
              <a:solidFill>
                <a:srgbClr val="004C8B"/>
              </a:solidFill>
              <a:latin typeface="Calibri"/>
              <a:ea typeface="ＭＳ Ｐゴシック" charset="0"/>
            </a:endParaRPr>
          </a:p>
          <a:p>
            <a:pPr lvl="0" defTabSz="914400">
              <a:spcBef>
                <a:spcPts val="0"/>
              </a:spcBef>
              <a:spcAft>
                <a:spcPts val="0"/>
              </a:spcAft>
            </a:pPr>
            <a:endParaRPr lang="en-US" sz="2000" kern="0" dirty="0" smtClean="0">
              <a:solidFill>
                <a:srgbClr val="004C8B"/>
              </a:solidFill>
              <a:latin typeface="Calibri"/>
              <a:ea typeface="ＭＳ Ｐゴシック" charset="0"/>
            </a:endParaRPr>
          </a:p>
        </p:txBody>
      </p:sp>
      <p:sp>
        <p:nvSpPr>
          <p:cNvPr id="7" name="Title 7"/>
          <p:cNvSpPr>
            <a:spLocks noGrp="1"/>
          </p:cNvSpPr>
          <p:nvPr>
            <p:ph type="title"/>
          </p:nvPr>
        </p:nvSpPr>
        <p:spPr>
          <a:xfrm>
            <a:off x="0" y="9462"/>
            <a:ext cx="8229600" cy="1143000"/>
          </a:xfrm>
        </p:spPr>
        <p:txBody>
          <a:bodyPr/>
          <a:lstStyle/>
          <a:p>
            <a:r>
              <a:rPr lang="en-US" dirty="0" smtClean="0"/>
              <a:t>Shifts of NGSS</a:t>
            </a:r>
            <a:endParaRPr lang="en-US" dirty="0"/>
          </a:p>
        </p:txBody>
      </p:sp>
    </p:spTree>
    <p:extLst>
      <p:ext uri="{BB962C8B-B14F-4D97-AF65-F5344CB8AC3E}">
        <p14:creationId xmlns:p14="http://schemas.microsoft.com/office/powerpoint/2010/main" val="261699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173736"/>
            <a:r>
              <a:rPr lang="en-US" dirty="0">
                <a:cs typeface="Calibri"/>
              </a:rPr>
              <a:t>Using the </a:t>
            </a:r>
            <a:r>
              <a:rPr lang="en-US" dirty="0" smtClean="0">
                <a:cs typeface="Calibri"/>
              </a:rPr>
              <a:t>Quality Review Rubric </a:t>
            </a:r>
            <a:br>
              <a:rPr lang="en-US" dirty="0" smtClean="0">
                <a:cs typeface="Calibri"/>
              </a:rPr>
            </a:br>
            <a:r>
              <a:rPr lang="en-US" dirty="0" smtClean="0">
                <a:cs typeface="Calibri"/>
              </a:rPr>
              <a:t>Response Form</a:t>
            </a:r>
            <a:br>
              <a:rPr lang="en-US" dirty="0" smtClean="0">
                <a:cs typeface="Calibri"/>
              </a:rPr>
            </a:br>
            <a:endParaRPr lang="en-US" dirty="0"/>
          </a:p>
        </p:txBody>
      </p:sp>
      <p:sp>
        <p:nvSpPr>
          <p:cNvPr id="6" name="Slide Number Placeholder 5"/>
          <p:cNvSpPr>
            <a:spLocks noGrp="1"/>
          </p:cNvSpPr>
          <p:nvPr>
            <p:ph type="sldNum" sz="quarter" idx="12"/>
          </p:nvPr>
        </p:nvSpPr>
        <p:spPr/>
        <p:txBody>
          <a:bodyPr/>
          <a:lstStyle/>
          <a:p>
            <a:fld id="{E4CC66FD-12A6-435F-A1E1-0ED637789521}" type="slidenum">
              <a:rPr lang="en-US" smtClean="0"/>
              <a:pPr/>
              <a:t>14</a:t>
            </a:fld>
            <a:endParaRPr lang="en-US" dirty="0"/>
          </a:p>
        </p:txBody>
      </p:sp>
      <p:pic>
        <p:nvPicPr>
          <p:cNvPr id="2" name="Picture 1"/>
          <p:cNvPicPr>
            <a:picLocks noChangeAspect="1"/>
          </p:cNvPicPr>
          <p:nvPr/>
        </p:nvPicPr>
        <p:blipFill rotWithShape="1">
          <a:blip r:embed="rId2"/>
          <a:srcRect l="5282" t="19888" r="59913" b="20728"/>
          <a:stretch/>
        </p:blipFill>
        <p:spPr>
          <a:xfrm>
            <a:off x="680934" y="1152462"/>
            <a:ext cx="7548666" cy="4848563"/>
          </a:xfrm>
          <a:prstGeom prst="rect">
            <a:avLst/>
          </a:prstGeom>
        </p:spPr>
      </p:pic>
      <p:pic>
        <p:nvPicPr>
          <p:cNvPr id="7" name="Picture 1"/>
          <p:cNvPicPr>
            <a:picLocks noChangeAspect="1" noChangeArrowheads="1"/>
          </p:cNvPicPr>
          <p:nvPr/>
        </p:nvPicPr>
        <p:blipFill>
          <a:blip r:embed="rId3"/>
          <a:srcRect l="19188" t="26953" r="50520" b="69766"/>
          <a:stretch>
            <a:fillRect/>
          </a:stretch>
        </p:blipFill>
        <p:spPr bwMode="auto">
          <a:xfrm>
            <a:off x="771151" y="6083136"/>
            <a:ext cx="2701819" cy="182880"/>
          </a:xfrm>
          <a:prstGeom prst="rect">
            <a:avLst/>
          </a:prstGeom>
          <a:noFill/>
          <a:ln w="9525">
            <a:noFill/>
            <a:miter lim="800000"/>
            <a:headEnd/>
            <a:tailEnd/>
          </a:ln>
        </p:spPr>
      </p:pic>
    </p:spTree>
    <p:extLst>
      <p:ext uri="{BB962C8B-B14F-4D97-AF65-F5344CB8AC3E}">
        <p14:creationId xmlns:p14="http://schemas.microsoft.com/office/powerpoint/2010/main" val="388610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173736"/>
            <a:r>
              <a:rPr lang="en-US" dirty="0">
                <a:cs typeface="Calibri"/>
              </a:rPr>
              <a:t>Using the </a:t>
            </a:r>
            <a:r>
              <a:rPr lang="en-US" dirty="0" smtClean="0">
                <a:cs typeface="Calibri"/>
              </a:rPr>
              <a:t>Quality Review Rubric</a:t>
            </a:r>
            <a:br>
              <a:rPr lang="en-US" dirty="0" smtClean="0">
                <a:cs typeface="Calibri"/>
              </a:rPr>
            </a:br>
            <a:r>
              <a:rPr lang="en-US" dirty="0" smtClean="0">
                <a:cs typeface="Calibri"/>
              </a:rPr>
              <a:t>Response Form </a:t>
            </a:r>
            <a:br>
              <a:rPr lang="en-US" dirty="0" smtClean="0">
                <a:cs typeface="Calibri"/>
              </a:rPr>
            </a:br>
            <a:endParaRPr lang="en-US" dirty="0"/>
          </a:p>
        </p:txBody>
      </p:sp>
      <p:sp>
        <p:nvSpPr>
          <p:cNvPr id="6" name="Slide Number Placeholder 5"/>
          <p:cNvSpPr>
            <a:spLocks noGrp="1"/>
          </p:cNvSpPr>
          <p:nvPr>
            <p:ph type="sldNum" sz="quarter" idx="12"/>
          </p:nvPr>
        </p:nvSpPr>
        <p:spPr/>
        <p:txBody>
          <a:bodyPr/>
          <a:lstStyle/>
          <a:p>
            <a:fld id="{E4CC66FD-12A6-435F-A1E1-0ED637789521}" type="slidenum">
              <a:rPr lang="en-US" smtClean="0"/>
              <a:pPr/>
              <a:t>15</a:t>
            </a:fld>
            <a:endParaRPr lang="en-US" dirty="0"/>
          </a:p>
        </p:txBody>
      </p:sp>
      <p:pic>
        <p:nvPicPr>
          <p:cNvPr id="12" name="Picture 11"/>
          <p:cNvPicPr>
            <a:picLocks noChangeAspect="1"/>
          </p:cNvPicPr>
          <p:nvPr/>
        </p:nvPicPr>
        <p:blipFill rotWithShape="1">
          <a:blip r:embed="rId2"/>
          <a:srcRect l="5282" t="19888" r="59913" b="20728"/>
          <a:stretch/>
        </p:blipFill>
        <p:spPr>
          <a:xfrm>
            <a:off x="71334" y="1152463"/>
            <a:ext cx="7291491" cy="4683378"/>
          </a:xfrm>
          <a:prstGeom prst="rect">
            <a:avLst/>
          </a:prstGeom>
        </p:spPr>
      </p:pic>
      <p:cxnSp>
        <p:nvCxnSpPr>
          <p:cNvPr id="10" name="Straight Arrow Connector 9"/>
          <p:cNvCxnSpPr/>
          <p:nvPr/>
        </p:nvCxnSpPr>
        <p:spPr bwMode="auto">
          <a:xfrm flipH="1">
            <a:off x="3265716" y="2020711"/>
            <a:ext cx="4097109" cy="983746"/>
          </a:xfrm>
          <a:prstGeom prst="straightConnector1">
            <a:avLst/>
          </a:prstGeom>
          <a:solidFill>
            <a:srgbClr val="0091B2"/>
          </a:solidFill>
          <a:ln w="38100" cap="flat" cmpd="sng" algn="ctr">
            <a:solidFill>
              <a:srgbClr val="004C8B"/>
            </a:solidFill>
            <a:prstDash val="solid"/>
            <a:round/>
            <a:headEnd type="none" w="med" len="med"/>
            <a:tailEnd type="arrow"/>
          </a:ln>
          <a:effectLst/>
        </p:spPr>
      </p:cxnSp>
      <p:cxnSp>
        <p:nvCxnSpPr>
          <p:cNvPr id="15" name="Straight Arrow Connector 14"/>
          <p:cNvCxnSpPr/>
          <p:nvPr/>
        </p:nvCxnSpPr>
        <p:spPr bwMode="auto">
          <a:xfrm flipH="1">
            <a:off x="3265716" y="2020711"/>
            <a:ext cx="4097109" cy="3441938"/>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8" name="Content Placeholder 2"/>
          <p:cNvSpPr txBox="1">
            <a:spLocks/>
          </p:cNvSpPr>
          <p:nvPr/>
        </p:nvSpPr>
        <p:spPr>
          <a:xfrm>
            <a:off x="6881751" y="1152462"/>
            <a:ext cx="2262249" cy="4669502"/>
          </a:xfrm>
          <a:prstGeom prst="rect">
            <a:avLst/>
          </a:prstGeom>
        </p:spPr>
        <p:txBody>
          <a:bodyPr/>
          <a:lstStyle/>
          <a:p>
            <a:pPr marL="0" marR="0" lvl="0" indent="0" algn="l" defTabSz="457200" rtl="0" eaLnBrk="1" fontAlgn="base" latinLnBrk="0" hangingPunct="1">
              <a:lnSpc>
                <a:spcPct val="100000"/>
              </a:lnSpc>
              <a:spcBef>
                <a:spcPts val="600"/>
              </a:spcBef>
              <a:spcAft>
                <a:spcPts val="600"/>
              </a:spcAft>
              <a:buClrTx/>
              <a:buSzTx/>
              <a:buFont typeface="Arial" pitchFamily="34" charset="0"/>
              <a:buNone/>
              <a:tabLst/>
              <a:defRPr/>
            </a:pPr>
            <a:r>
              <a:rPr kumimoji="0" lang="en-US" sz="1800" b="1" i="1" u="none" strike="noStrike" kern="1200" cap="none" spc="0" normalizeH="0" baseline="0" noProof="0" dirty="0" smtClean="0">
                <a:ln>
                  <a:noFill/>
                </a:ln>
                <a:solidFill>
                  <a:srgbClr val="004C8B"/>
                </a:solidFill>
                <a:effectLst/>
                <a:uLnTx/>
                <a:uFillTx/>
                <a:latin typeface="+mn-lt"/>
                <a:ea typeface="ヒラギノ角ゴ Pro W3" charset="-128"/>
                <a:cs typeface="+mn-cs"/>
              </a:rPr>
              <a:t>For each column:</a:t>
            </a:r>
          </a:p>
          <a:p>
            <a:pPr marL="457200" marR="0" lvl="0" indent="1588" algn="l" defTabSz="457200" rtl="0" eaLnBrk="1" fontAlgn="base" latinLnBrk="0" hangingPunct="1">
              <a:lnSpc>
                <a:spcPct val="100000"/>
              </a:lnSpc>
              <a:spcBef>
                <a:spcPts val="600"/>
              </a:spcBef>
              <a:spcAft>
                <a:spcPts val="600"/>
              </a:spcAft>
              <a:buClrTx/>
              <a:buSzTx/>
              <a:tabLst/>
              <a:defRPr/>
            </a:pPr>
            <a:r>
              <a:rPr kumimoji="0" lang="en-US" sz="1800" b="1" i="0" u="none" strike="noStrike" kern="1200" cap="none" spc="0" normalizeH="0" baseline="0" noProof="0" dirty="0" smtClean="0">
                <a:ln>
                  <a:noFill/>
                </a:ln>
                <a:solidFill>
                  <a:srgbClr val="004C8B"/>
                </a:solidFill>
                <a:effectLst/>
                <a:uLnTx/>
                <a:uFillTx/>
                <a:latin typeface="+mn-lt"/>
                <a:ea typeface="ヒラギノ角ゴ Pro W3" charset="-128"/>
                <a:cs typeface="+mn-cs"/>
              </a:rPr>
              <a:t>Identify the specific evidence </a:t>
            </a:r>
            <a:r>
              <a:rPr lang="en-US" b="1" dirty="0" smtClean="0">
                <a:solidFill>
                  <a:srgbClr val="004C8B"/>
                </a:solidFill>
                <a:latin typeface="+mn-lt"/>
              </a:rPr>
              <a:t>of how the materials meet each criterion</a:t>
            </a:r>
            <a:r>
              <a:rPr kumimoji="0" lang="en-US" sz="1800" b="1" i="0" u="none" strike="noStrike" kern="1200" cap="none" spc="0" normalizeH="0" baseline="0" noProof="0" dirty="0" smtClean="0">
                <a:ln>
                  <a:noFill/>
                </a:ln>
                <a:solidFill>
                  <a:srgbClr val="004C8B"/>
                </a:solidFill>
                <a:effectLst/>
                <a:uLnTx/>
                <a:uFillTx/>
                <a:latin typeface="+mn-lt"/>
                <a:ea typeface="ヒラギノ角ゴ Pro W3" charset="-128"/>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1" i="0" u="none" strike="noStrike" kern="1200" cap="none" spc="0" normalizeH="0" baseline="0" noProof="0" dirty="0">
              <a:ln>
                <a:noFill/>
              </a:ln>
              <a:solidFill>
                <a:srgbClr val="004C8B"/>
              </a:solidFill>
              <a:effectLst/>
              <a:uLnTx/>
              <a:uFillTx/>
              <a:latin typeface="+mn-lt"/>
              <a:ea typeface="ヒラギノ角ゴ Pro W3" charset="-128"/>
              <a:cs typeface="+mn-cs"/>
            </a:endParaRPr>
          </a:p>
        </p:txBody>
      </p:sp>
      <p:pic>
        <p:nvPicPr>
          <p:cNvPr id="13" name="Picture 1"/>
          <p:cNvPicPr>
            <a:picLocks noChangeAspect="1" noChangeArrowheads="1"/>
          </p:cNvPicPr>
          <p:nvPr/>
        </p:nvPicPr>
        <p:blipFill>
          <a:blip r:embed="rId3"/>
          <a:srcRect l="19188" t="26953" r="50520" b="69766"/>
          <a:stretch>
            <a:fillRect/>
          </a:stretch>
        </p:blipFill>
        <p:spPr bwMode="auto">
          <a:xfrm>
            <a:off x="142501" y="5934723"/>
            <a:ext cx="2701819" cy="182880"/>
          </a:xfrm>
          <a:prstGeom prst="rect">
            <a:avLst/>
          </a:prstGeom>
          <a:noFill/>
          <a:ln w="9525">
            <a:noFill/>
            <a:miter lim="800000"/>
            <a:headEnd/>
            <a:tailEnd/>
          </a:ln>
        </p:spPr>
      </p:pic>
    </p:spTree>
    <p:extLst>
      <p:ext uri="{BB962C8B-B14F-4D97-AF65-F5344CB8AC3E}">
        <p14:creationId xmlns:p14="http://schemas.microsoft.com/office/powerpoint/2010/main" val="388610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173736"/>
            <a:r>
              <a:rPr lang="en-US" dirty="0">
                <a:cs typeface="Calibri"/>
              </a:rPr>
              <a:t>Using the </a:t>
            </a:r>
            <a:r>
              <a:rPr lang="en-US" dirty="0" smtClean="0">
                <a:cs typeface="Calibri"/>
              </a:rPr>
              <a:t>Quality Review Rubric</a:t>
            </a:r>
            <a:br>
              <a:rPr lang="en-US" dirty="0" smtClean="0">
                <a:cs typeface="Calibri"/>
              </a:rPr>
            </a:br>
            <a:r>
              <a:rPr lang="en-US" dirty="0" smtClean="0">
                <a:cs typeface="Calibri"/>
              </a:rPr>
              <a:t>Response Form </a:t>
            </a:r>
            <a:br>
              <a:rPr lang="en-US" dirty="0" smtClean="0">
                <a:cs typeface="Calibri"/>
              </a:rPr>
            </a:br>
            <a:endParaRPr lang="en-US" dirty="0"/>
          </a:p>
        </p:txBody>
      </p:sp>
      <p:sp>
        <p:nvSpPr>
          <p:cNvPr id="6" name="Slide Number Placeholder 5"/>
          <p:cNvSpPr>
            <a:spLocks noGrp="1"/>
          </p:cNvSpPr>
          <p:nvPr>
            <p:ph type="sldNum" sz="quarter" idx="12"/>
          </p:nvPr>
        </p:nvSpPr>
        <p:spPr/>
        <p:txBody>
          <a:bodyPr/>
          <a:lstStyle/>
          <a:p>
            <a:fld id="{E4CC66FD-12A6-435F-A1E1-0ED637789521}" type="slidenum">
              <a:rPr lang="en-US" smtClean="0"/>
              <a:pPr/>
              <a:t>16</a:t>
            </a:fld>
            <a:endParaRPr lang="en-US" dirty="0"/>
          </a:p>
        </p:txBody>
      </p:sp>
      <p:pic>
        <p:nvPicPr>
          <p:cNvPr id="12" name="Picture 11"/>
          <p:cNvPicPr>
            <a:picLocks noChangeAspect="1"/>
          </p:cNvPicPr>
          <p:nvPr/>
        </p:nvPicPr>
        <p:blipFill rotWithShape="1">
          <a:blip r:embed="rId2"/>
          <a:srcRect l="5282" t="19888" r="59913" b="20728"/>
          <a:stretch/>
        </p:blipFill>
        <p:spPr>
          <a:xfrm>
            <a:off x="71334" y="1152463"/>
            <a:ext cx="7291491" cy="4683378"/>
          </a:xfrm>
          <a:prstGeom prst="rect">
            <a:avLst/>
          </a:prstGeom>
        </p:spPr>
      </p:pic>
      <p:cxnSp>
        <p:nvCxnSpPr>
          <p:cNvPr id="10" name="Straight Arrow Connector 9"/>
          <p:cNvCxnSpPr/>
          <p:nvPr/>
        </p:nvCxnSpPr>
        <p:spPr bwMode="auto">
          <a:xfrm flipH="1">
            <a:off x="474133" y="2020711"/>
            <a:ext cx="6888693" cy="225778"/>
          </a:xfrm>
          <a:prstGeom prst="straightConnector1">
            <a:avLst/>
          </a:prstGeom>
          <a:solidFill>
            <a:srgbClr val="0091B2"/>
          </a:solidFill>
          <a:ln w="38100" cap="flat" cmpd="sng" algn="ctr">
            <a:solidFill>
              <a:srgbClr val="004C8B"/>
            </a:solidFill>
            <a:prstDash val="solid"/>
            <a:round/>
            <a:headEnd type="none" w="med" len="med"/>
            <a:tailEnd type="arrow"/>
          </a:ln>
          <a:effectLst/>
        </p:spPr>
      </p:cxnSp>
      <p:cxnSp>
        <p:nvCxnSpPr>
          <p:cNvPr id="15" name="Straight Arrow Connector 14"/>
          <p:cNvCxnSpPr/>
          <p:nvPr/>
        </p:nvCxnSpPr>
        <p:spPr bwMode="auto">
          <a:xfrm flipH="1">
            <a:off x="474133" y="2020711"/>
            <a:ext cx="6888693" cy="2361354"/>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8" name="Content Placeholder 2"/>
          <p:cNvSpPr txBox="1">
            <a:spLocks/>
          </p:cNvSpPr>
          <p:nvPr/>
        </p:nvSpPr>
        <p:spPr>
          <a:xfrm>
            <a:off x="6881751" y="1152462"/>
            <a:ext cx="2262249" cy="4669502"/>
          </a:xfrm>
          <a:prstGeom prst="rect">
            <a:avLst/>
          </a:prstGeom>
        </p:spPr>
        <p:txBody>
          <a:bodyPr/>
          <a:lstStyle/>
          <a:p>
            <a:pPr marL="0" marR="0" lvl="0" indent="0" algn="l" defTabSz="457200" rtl="0" eaLnBrk="1" fontAlgn="base" latinLnBrk="0" hangingPunct="1">
              <a:lnSpc>
                <a:spcPct val="100000"/>
              </a:lnSpc>
              <a:spcBef>
                <a:spcPts val="600"/>
              </a:spcBef>
              <a:spcAft>
                <a:spcPts val="600"/>
              </a:spcAft>
              <a:buClrTx/>
              <a:buSzTx/>
              <a:buFont typeface="Arial" pitchFamily="34" charset="0"/>
              <a:buNone/>
              <a:tabLst/>
              <a:defRPr/>
            </a:pPr>
            <a:r>
              <a:rPr kumimoji="0" lang="en-US" sz="1800" b="1" i="1" u="none" strike="noStrike" kern="1200" cap="none" spc="0" normalizeH="0" baseline="0" noProof="0" dirty="0" smtClean="0">
                <a:ln>
                  <a:noFill/>
                </a:ln>
                <a:solidFill>
                  <a:srgbClr val="004C8B"/>
                </a:solidFill>
                <a:effectLst/>
                <a:uLnTx/>
                <a:uFillTx/>
                <a:latin typeface="+mn-lt"/>
                <a:ea typeface="ヒラギノ角ゴ Pro W3" charset="-128"/>
                <a:cs typeface="+mn-cs"/>
              </a:rPr>
              <a:t>For each column:</a:t>
            </a:r>
          </a:p>
          <a:p>
            <a:pPr marL="457200" marR="0" lvl="0" indent="1588" algn="l" defTabSz="457200" rtl="0" eaLnBrk="1" fontAlgn="base" latinLnBrk="0" hangingPunct="1">
              <a:lnSpc>
                <a:spcPct val="100000"/>
              </a:lnSpc>
              <a:spcBef>
                <a:spcPts val="600"/>
              </a:spcBef>
              <a:spcAft>
                <a:spcPts val="600"/>
              </a:spcAft>
              <a:buClrTx/>
              <a:buSzTx/>
              <a:tabLst/>
              <a:defRPr/>
            </a:pPr>
            <a:r>
              <a:rPr kumimoji="0" lang="en-US" sz="1800" b="1" i="0" u="none" strike="noStrike" kern="1200" cap="none" spc="0" normalizeH="0" baseline="0" noProof="0" dirty="0" smtClean="0">
                <a:ln>
                  <a:noFill/>
                </a:ln>
                <a:solidFill>
                  <a:srgbClr val="004C8B"/>
                </a:solidFill>
                <a:effectLst/>
                <a:uLnTx/>
                <a:uFillTx/>
                <a:latin typeface="+mn-lt"/>
                <a:ea typeface="ヒラギノ角ゴ Pro W3" charset="-128"/>
                <a:cs typeface="+mn-cs"/>
              </a:rPr>
              <a:t>Check the box if you believe there is enough evidence to say</a:t>
            </a:r>
            <a:r>
              <a:rPr lang="en-US" b="1" dirty="0" smtClean="0">
                <a:solidFill>
                  <a:srgbClr val="004C8B"/>
                </a:solidFill>
                <a:latin typeface="+mn-lt"/>
              </a:rPr>
              <a:t> the materials have met the criterion</a:t>
            </a:r>
            <a:r>
              <a:rPr kumimoji="0" lang="en-US" sz="1800" b="1" i="0" u="none" strike="noStrike" kern="1200" cap="none" spc="0" normalizeH="0" baseline="0" noProof="0" dirty="0" smtClean="0">
                <a:ln>
                  <a:noFill/>
                </a:ln>
                <a:solidFill>
                  <a:srgbClr val="004C8B"/>
                </a:solidFill>
                <a:effectLst/>
                <a:uLnTx/>
                <a:uFillTx/>
                <a:latin typeface="+mn-lt"/>
                <a:ea typeface="ヒラギノ角ゴ Pro W3" charset="-128"/>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1" i="0" u="none" strike="noStrike" kern="1200" cap="none" spc="0" normalizeH="0" baseline="0" noProof="0" dirty="0">
              <a:ln>
                <a:noFill/>
              </a:ln>
              <a:solidFill>
                <a:srgbClr val="004C8B"/>
              </a:solidFill>
              <a:effectLst/>
              <a:uLnTx/>
              <a:uFillTx/>
              <a:latin typeface="+mn-lt"/>
              <a:ea typeface="ヒラギノ角ゴ Pro W3" charset="-128"/>
              <a:cs typeface="+mn-cs"/>
            </a:endParaRPr>
          </a:p>
        </p:txBody>
      </p:sp>
      <p:pic>
        <p:nvPicPr>
          <p:cNvPr id="13" name="Picture 1"/>
          <p:cNvPicPr>
            <a:picLocks noChangeAspect="1" noChangeArrowheads="1"/>
          </p:cNvPicPr>
          <p:nvPr/>
        </p:nvPicPr>
        <p:blipFill>
          <a:blip r:embed="rId3"/>
          <a:srcRect l="19188" t="26953" r="50520" b="69766"/>
          <a:stretch>
            <a:fillRect/>
          </a:stretch>
        </p:blipFill>
        <p:spPr bwMode="auto">
          <a:xfrm>
            <a:off x="142501" y="5934723"/>
            <a:ext cx="2701819" cy="182880"/>
          </a:xfrm>
          <a:prstGeom prst="rect">
            <a:avLst/>
          </a:prstGeom>
          <a:noFill/>
          <a:ln w="9525">
            <a:noFill/>
            <a:miter lim="800000"/>
            <a:headEnd/>
            <a:tailEnd/>
          </a:ln>
        </p:spPr>
      </p:pic>
    </p:spTree>
    <p:extLst>
      <p:ext uri="{BB962C8B-B14F-4D97-AF65-F5344CB8AC3E}">
        <p14:creationId xmlns:p14="http://schemas.microsoft.com/office/powerpoint/2010/main" val="386840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173736"/>
            <a:r>
              <a:rPr lang="en-US" dirty="0">
                <a:cs typeface="Calibri"/>
              </a:rPr>
              <a:t>Using the </a:t>
            </a:r>
            <a:r>
              <a:rPr lang="en-US" dirty="0" smtClean="0">
                <a:cs typeface="Calibri"/>
              </a:rPr>
              <a:t>Quality Review Rubric</a:t>
            </a:r>
            <a:br>
              <a:rPr lang="en-US" dirty="0" smtClean="0">
                <a:cs typeface="Calibri"/>
              </a:rPr>
            </a:br>
            <a:r>
              <a:rPr lang="en-US" dirty="0" smtClean="0">
                <a:cs typeface="Calibri"/>
              </a:rPr>
              <a:t>Response Form </a:t>
            </a:r>
            <a:br>
              <a:rPr lang="en-US" dirty="0" smtClean="0">
                <a:cs typeface="Calibri"/>
              </a:rPr>
            </a:br>
            <a:endParaRPr lang="en-US" dirty="0"/>
          </a:p>
        </p:txBody>
      </p:sp>
      <p:sp>
        <p:nvSpPr>
          <p:cNvPr id="6" name="Slide Number Placeholder 5"/>
          <p:cNvSpPr>
            <a:spLocks noGrp="1"/>
          </p:cNvSpPr>
          <p:nvPr>
            <p:ph type="sldNum" sz="quarter" idx="12"/>
          </p:nvPr>
        </p:nvSpPr>
        <p:spPr/>
        <p:txBody>
          <a:bodyPr/>
          <a:lstStyle/>
          <a:p>
            <a:fld id="{E4CC66FD-12A6-435F-A1E1-0ED637789521}" type="slidenum">
              <a:rPr lang="en-US" smtClean="0"/>
              <a:pPr/>
              <a:t>17</a:t>
            </a:fld>
            <a:endParaRPr lang="en-US" dirty="0"/>
          </a:p>
        </p:txBody>
      </p:sp>
      <p:pic>
        <p:nvPicPr>
          <p:cNvPr id="9" name="Picture 8"/>
          <p:cNvPicPr>
            <a:picLocks noChangeAspect="1"/>
          </p:cNvPicPr>
          <p:nvPr/>
        </p:nvPicPr>
        <p:blipFill rotWithShape="1">
          <a:blip r:embed="rId2"/>
          <a:srcRect l="5282" t="19888" r="59913" b="20728"/>
          <a:stretch/>
        </p:blipFill>
        <p:spPr>
          <a:xfrm>
            <a:off x="71334" y="1152463"/>
            <a:ext cx="7291491" cy="4683378"/>
          </a:xfrm>
          <a:prstGeom prst="rect">
            <a:avLst/>
          </a:prstGeom>
        </p:spPr>
      </p:pic>
      <p:cxnSp>
        <p:nvCxnSpPr>
          <p:cNvPr id="10" name="Straight Arrow Connector 9"/>
          <p:cNvCxnSpPr/>
          <p:nvPr/>
        </p:nvCxnSpPr>
        <p:spPr bwMode="auto">
          <a:xfrm flipH="1">
            <a:off x="4752623" y="1986844"/>
            <a:ext cx="2610202" cy="768231"/>
          </a:xfrm>
          <a:prstGeom prst="straightConnector1">
            <a:avLst/>
          </a:prstGeom>
          <a:solidFill>
            <a:srgbClr val="0091B2"/>
          </a:solidFill>
          <a:ln w="38100" cap="flat" cmpd="sng" algn="ctr">
            <a:solidFill>
              <a:srgbClr val="004C8B"/>
            </a:solidFill>
            <a:prstDash val="solid"/>
            <a:round/>
            <a:headEnd type="none" w="med" len="med"/>
            <a:tailEnd type="arrow"/>
          </a:ln>
          <a:effectLst/>
        </p:spPr>
      </p:cxnSp>
      <p:cxnSp>
        <p:nvCxnSpPr>
          <p:cNvPr id="15" name="Straight Arrow Connector 14"/>
          <p:cNvCxnSpPr/>
          <p:nvPr/>
        </p:nvCxnSpPr>
        <p:spPr bwMode="auto">
          <a:xfrm flipH="1">
            <a:off x="4944534" y="1986844"/>
            <a:ext cx="2418291" cy="3556000"/>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8" name="Content Placeholder 2"/>
          <p:cNvSpPr txBox="1">
            <a:spLocks/>
          </p:cNvSpPr>
          <p:nvPr/>
        </p:nvSpPr>
        <p:spPr>
          <a:xfrm>
            <a:off x="6881751" y="1152462"/>
            <a:ext cx="2262249" cy="4669502"/>
          </a:xfrm>
          <a:prstGeom prst="rect">
            <a:avLst/>
          </a:prstGeom>
        </p:spPr>
        <p:txBody>
          <a:bodyPr/>
          <a:lstStyle/>
          <a:p>
            <a:pPr marL="0" marR="0" lvl="0" indent="0" algn="l" defTabSz="457200" rtl="0" eaLnBrk="1" fontAlgn="base" latinLnBrk="0" hangingPunct="1">
              <a:lnSpc>
                <a:spcPct val="100000"/>
              </a:lnSpc>
              <a:spcBef>
                <a:spcPts val="600"/>
              </a:spcBef>
              <a:spcAft>
                <a:spcPts val="600"/>
              </a:spcAft>
              <a:buClrTx/>
              <a:buSzTx/>
              <a:buFont typeface="Arial" pitchFamily="34" charset="0"/>
              <a:buNone/>
              <a:tabLst/>
              <a:defRPr/>
            </a:pPr>
            <a:r>
              <a:rPr kumimoji="0" lang="en-US" sz="1800" b="1" i="1" u="none" strike="noStrike" kern="1200" cap="none" spc="0" normalizeH="0" baseline="0" noProof="0" dirty="0" smtClean="0">
                <a:ln>
                  <a:noFill/>
                </a:ln>
                <a:solidFill>
                  <a:srgbClr val="004C8B"/>
                </a:solidFill>
                <a:effectLst/>
                <a:uLnTx/>
                <a:uFillTx/>
                <a:latin typeface="+mn-lt"/>
                <a:ea typeface="ヒラギノ角ゴ Pro W3" charset="-128"/>
                <a:cs typeface="+mn-cs"/>
              </a:rPr>
              <a:t>For each </a:t>
            </a:r>
            <a:r>
              <a:rPr lang="en-US" b="1" i="1" dirty="0" smtClean="0">
                <a:solidFill>
                  <a:srgbClr val="004C8B"/>
                </a:solidFill>
                <a:latin typeface="+mn-lt"/>
              </a:rPr>
              <a:t>column</a:t>
            </a:r>
            <a:r>
              <a:rPr kumimoji="0" lang="en-US" sz="1800" b="1" i="1" u="none" strike="noStrike" kern="1200" cap="none" spc="0" normalizeH="0" baseline="0" noProof="0" dirty="0" smtClean="0">
                <a:ln>
                  <a:noFill/>
                </a:ln>
                <a:solidFill>
                  <a:srgbClr val="004C8B"/>
                </a:solidFill>
                <a:effectLst/>
                <a:uLnTx/>
                <a:uFillTx/>
                <a:latin typeface="+mn-lt"/>
                <a:ea typeface="ヒラギノ角ゴ Pro W3" charset="-128"/>
                <a:cs typeface="+mn-cs"/>
              </a:rPr>
              <a:t>:</a:t>
            </a:r>
          </a:p>
          <a:p>
            <a:pPr marL="457200" marR="0" lvl="0" indent="1588" algn="l" defTabSz="457200" rtl="0" eaLnBrk="1" fontAlgn="base" latinLnBrk="0" hangingPunct="1">
              <a:lnSpc>
                <a:spcPct val="100000"/>
              </a:lnSpc>
              <a:spcBef>
                <a:spcPts val="600"/>
              </a:spcBef>
              <a:spcAft>
                <a:spcPts val="600"/>
              </a:spcAft>
              <a:buClrTx/>
              <a:buSzTx/>
              <a:tabLst/>
              <a:defRPr/>
            </a:pPr>
            <a:r>
              <a:rPr lang="en-US" b="1" dirty="0" smtClean="0">
                <a:solidFill>
                  <a:srgbClr val="004C8B"/>
                </a:solidFill>
                <a:latin typeface="+mn-lt"/>
              </a:rPr>
              <a:t>Provide criterion-based suggestions for improvement</a:t>
            </a:r>
            <a:r>
              <a:rPr kumimoji="0" lang="en-US" sz="1800" b="1" i="0" u="none" strike="noStrike" kern="1200" cap="none" spc="0" normalizeH="0" baseline="0" noProof="0" dirty="0" smtClean="0">
                <a:ln>
                  <a:noFill/>
                </a:ln>
                <a:solidFill>
                  <a:srgbClr val="004C8B"/>
                </a:solidFill>
                <a:effectLst/>
                <a:uLnTx/>
                <a:uFillTx/>
                <a:latin typeface="+mn-lt"/>
                <a:ea typeface="ヒラギノ角ゴ Pro W3" charset="-128"/>
                <a:cs typeface="+mn-cs"/>
              </a:rPr>
              <a:t>.</a:t>
            </a: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1" i="0" u="none" strike="noStrike" kern="1200" cap="none" spc="0" normalizeH="0" baseline="0" noProof="0" dirty="0">
              <a:ln>
                <a:noFill/>
              </a:ln>
              <a:solidFill>
                <a:srgbClr val="004C8B"/>
              </a:solidFill>
              <a:effectLst/>
              <a:uLnTx/>
              <a:uFillTx/>
              <a:latin typeface="+mn-lt"/>
              <a:ea typeface="ヒラギノ角ゴ Pro W3" charset="-128"/>
              <a:cs typeface="+mn-cs"/>
            </a:endParaRPr>
          </a:p>
        </p:txBody>
      </p:sp>
      <p:pic>
        <p:nvPicPr>
          <p:cNvPr id="11" name="Picture 1"/>
          <p:cNvPicPr>
            <a:picLocks noChangeAspect="1" noChangeArrowheads="1"/>
          </p:cNvPicPr>
          <p:nvPr/>
        </p:nvPicPr>
        <p:blipFill>
          <a:blip r:embed="rId3"/>
          <a:srcRect l="19188" t="26953" r="50520" b="69766"/>
          <a:stretch>
            <a:fillRect/>
          </a:stretch>
        </p:blipFill>
        <p:spPr bwMode="auto">
          <a:xfrm>
            <a:off x="142501" y="5934723"/>
            <a:ext cx="2701819" cy="182880"/>
          </a:xfrm>
          <a:prstGeom prst="rect">
            <a:avLst/>
          </a:prstGeom>
          <a:noFill/>
          <a:ln w="9525">
            <a:noFill/>
            <a:miter lim="800000"/>
            <a:headEnd/>
            <a:tailEnd/>
          </a:ln>
        </p:spPr>
      </p:pic>
    </p:spTree>
    <p:extLst>
      <p:ext uri="{BB962C8B-B14F-4D97-AF65-F5344CB8AC3E}">
        <p14:creationId xmlns:p14="http://schemas.microsoft.com/office/powerpoint/2010/main" val="388610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173736"/>
            <a:r>
              <a:rPr lang="en-US" dirty="0">
                <a:cs typeface="Calibri"/>
              </a:rPr>
              <a:t>Using the </a:t>
            </a:r>
            <a:r>
              <a:rPr lang="en-US" dirty="0" smtClean="0">
                <a:cs typeface="Calibri"/>
              </a:rPr>
              <a:t>Quality Review Rubric</a:t>
            </a:r>
            <a:br>
              <a:rPr lang="en-US" dirty="0" smtClean="0">
                <a:cs typeface="Calibri"/>
              </a:rPr>
            </a:br>
            <a:r>
              <a:rPr lang="en-US" dirty="0" smtClean="0">
                <a:cs typeface="Calibri"/>
              </a:rPr>
              <a:t>Response Form </a:t>
            </a:r>
            <a:br>
              <a:rPr lang="en-US" dirty="0" smtClean="0">
                <a:cs typeface="Calibri"/>
              </a:rPr>
            </a:br>
            <a:endParaRPr lang="en-US" dirty="0"/>
          </a:p>
        </p:txBody>
      </p:sp>
      <p:sp>
        <p:nvSpPr>
          <p:cNvPr id="6" name="Slide Number Placeholder 5"/>
          <p:cNvSpPr>
            <a:spLocks noGrp="1"/>
          </p:cNvSpPr>
          <p:nvPr>
            <p:ph type="sldNum" sz="quarter" idx="12"/>
          </p:nvPr>
        </p:nvSpPr>
        <p:spPr/>
        <p:txBody>
          <a:bodyPr/>
          <a:lstStyle/>
          <a:p>
            <a:fld id="{E4CC66FD-12A6-435F-A1E1-0ED637789521}" type="slidenum">
              <a:rPr lang="en-US" smtClean="0"/>
              <a:pPr/>
              <a:t>18</a:t>
            </a:fld>
            <a:endParaRPr lang="en-US" dirty="0"/>
          </a:p>
        </p:txBody>
      </p:sp>
      <p:pic>
        <p:nvPicPr>
          <p:cNvPr id="8" name="Picture 7"/>
          <p:cNvPicPr>
            <a:picLocks noChangeAspect="1"/>
          </p:cNvPicPr>
          <p:nvPr/>
        </p:nvPicPr>
        <p:blipFill rotWithShape="1">
          <a:blip r:embed="rId2"/>
          <a:srcRect l="5282" t="19888" r="59913" b="20728"/>
          <a:stretch/>
        </p:blipFill>
        <p:spPr>
          <a:xfrm>
            <a:off x="71334" y="1152463"/>
            <a:ext cx="7291491" cy="4683378"/>
          </a:xfrm>
          <a:prstGeom prst="rect">
            <a:avLst/>
          </a:prstGeom>
        </p:spPr>
      </p:pic>
      <p:cxnSp>
        <p:nvCxnSpPr>
          <p:cNvPr id="15" name="Straight Arrow Connector 14"/>
          <p:cNvCxnSpPr/>
          <p:nvPr/>
        </p:nvCxnSpPr>
        <p:spPr bwMode="auto">
          <a:xfrm flipH="1">
            <a:off x="2844321" y="1899138"/>
            <a:ext cx="4518504" cy="4281393"/>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8" name="Content Placeholder 2"/>
          <p:cNvSpPr txBox="1">
            <a:spLocks/>
          </p:cNvSpPr>
          <p:nvPr/>
        </p:nvSpPr>
        <p:spPr>
          <a:xfrm>
            <a:off x="6881751" y="1152462"/>
            <a:ext cx="2262249" cy="4669502"/>
          </a:xfrm>
          <a:prstGeom prst="rect">
            <a:avLst/>
          </a:prstGeom>
        </p:spPr>
        <p:txBody>
          <a:bodyPr/>
          <a:lstStyle/>
          <a:p>
            <a:pPr marL="0" marR="0" lvl="0" indent="0" algn="l" defTabSz="457200" rtl="0" eaLnBrk="1" fontAlgn="base" latinLnBrk="0" hangingPunct="1">
              <a:lnSpc>
                <a:spcPct val="100000"/>
              </a:lnSpc>
              <a:spcBef>
                <a:spcPts val="600"/>
              </a:spcBef>
              <a:spcAft>
                <a:spcPts val="600"/>
              </a:spcAft>
              <a:buClrTx/>
              <a:buSzTx/>
              <a:buFont typeface="Arial" pitchFamily="34" charset="0"/>
              <a:buNone/>
              <a:tabLst/>
              <a:defRPr/>
            </a:pPr>
            <a:r>
              <a:rPr kumimoji="0" lang="en-US" sz="1800" b="1" i="1" u="none" strike="noStrike" kern="1200" cap="none" spc="0" normalizeH="0" baseline="0" noProof="0" dirty="0" smtClean="0">
                <a:ln>
                  <a:noFill/>
                </a:ln>
                <a:solidFill>
                  <a:srgbClr val="004C8B"/>
                </a:solidFill>
                <a:effectLst/>
                <a:uLnTx/>
                <a:uFillTx/>
                <a:latin typeface="+mn-lt"/>
                <a:ea typeface="ヒラギノ角ゴ Pro W3" charset="-128"/>
                <a:cs typeface="+mn-cs"/>
              </a:rPr>
              <a:t>For each column:</a:t>
            </a:r>
          </a:p>
          <a:p>
            <a:pPr marL="463550" marR="0" lvl="0" indent="1588" algn="l" defTabSz="457200" rtl="0" eaLnBrk="1" fontAlgn="base" latinLnBrk="0" hangingPunct="1">
              <a:lnSpc>
                <a:spcPct val="100000"/>
              </a:lnSpc>
              <a:spcBef>
                <a:spcPts val="600"/>
              </a:spcBef>
              <a:spcAft>
                <a:spcPts val="600"/>
              </a:spcAft>
              <a:buClrTx/>
              <a:buSzTx/>
              <a:tabLst/>
              <a:defRPr/>
            </a:pPr>
            <a:r>
              <a:rPr lang="en-US" b="1" dirty="0" smtClean="0">
                <a:solidFill>
                  <a:srgbClr val="004C8B"/>
                </a:solidFill>
                <a:latin typeface="+mn-lt"/>
              </a:rPr>
              <a:t>Summarize observations and suggestions.</a:t>
            </a:r>
            <a:endParaRPr kumimoji="0" lang="en-US" sz="1800" b="1" i="0" u="none" strike="noStrike" kern="1200" cap="none" spc="0" normalizeH="0" baseline="0" noProof="0" dirty="0" smtClean="0">
              <a:ln>
                <a:noFill/>
              </a:ln>
              <a:solidFill>
                <a:srgbClr val="004C8B"/>
              </a:solidFill>
              <a:effectLst/>
              <a:uLnTx/>
              <a:uFillTx/>
              <a:latin typeface="+mn-lt"/>
              <a:ea typeface="ヒラギノ角ゴ Pro W3"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1" i="0" u="none" strike="noStrike" kern="1200" cap="none" spc="0" normalizeH="0" baseline="0" noProof="0" dirty="0">
              <a:ln>
                <a:noFill/>
              </a:ln>
              <a:solidFill>
                <a:srgbClr val="004C8B"/>
              </a:solidFill>
              <a:effectLst/>
              <a:uLnTx/>
              <a:uFillTx/>
              <a:latin typeface="+mn-lt"/>
              <a:ea typeface="ヒラギノ角ゴ Pro W3" charset="-128"/>
              <a:cs typeface="+mn-cs"/>
            </a:endParaRPr>
          </a:p>
        </p:txBody>
      </p:sp>
      <p:pic>
        <p:nvPicPr>
          <p:cNvPr id="10" name="Picture 1"/>
          <p:cNvPicPr>
            <a:picLocks noChangeAspect="1" noChangeArrowheads="1"/>
          </p:cNvPicPr>
          <p:nvPr/>
        </p:nvPicPr>
        <p:blipFill>
          <a:blip r:embed="rId3"/>
          <a:srcRect l="19188" t="26953" r="50520" b="69766"/>
          <a:stretch>
            <a:fillRect/>
          </a:stretch>
        </p:blipFill>
        <p:spPr bwMode="auto">
          <a:xfrm>
            <a:off x="142501" y="5934723"/>
            <a:ext cx="2701819" cy="182880"/>
          </a:xfrm>
          <a:prstGeom prst="rect">
            <a:avLst/>
          </a:prstGeom>
          <a:noFill/>
          <a:ln w="9525">
            <a:noFill/>
            <a:miter lim="800000"/>
            <a:headEnd/>
            <a:tailEnd/>
          </a:ln>
        </p:spPr>
      </p:pic>
    </p:spTree>
    <p:extLst>
      <p:ext uri="{BB962C8B-B14F-4D97-AF65-F5344CB8AC3E}">
        <p14:creationId xmlns:p14="http://schemas.microsoft.com/office/powerpoint/2010/main" val="388610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4CC66FD-12A6-435F-A1E1-0ED637789521}" type="slidenum">
              <a:rPr lang="en-US" smtClean="0"/>
              <a:pPr/>
              <a:t>19</a:t>
            </a:fld>
            <a:endParaRPr lang="en-US" dirty="0"/>
          </a:p>
        </p:txBody>
      </p:sp>
      <p:sp>
        <p:nvSpPr>
          <p:cNvPr id="4" name="Content Placeholder 3"/>
          <p:cNvSpPr>
            <a:spLocks noGrp="1"/>
          </p:cNvSpPr>
          <p:nvPr>
            <p:ph type="body" sz="quarter" idx="13"/>
          </p:nvPr>
        </p:nvSpPr>
        <p:spPr>
          <a:xfrm>
            <a:off x="457200" y="1371600"/>
            <a:ext cx="8547904" cy="4433777"/>
          </a:xfrm>
        </p:spPr>
        <p:txBody>
          <a:bodyPr/>
          <a:lstStyle/>
          <a:p>
            <a:pPr marL="0" indent="0" defTabSz="914400">
              <a:spcAft>
                <a:spcPts val="0"/>
              </a:spcAft>
              <a:buFont typeface="Arial" pitchFamily="34" charset="0"/>
              <a:buNone/>
            </a:pPr>
            <a:r>
              <a:rPr lang="en-US" sz="1800" kern="0" dirty="0">
                <a:solidFill>
                  <a:srgbClr val="004C8B"/>
                </a:solidFill>
                <a:ea typeface="ＭＳ Ｐゴシック" charset="0"/>
              </a:rPr>
              <a:t>Writing effective feedback is vital to the EQuIP Quality Review Process</a:t>
            </a:r>
            <a:r>
              <a:rPr lang="en-US" sz="1800" kern="0" dirty="0" smtClean="0">
                <a:solidFill>
                  <a:srgbClr val="004C8B"/>
                </a:solidFill>
                <a:ea typeface="ＭＳ Ｐゴシック" charset="0"/>
              </a:rPr>
              <a:t>. Below are the four qualities of effective feedback. </a:t>
            </a:r>
            <a:endParaRPr lang="en-US" sz="1800" kern="0" dirty="0">
              <a:solidFill>
                <a:srgbClr val="004C8B"/>
              </a:solidFill>
              <a:ea typeface="ＭＳ Ｐゴシック" charset="0"/>
            </a:endParaRPr>
          </a:p>
          <a:p>
            <a:pPr defTabSz="914400">
              <a:spcAft>
                <a:spcPts val="0"/>
              </a:spcAft>
            </a:pPr>
            <a:r>
              <a:rPr lang="en-US" sz="1800" dirty="0">
                <a:solidFill>
                  <a:srgbClr val="5E5E5D"/>
                </a:solidFill>
                <a:latin typeface="Calibri" pitchFamily="34" charset="0"/>
              </a:rPr>
              <a:t>C</a:t>
            </a:r>
            <a:r>
              <a:rPr lang="en-US" sz="1800" dirty="0" smtClean="0">
                <a:solidFill>
                  <a:srgbClr val="5E5E5D"/>
                </a:solidFill>
                <a:latin typeface="Calibri" pitchFamily="34" charset="0"/>
              </a:rPr>
              <a:t>riteria-based</a:t>
            </a:r>
            <a:r>
              <a:rPr lang="en-US" sz="1800" dirty="0">
                <a:solidFill>
                  <a:srgbClr val="5E5E5D"/>
                </a:solidFill>
                <a:latin typeface="Calibri" pitchFamily="34" charset="0"/>
              </a:rPr>
              <a:t>: </a:t>
            </a:r>
            <a:r>
              <a:rPr lang="en-US" sz="1800" b="0" dirty="0">
                <a:solidFill>
                  <a:srgbClr val="5E5E5D"/>
                </a:solidFill>
                <a:latin typeface="Calibri" pitchFamily="34" charset="0"/>
              </a:rPr>
              <a:t>Written comments are based on the criteria used for review in each dimension. No extraneous or personal comments are included. </a:t>
            </a:r>
          </a:p>
          <a:p>
            <a:pPr defTabSz="914400">
              <a:spcAft>
                <a:spcPts val="0"/>
              </a:spcAft>
            </a:pPr>
            <a:r>
              <a:rPr lang="en-US" sz="1800" dirty="0">
                <a:solidFill>
                  <a:srgbClr val="5E5E5D"/>
                </a:solidFill>
                <a:latin typeface="Calibri" pitchFamily="34" charset="0"/>
              </a:rPr>
              <a:t>Evidence Cited: </a:t>
            </a:r>
            <a:r>
              <a:rPr lang="en-US" sz="1800" b="0" dirty="0">
                <a:solidFill>
                  <a:srgbClr val="5E5E5D"/>
                </a:solidFill>
                <a:latin typeface="Calibri" pitchFamily="34" charset="0"/>
              </a:rPr>
              <a:t>Written comments suggest that the reviewer looked for evidence in the lesson or unit that address each criterion of a given dimension. Examples are provided that cite where and how the criteria are met or not met</a:t>
            </a:r>
            <a:r>
              <a:rPr lang="en-US" sz="1800" b="0" dirty="0" smtClean="0">
                <a:solidFill>
                  <a:srgbClr val="5E5E5D"/>
                </a:solidFill>
                <a:latin typeface="Calibri" pitchFamily="34" charset="0"/>
              </a:rPr>
              <a:t>. </a:t>
            </a:r>
            <a:endParaRPr lang="en-US" sz="1800" b="0" dirty="0">
              <a:solidFill>
                <a:srgbClr val="5E5E5D"/>
              </a:solidFill>
              <a:latin typeface="Calibri" pitchFamily="34" charset="0"/>
            </a:endParaRPr>
          </a:p>
          <a:p>
            <a:pPr defTabSz="914400">
              <a:spcAft>
                <a:spcPts val="0"/>
              </a:spcAft>
            </a:pPr>
            <a:r>
              <a:rPr lang="en-US" sz="1800" dirty="0">
                <a:solidFill>
                  <a:srgbClr val="5E5E5D"/>
                </a:solidFill>
                <a:latin typeface="Calibri" pitchFamily="34" charset="0"/>
              </a:rPr>
              <a:t>Improvement Suggested: </a:t>
            </a:r>
            <a:r>
              <a:rPr lang="en-US" sz="1800" b="0" dirty="0">
                <a:solidFill>
                  <a:srgbClr val="5E5E5D"/>
                </a:solidFill>
                <a:latin typeface="Calibri" pitchFamily="34" charset="0"/>
              </a:rPr>
              <a:t>When improvements are identified to meet criteria or strengthen the lesson or unit, specific information is provided about how and where such improvement should be added to the material.</a:t>
            </a:r>
          </a:p>
          <a:p>
            <a:r>
              <a:rPr lang="en-US" sz="1800" dirty="0">
                <a:solidFill>
                  <a:srgbClr val="5E5E5D"/>
                </a:solidFill>
                <a:latin typeface="Calibri" pitchFamily="34" charset="0"/>
              </a:rPr>
              <a:t>Clarity Provided: </a:t>
            </a:r>
            <a:r>
              <a:rPr lang="en-US" sz="1800" b="0" dirty="0">
                <a:solidFill>
                  <a:srgbClr val="5E5E5D"/>
                </a:solidFill>
                <a:latin typeface="Calibri" pitchFamily="34" charset="0"/>
              </a:rPr>
              <a:t>Written </a:t>
            </a:r>
            <a:r>
              <a:rPr lang="en-US" sz="1800" b="0" dirty="0" smtClean="0">
                <a:solidFill>
                  <a:srgbClr val="5E5E5D"/>
                </a:solidFill>
                <a:latin typeface="Calibri" pitchFamily="34" charset="0"/>
              </a:rPr>
              <a:t>comments </a:t>
            </a:r>
            <a:r>
              <a:rPr lang="en-US" sz="1800" b="0" dirty="0">
                <a:solidFill>
                  <a:srgbClr val="5E5E5D"/>
                </a:solidFill>
                <a:latin typeface="Calibri" pitchFamily="34" charset="0"/>
              </a:rPr>
              <a:t>are constructed in a manner keeping with basic grammar, spelling, sentence structure and conventions.</a:t>
            </a:r>
          </a:p>
          <a:p>
            <a:endParaRPr lang="en-US" dirty="0" smtClean="0"/>
          </a:p>
          <a:p>
            <a:endParaRPr lang="en-US" dirty="0"/>
          </a:p>
        </p:txBody>
      </p:sp>
      <p:sp>
        <p:nvSpPr>
          <p:cNvPr id="2" name="Title 1"/>
          <p:cNvSpPr>
            <a:spLocks noGrp="1"/>
          </p:cNvSpPr>
          <p:nvPr>
            <p:ph type="title"/>
          </p:nvPr>
        </p:nvSpPr>
        <p:spPr/>
        <p:txBody>
          <a:bodyPr/>
          <a:lstStyle/>
          <a:p>
            <a:r>
              <a:rPr lang="en-US" dirty="0" smtClean="0"/>
              <a:t>Giving Feedback</a:t>
            </a:r>
            <a:endParaRPr lang="en-US" dirty="0"/>
          </a:p>
        </p:txBody>
      </p:sp>
    </p:spTree>
    <p:extLst>
      <p:ext uri="{BB962C8B-B14F-4D97-AF65-F5344CB8AC3E}">
        <p14:creationId xmlns:p14="http://schemas.microsoft.com/office/powerpoint/2010/main" val="400755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024" y="1343025"/>
            <a:ext cx="8523061" cy="3416320"/>
          </a:xfrm>
          <a:prstGeom prst="rect">
            <a:avLst/>
          </a:prstGeom>
        </p:spPr>
        <p:txBody>
          <a:bodyPr wrap="square">
            <a:spAutoFit/>
          </a:bodyPr>
          <a:lstStyle/>
          <a:p>
            <a:pPr lvl="0" defTabSz="914400">
              <a:spcBef>
                <a:spcPts val="0"/>
              </a:spcBef>
              <a:spcAft>
                <a:spcPts val="0"/>
              </a:spcAft>
            </a:pPr>
            <a:r>
              <a:rPr lang="en-US" sz="2400" b="1" kern="0" dirty="0">
                <a:solidFill>
                  <a:srgbClr val="004C8B"/>
                </a:solidFill>
                <a:latin typeface="Calibri"/>
                <a:ea typeface="ＭＳ Ｐゴシック" charset="0"/>
              </a:rPr>
              <a:t>EQuIP = E</a:t>
            </a:r>
            <a:r>
              <a:rPr lang="en-US" sz="2400" kern="0" dirty="0">
                <a:solidFill>
                  <a:srgbClr val="004C8B"/>
                </a:solidFill>
                <a:latin typeface="Calibri"/>
                <a:ea typeface="ＭＳ Ｐゴシック" charset="0"/>
              </a:rPr>
              <a:t>ducators</a:t>
            </a:r>
            <a:r>
              <a:rPr lang="en-US" sz="2400" b="1" kern="0" dirty="0">
                <a:solidFill>
                  <a:srgbClr val="004C8B"/>
                </a:solidFill>
                <a:latin typeface="Calibri"/>
                <a:ea typeface="ＭＳ Ｐゴシック" charset="0"/>
              </a:rPr>
              <a:t> E</a:t>
            </a:r>
            <a:r>
              <a:rPr lang="en-US" sz="2400" kern="0" dirty="0">
                <a:solidFill>
                  <a:srgbClr val="004C8B"/>
                </a:solidFill>
                <a:latin typeface="Calibri"/>
                <a:ea typeface="ＭＳ Ｐゴシック" charset="0"/>
              </a:rPr>
              <a:t>valuating</a:t>
            </a:r>
            <a:r>
              <a:rPr lang="en-US" sz="2400" b="1" kern="0" dirty="0">
                <a:solidFill>
                  <a:srgbClr val="004C8B"/>
                </a:solidFill>
                <a:latin typeface="Calibri"/>
                <a:ea typeface="ＭＳ Ｐゴシック" charset="0"/>
              </a:rPr>
              <a:t> </a:t>
            </a:r>
            <a:r>
              <a:rPr lang="en-US" sz="2400" kern="0" dirty="0">
                <a:solidFill>
                  <a:srgbClr val="004C8B"/>
                </a:solidFill>
                <a:latin typeface="Calibri"/>
                <a:ea typeface="ＭＳ Ｐゴシック" charset="0"/>
              </a:rPr>
              <a:t>the</a:t>
            </a:r>
            <a:r>
              <a:rPr lang="en-US" sz="2400" b="1" kern="0" dirty="0">
                <a:solidFill>
                  <a:srgbClr val="004C8B"/>
                </a:solidFill>
                <a:latin typeface="Calibri"/>
                <a:ea typeface="ＭＳ Ｐゴシック" charset="0"/>
              </a:rPr>
              <a:t> Q</a:t>
            </a:r>
            <a:r>
              <a:rPr lang="en-US" sz="2400" kern="0" dirty="0">
                <a:solidFill>
                  <a:srgbClr val="004C8B"/>
                </a:solidFill>
                <a:latin typeface="Calibri"/>
                <a:ea typeface="ＭＳ Ｐゴシック" charset="0"/>
              </a:rPr>
              <a:t>uality of</a:t>
            </a:r>
            <a:r>
              <a:rPr lang="en-US" sz="2400" b="1" kern="0" dirty="0">
                <a:solidFill>
                  <a:srgbClr val="004C8B"/>
                </a:solidFill>
                <a:latin typeface="Calibri"/>
                <a:ea typeface="ＭＳ Ｐゴシック" charset="0"/>
              </a:rPr>
              <a:t> I</a:t>
            </a:r>
            <a:r>
              <a:rPr lang="en-US" sz="2400" kern="0" dirty="0">
                <a:solidFill>
                  <a:srgbClr val="004C8B"/>
                </a:solidFill>
                <a:latin typeface="Calibri"/>
                <a:ea typeface="ＭＳ Ｐゴシック" charset="0"/>
              </a:rPr>
              <a:t>nstructional</a:t>
            </a:r>
            <a:r>
              <a:rPr lang="en-US" sz="2400" b="1" kern="0" dirty="0">
                <a:solidFill>
                  <a:srgbClr val="004C8B"/>
                </a:solidFill>
                <a:latin typeface="Calibri"/>
                <a:ea typeface="ＭＳ Ｐゴシック" charset="0"/>
              </a:rPr>
              <a:t> P</a:t>
            </a:r>
            <a:r>
              <a:rPr lang="en-US" sz="2400" kern="0" dirty="0">
                <a:solidFill>
                  <a:srgbClr val="004C8B"/>
                </a:solidFill>
                <a:latin typeface="Calibri"/>
                <a:ea typeface="ＭＳ Ｐゴシック" charset="0"/>
              </a:rPr>
              <a:t>roducts</a:t>
            </a:r>
          </a:p>
          <a:p>
            <a:pPr lvl="0" defTabSz="914400">
              <a:spcBef>
                <a:spcPts val="0"/>
              </a:spcBef>
              <a:spcAft>
                <a:spcPts val="0"/>
              </a:spcAft>
            </a:pPr>
            <a:endParaRPr lang="en-US" sz="2400" b="1" kern="0" dirty="0" smtClean="0">
              <a:solidFill>
                <a:srgbClr val="004C8B"/>
              </a:solidFill>
              <a:latin typeface="Calibri"/>
              <a:ea typeface="ＭＳ Ｐゴシック" charset="0"/>
            </a:endParaRPr>
          </a:p>
          <a:p>
            <a:pPr lvl="0" defTabSz="914400">
              <a:spcBef>
                <a:spcPts val="0"/>
              </a:spcBef>
              <a:spcAft>
                <a:spcPts val="0"/>
              </a:spcAft>
            </a:pPr>
            <a:r>
              <a:rPr lang="en-US" sz="2400" kern="0" dirty="0" smtClean="0">
                <a:solidFill>
                  <a:srgbClr val="5E5E5D"/>
                </a:solidFill>
                <a:latin typeface="Calibri"/>
                <a:ea typeface="ＭＳ Ｐゴシック" charset="0"/>
              </a:rPr>
              <a:t>EQuIP </a:t>
            </a:r>
            <a:r>
              <a:rPr lang="en-US" sz="2400" kern="0" dirty="0">
                <a:solidFill>
                  <a:srgbClr val="5E5E5D"/>
                </a:solidFill>
                <a:latin typeface="Calibri"/>
                <a:ea typeface="ＭＳ Ｐゴシック" charset="0"/>
              </a:rPr>
              <a:t>for </a:t>
            </a:r>
            <a:r>
              <a:rPr lang="en-US" sz="2400" kern="0" dirty="0" smtClean="0">
                <a:solidFill>
                  <a:srgbClr val="5E5E5D"/>
                </a:solidFill>
                <a:latin typeface="Calibri"/>
                <a:ea typeface="ＭＳ Ｐゴシック" charset="0"/>
              </a:rPr>
              <a:t>NGSS </a:t>
            </a:r>
            <a:r>
              <a:rPr lang="en-US" sz="2400" kern="0" dirty="0">
                <a:solidFill>
                  <a:srgbClr val="5E5E5D"/>
                </a:solidFill>
                <a:latin typeface="Calibri"/>
                <a:ea typeface="ＭＳ Ｐゴシック" charset="0"/>
              </a:rPr>
              <a:t>builds on the </a:t>
            </a:r>
            <a:r>
              <a:rPr lang="en-US" sz="2400" kern="0" dirty="0" smtClean="0">
                <a:solidFill>
                  <a:srgbClr val="5E5E5D"/>
                </a:solidFill>
                <a:latin typeface="Calibri"/>
                <a:ea typeface="ＭＳ Ｐゴシック" charset="0"/>
              </a:rPr>
              <a:t>work of EQuIP </a:t>
            </a:r>
            <a:r>
              <a:rPr lang="en-US" sz="2400" kern="0" dirty="0">
                <a:solidFill>
                  <a:srgbClr val="5E5E5D"/>
                </a:solidFill>
                <a:latin typeface="Calibri"/>
                <a:ea typeface="ＭＳ Ｐゴシック" charset="0"/>
              </a:rPr>
              <a:t>for </a:t>
            </a:r>
            <a:r>
              <a:rPr lang="en-US" sz="2400" kern="0" dirty="0" smtClean="0">
                <a:solidFill>
                  <a:srgbClr val="5E5E5D"/>
                </a:solidFill>
                <a:latin typeface="Calibri"/>
                <a:ea typeface="ＭＳ Ｐゴシック" charset="0"/>
              </a:rPr>
              <a:t>CCSS and was developed </a:t>
            </a:r>
            <a:r>
              <a:rPr lang="en-US" sz="2400" kern="0" dirty="0">
                <a:solidFill>
                  <a:srgbClr val="5E5E5D"/>
                </a:solidFill>
                <a:latin typeface="Calibri"/>
                <a:ea typeface="ＭＳ Ｐゴシック" charset="0"/>
              </a:rPr>
              <a:t>to be </a:t>
            </a:r>
            <a:r>
              <a:rPr lang="en-US" sz="2400" kern="0" dirty="0" smtClean="0">
                <a:solidFill>
                  <a:srgbClr val="5E5E5D"/>
                </a:solidFill>
                <a:latin typeface="Calibri"/>
                <a:ea typeface="ＭＳ Ｐゴシック" charset="0"/>
              </a:rPr>
              <a:t>similar </a:t>
            </a:r>
            <a:r>
              <a:rPr lang="en-US" sz="2400" kern="0" dirty="0">
                <a:solidFill>
                  <a:srgbClr val="5E5E5D"/>
                </a:solidFill>
                <a:latin typeface="Calibri"/>
                <a:ea typeface="ＭＳ Ｐゴシック" charset="0"/>
              </a:rPr>
              <a:t>to the EQuIP rubrics for CCSS, while meeting the needs of the science standards</a:t>
            </a:r>
            <a:r>
              <a:rPr lang="en-US" sz="2400" kern="0" dirty="0" smtClean="0">
                <a:solidFill>
                  <a:srgbClr val="5E5E5D"/>
                </a:solidFill>
                <a:latin typeface="Calibri"/>
                <a:ea typeface="ＭＳ Ｐゴシック" charset="0"/>
              </a:rPr>
              <a:t>.</a:t>
            </a:r>
          </a:p>
          <a:p>
            <a:pPr lvl="0" defTabSz="914400">
              <a:spcBef>
                <a:spcPts val="0"/>
              </a:spcBef>
              <a:spcAft>
                <a:spcPts val="0"/>
              </a:spcAft>
            </a:pPr>
            <a:endParaRPr lang="en-US" sz="2400" kern="0" dirty="0">
              <a:solidFill>
                <a:srgbClr val="5E5E5D"/>
              </a:solidFill>
              <a:latin typeface="Calibri"/>
              <a:ea typeface="ＭＳ Ｐゴシック" charset="0"/>
            </a:endParaRPr>
          </a:p>
          <a:p>
            <a:pPr lvl="0" defTabSz="914400">
              <a:spcBef>
                <a:spcPts val="0"/>
              </a:spcBef>
              <a:spcAft>
                <a:spcPts val="0"/>
              </a:spcAft>
            </a:pPr>
            <a:r>
              <a:rPr lang="en-US" sz="2400" kern="0" dirty="0" smtClean="0">
                <a:solidFill>
                  <a:srgbClr val="5E5E5D"/>
                </a:solidFill>
                <a:latin typeface="Calibri"/>
                <a:ea typeface="ＭＳ Ｐゴシック" charset="0"/>
              </a:rPr>
              <a:t>EQuIP for NGSS has been constructed in partnership with NSTA, states, and CCSS </a:t>
            </a:r>
            <a:r>
              <a:rPr lang="en-US" sz="2400" kern="0" dirty="0">
                <a:solidFill>
                  <a:srgbClr val="5E5E5D"/>
                </a:solidFill>
                <a:latin typeface="Calibri"/>
                <a:ea typeface="ＭＳ Ｐゴシック" charset="0"/>
              </a:rPr>
              <a:t>EQuIP </a:t>
            </a:r>
            <a:r>
              <a:rPr lang="en-US" sz="2400" kern="0" dirty="0" smtClean="0">
                <a:solidFill>
                  <a:srgbClr val="5E5E5D"/>
                </a:solidFill>
                <a:latin typeface="Calibri"/>
                <a:ea typeface="ＭＳ Ｐゴシック" charset="0"/>
              </a:rPr>
              <a:t>developers, standards writers, and has been tested with teacher focus groups.</a:t>
            </a:r>
            <a:endParaRPr lang="en-US" sz="2400" kern="0" dirty="0">
              <a:solidFill>
                <a:srgbClr val="5E5E5D"/>
              </a:solidFill>
              <a:latin typeface="Calibri"/>
              <a:ea typeface="ＭＳ Ｐゴシック" charset="0"/>
            </a:endParaRPr>
          </a:p>
        </p:txBody>
      </p:sp>
      <p:sp>
        <p:nvSpPr>
          <p:cNvPr id="7" name="Title 7"/>
          <p:cNvSpPr>
            <a:spLocks noGrp="1"/>
          </p:cNvSpPr>
          <p:nvPr>
            <p:ph type="title"/>
          </p:nvPr>
        </p:nvSpPr>
        <p:spPr>
          <a:xfrm>
            <a:off x="0" y="9462"/>
            <a:ext cx="8229600" cy="1143000"/>
          </a:xfrm>
        </p:spPr>
        <p:txBody>
          <a:bodyPr/>
          <a:lstStyle/>
          <a:p>
            <a:r>
              <a:rPr lang="en-US" dirty="0" smtClean="0"/>
              <a:t>Overview of EQuIP</a:t>
            </a:r>
            <a:endParaRPr lang="en-US" dirty="0"/>
          </a:p>
        </p:txBody>
      </p:sp>
    </p:spTree>
    <p:extLst>
      <p:ext uri="{BB962C8B-B14F-4D97-AF65-F5344CB8AC3E}">
        <p14:creationId xmlns:p14="http://schemas.microsoft.com/office/powerpoint/2010/main" val="508521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20</a:t>
            </a:fld>
            <a:endParaRPr lang="en-US" dirty="0"/>
          </a:p>
        </p:txBody>
      </p:sp>
      <p:sp>
        <p:nvSpPr>
          <p:cNvPr id="2" name="Content Placeholder 1"/>
          <p:cNvSpPr>
            <a:spLocks noGrp="1"/>
          </p:cNvSpPr>
          <p:nvPr>
            <p:ph type="body" sz="quarter" idx="13"/>
          </p:nvPr>
        </p:nvSpPr>
        <p:spPr>
          <a:xfrm>
            <a:off x="457200" y="1371600"/>
            <a:ext cx="8515350" cy="4433777"/>
          </a:xfrm>
        </p:spPr>
        <p:txBody>
          <a:bodyPr/>
          <a:lstStyle/>
          <a:p>
            <a:pPr>
              <a:buNone/>
            </a:pPr>
            <a:r>
              <a:rPr lang="en-US" sz="1800" b="0" i="1" kern="0" dirty="0" smtClean="0">
                <a:solidFill>
                  <a:srgbClr val="004C8B"/>
                </a:solidFill>
                <a:ea typeface="ＭＳ Ｐゴシック" charset="0"/>
              </a:rPr>
              <a:t>The lesson or unit aligns with the conceptual shifts of the NGSS:</a:t>
            </a:r>
          </a:p>
          <a:p>
            <a:pPr lvl="0">
              <a:spcAft>
                <a:spcPts val="0"/>
              </a:spcAft>
              <a:buFont typeface="Courier New" pitchFamily="49" charset="0"/>
              <a:buChar char="o"/>
            </a:pPr>
            <a:r>
              <a:rPr lang="en-US" sz="1800" b="0" dirty="0" smtClean="0">
                <a:solidFill>
                  <a:srgbClr val="5E5E5D"/>
                </a:solidFill>
              </a:rPr>
              <a:t>Elements of the science and engineering practice(s), disciplinary core idea(s), and crosscutting concept(s), blend and work together to support students in three-dimensional learning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use specific elements of the practice(s)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construct and use specific elements of the disciplinary core idea(s)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construct and use specific elements of the crosscutting concept(s) to make sense of phenomena or design solutions.</a:t>
            </a:r>
          </a:p>
          <a:p>
            <a:pPr>
              <a:spcAft>
                <a:spcPts val="0"/>
              </a:spcAft>
              <a:buFont typeface="+mj-lt"/>
              <a:buAutoNum type="arabicPeriod"/>
            </a:pPr>
            <a:endParaRPr lang="en-US" sz="1800" b="0" dirty="0" smtClean="0">
              <a:solidFill>
                <a:srgbClr val="5E5E5D"/>
              </a:solidFill>
            </a:endParaRPr>
          </a:p>
          <a:p>
            <a:pPr>
              <a:spcAft>
                <a:spcPts val="0"/>
              </a:spcAft>
              <a:buFont typeface="+mj-lt"/>
              <a:buAutoNum type="arabicPeriod"/>
            </a:pPr>
            <a:endParaRPr lang="en-US" sz="1800" b="0" dirty="0">
              <a:solidFill>
                <a:srgbClr val="5E5E5D"/>
              </a:solidFill>
            </a:endParaRPr>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Criteria for Column I: </a:t>
            </a:r>
            <a:br>
              <a:rPr lang="en-US" sz="3600" kern="0" dirty="0" smtClean="0">
                <a:ea typeface="ＭＳ Ｐゴシック" charset="0"/>
              </a:rPr>
            </a:br>
            <a:r>
              <a:rPr lang="en-US" sz="3600" kern="0" dirty="0" smtClean="0">
                <a:ea typeface="ＭＳ Ｐゴシック" charset="0"/>
              </a:rPr>
              <a:t>Alignment to the NGSS</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spTree>
    <p:extLst>
      <p:ext uri="{BB962C8B-B14F-4D97-AF65-F5344CB8AC3E}">
        <p14:creationId xmlns:p14="http://schemas.microsoft.com/office/powerpoint/2010/main" val="87636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21</a:t>
            </a:fld>
            <a:endParaRPr lang="en-US" dirty="0"/>
          </a:p>
        </p:txBody>
      </p:sp>
      <p:sp>
        <p:nvSpPr>
          <p:cNvPr id="2" name="Content Placeholder 1"/>
          <p:cNvSpPr>
            <a:spLocks noGrp="1"/>
          </p:cNvSpPr>
          <p:nvPr>
            <p:ph type="body" sz="quarter" idx="13"/>
          </p:nvPr>
        </p:nvSpPr>
        <p:spPr>
          <a:xfrm>
            <a:off x="457200" y="1371600"/>
            <a:ext cx="8534400" cy="4433777"/>
          </a:xfrm>
          <a:ln w="12700">
            <a:noFill/>
          </a:ln>
        </p:spPr>
        <p:txBody>
          <a:bodyPr/>
          <a:lstStyle/>
          <a:p>
            <a:pPr>
              <a:buNone/>
            </a:pPr>
            <a:r>
              <a:rPr lang="en-US" sz="1800" b="0" i="1" kern="0" dirty="0" smtClean="0">
                <a:solidFill>
                  <a:srgbClr val="004C8B"/>
                </a:solidFill>
                <a:ea typeface="ＭＳ Ｐゴシック" charset="0"/>
              </a:rPr>
              <a:t>The lesson or unit aligns with the conceptual shifts of the NGSS:</a:t>
            </a:r>
          </a:p>
          <a:p>
            <a:pPr lvl="0">
              <a:spcAft>
                <a:spcPts val="0"/>
              </a:spcAft>
              <a:buFont typeface="Courier New" pitchFamily="49" charset="0"/>
              <a:buChar char="o"/>
            </a:pPr>
            <a:r>
              <a:rPr lang="en-US" sz="1800" dirty="0" smtClean="0">
                <a:solidFill>
                  <a:srgbClr val="5E5E5D"/>
                </a:solidFill>
              </a:rPr>
              <a:t>Elements</a:t>
            </a:r>
            <a:r>
              <a:rPr lang="en-US" sz="1800" b="0" dirty="0" smtClean="0">
                <a:solidFill>
                  <a:srgbClr val="5E5E5D"/>
                </a:solidFill>
              </a:rPr>
              <a:t> of the science and engineering practice(s), disciplinary core idea(s), and crosscutting concept(s), blend and work together to support students in three-dimensional learning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use specific elements of the practice(s)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construct and use specific elements of the disciplinary core idea(s)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construct and use specific elements of the crosscutting concept(s) to make sense of phenomena or design solutions.</a:t>
            </a:r>
          </a:p>
          <a:p>
            <a:pPr>
              <a:spcAft>
                <a:spcPts val="0"/>
              </a:spcAft>
              <a:buFont typeface="+mj-lt"/>
              <a:buAutoNum type="arabicPeriod"/>
            </a:pPr>
            <a:endParaRPr lang="en-US" sz="1800" b="0" dirty="0" smtClean="0">
              <a:solidFill>
                <a:srgbClr val="5E5E5D"/>
              </a:solidFill>
            </a:endParaRPr>
          </a:p>
          <a:p>
            <a:pPr>
              <a:spcAft>
                <a:spcPts val="0"/>
              </a:spcAft>
              <a:buFont typeface="+mj-lt"/>
              <a:buAutoNum type="arabicPeriod"/>
            </a:pPr>
            <a:endParaRPr lang="en-US" sz="1800" b="0" dirty="0">
              <a:solidFill>
                <a:srgbClr val="5E5E5D"/>
              </a:solidFill>
            </a:endParaRPr>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Criteria for Column I: </a:t>
            </a:r>
            <a:br>
              <a:rPr lang="en-US" sz="3600" kern="0" dirty="0" smtClean="0">
                <a:ea typeface="ＭＳ Ｐゴシック" charset="0"/>
              </a:rPr>
            </a:br>
            <a:r>
              <a:rPr lang="en-US" sz="3600" kern="0" dirty="0" smtClean="0">
                <a:ea typeface="ＭＳ Ｐゴシック" charset="0"/>
              </a:rPr>
              <a:t>Alignment to the NGSS</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sp>
        <p:nvSpPr>
          <p:cNvPr id="19" name="Freeform 18"/>
          <p:cNvSpPr/>
          <p:nvPr/>
        </p:nvSpPr>
        <p:spPr>
          <a:xfrm>
            <a:off x="1637732" y="1910685"/>
            <a:ext cx="6864824" cy="3152634"/>
          </a:xfrm>
          <a:custGeom>
            <a:avLst/>
            <a:gdLst>
              <a:gd name="connsiteX0" fmla="*/ 0 w 6373505"/>
              <a:gd name="connsiteY0" fmla="*/ 0 h 2620370"/>
              <a:gd name="connsiteX1" fmla="*/ 423081 w 6373505"/>
              <a:gd name="connsiteY1" fmla="*/ 2620370 h 2620370"/>
              <a:gd name="connsiteX2" fmla="*/ 6373505 w 6373505"/>
              <a:gd name="connsiteY2" fmla="*/ 272955 h 2620370"/>
              <a:gd name="connsiteX3" fmla="*/ 0 w 6373505"/>
              <a:gd name="connsiteY3" fmla="*/ 0 h 2620370"/>
              <a:gd name="connsiteX0" fmla="*/ 0 w 6850155"/>
              <a:gd name="connsiteY0" fmla="*/ 0 h 2620370"/>
              <a:gd name="connsiteX1" fmla="*/ 423081 w 6850155"/>
              <a:gd name="connsiteY1" fmla="*/ 2620370 h 2620370"/>
              <a:gd name="connsiteX2" fmla="*/ 6850155 w 6850155"/>
              <a:gd name="connsiteY2" fmla="*/ 228854 h 2620370"/>
              <a:gd name="connsiteX3" fmla="*/ 0 w 6850155"/>
              <a:gd name="connsiteY3" fmla="*/ 0 h 2620370"/>
              <a:gd name="connsiteX0" fmla="*/ 0 w 6850155"/>
              <a:gd name="connsiteY0" fmla="*/ 0 h 2620370"/>
              <a:gd name="connsiteX1" fmla="*/ 476650 w 6850155"/>
              <a:gd name="connsiteY1" fmla="*/ 2620370 h 2620370"/>
              <a:gd name="connsiteX2" fmla="*/ 6850155 w 6850155"/>
              <a:gd name="connsiteY2" fmla="*/ 228854 h 2620370"/>
              <a:gd name="connsiteX3" fmla="*/ 0 w 6850155"/>
              <a:gd name="connsiteY3" fmla="*/ 0 h 2620370"/>
              <a:gd name="connsiteX0" fmla="*/ 0 w 6850155"/>
              <a:gd name="connsiteY0" fmla="*/ 0 h 2620370"/>
              <a:gd name="connsiteX1" fmla="*/ 476650 w 6850155"/>
              <a:gd name="connsiteY1" fmla="*/ 2620370 h 2620370"/>
              <a:gd name="connsiteX2" fmla="*/ 6850155 w 6850155"/>
              <a:gd name="connsiteY2" fmla="*/ 228854 h 2620370"/>
              <a:gd name="connsiteX3" fmla="*/ 0 w 6850155"/>
              <a:gd name="connsiteY3" fmla="*/ 0 h 2620370"/>
              <a:gd name="connsiteX0" fmla="*/ 0 w 6850155"/>
              <a:gd name="connsiteY0" fmla="*/ 0 h 2620370"/>
              <a:gd name="connsiteX1" fmla="*/ 476650 w 6850155"/>
              <a:gd name="connsiteY1" fmla="*/ 2620370 h 2620370"/>
              <a:gd name="connsiteX2" fmla="*/ 6850155 w 6850155"/>
              <a:gd name="connsiteY2" fmla="*/ 228854 h 2620370"/>
              <a:gd name="connsiteX3" fmla="*/ 0 w 6850155"/>
              <a:gd name="connsiteY3" fmla="*/ 0 h 2620370"/>
              <a:gd name="connsiteX0" fmla="*/ 0 w 6850155"/>
              <a:gd name="connsiteY0" fmla="*/ 0 h 2620370"/>
              <a:gd name="connsiteX1" fmla="*/ 476650 w 6850155"/>
              <a:gd name="connsiteY1" fmla="*/ 2620370 h 2620370"/>
              <a:gd name="connsiteX2" fmla="*/ 6850155 w 6850155"/>
              <a:gd name="connsiteY2" fmla="*/ 228854 h 2620370"/>
              <a:gd name="connsiteX3" fmla="*/ 0 w 6850155"/>
              <a:gd name="connsiteY3" fmla="*/ 0 h 2620370"/>
              <a:gd name="connsiteX0" fmla="*/ 0 w 6850155"/>
              <a:gd name="connsiteY0" fmla="*/ 0 h 2620370"/>
              <a:gd name="connsiteX1" fmla="*/ 476650 w 6850155"/>
              <a:gd name="connsiteY1" fmla="*/ 2620370 h 2620370"/>
              <a:gd name="connsiteX2" fmla="*/ 6850155 w 6850155"/>
              <a:gd name="connsiteY2" fmla="*/ 228854 h 2620370"/>
              <a:gd name="connsiteX3" fmla="*/ 0 w 6850155"/>
              <a:gd name="connsiteY3" fmla="*/ 0 h 2620370"/>
              <a:gd name="connsiteX0" fmla="*/ 0 w 6850155"/>
              <a:gd name="connsiteY0" fmla="*/ 0 h 2620370"/>
              <a:gd name="connsiteX1" fmla="*/ 476650 w 6850155"/>
              <a:gd name="connsiteY1" fmla="*/ 2620370 h 2620370"/>
              <a:gd name="connsiteX2" fmla="*/ 6850155 w 6850155"/>
              <a:gd name="connsiteY2" fmla="*/ 228854 h 2620370"/>
              <a:gd name="connsiteX3" fmla="*/ 0 w 6850155"/>
              <a:gd name="connsiteY3" fmla="*/ 0 h 2620370"/>
            </a:gdLst>
            <a:ahLst/>
            <a:cxnLst>
              <a:cxn ang="0">
                <a:pos x="connsiteX0" y="connsiteY0"/>
              </a:cxn>
              <a:cxn ang="0">
                <a:pos x="connsiteX1" y="connsiteY1"/>
              </a:cxn>
              <a:cxn ang="0">
                <a:pos x="connsiteX2" y="connsiteY2"/>
              </a:cxn>
              <a:cxn ang="0">
                <a:pos x="connsiteX3" y="connsiteY3"/>
              </a:cxn>
            </a:cxnLst>
            <a:rect l="l" t="t" r="r" b="b"/>
            <a:pathLst>
              <a:path w="6850155" h="2620370">
                <a:moveTo>
                  <a:pt x="0" y="0"/>
                </a:moveTo>
                <a:lnTo>
                  <a:pt x="476650" y="2620370"/>
                </a:lnTo>
                <a:lnTo>
                  <a:pt x="6850155" y="228854"/>
                </a:lnTo>
                <a:lnTo>
                  <a:pt x="0" y="0"/>
                </a:lnTo>
                <a:close/>
              </a:path>
            </a:pathLst>
          </a:cu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115403" y="2210937"/>
            <a:ext cx="6387152" cy="2852382"/>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2115403" y="5063319"/>
            <a:ext cx="638715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442955" y="2320120"/>
            <a:ext cx="5718409" cy="2677656"/>
          </a:xfrm>
          <a:prstGeom prst="rect">
            <a:avLst/>
          </a:prstGeom>
          <a:noFill/>
        </p:spPr>
        <p:txBody>
          <a:bodyPr wrap="square" rtlCol="0">
            <a:spAutoFit/>
          </a:bodyPr>
          <a:lstStyle/>
          <a:p>
            <a:r>
              <a:rPr lang="en-US" sz="2400" dirty="0" smtClean="0"/>
              <a:t>The term </a:t>
            </a:r>
            <a:r>
              <a:rPr lang="en-US" sz="2400" i="1" dirty="0" smtClean="0"/>
              <a:t>element</a:t>
            </a:r>
            <a:r>
              <a:rPr lang="en-US" sz="2400" dirty="0" smtClean="0"/>
              <a:t> is used in the rubric to represent the relevant, bulleted practices, disciplinary core ideas, and crosscutting concepts that are articulated in the foundation boxes of the standards as well as the in the NGSS appendices on each dimension.</a:t>
            </a:r>
            <a:endParaRPr lang="en-US" sz="2400" dirty="0"/>
          </a:p>
        </p:txBody>
      </p:sp>
      <p:cxnSp>
        <p:nvCxnSpPr>
          <p:cNvPr id="25" name="Straight Connector 24"/>
          <p:cNvCxnSpPr/>
          <p:nvPr/>
        </p:nvCxnSpPr>
        <p:spPr>
          <a:xfrm>
            <a:off x="8502555" y="2197289"/>
            <a:ext cx="0" cy="28523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89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025" y="1343025"/>
            <a:ext cx="8267700" cy="707886"/>
          </a:xfrm>
          <a:prstGeom prst="rect">
            <a:avLst/>
          </a:prstGeom>
        </p:spPr>
        <p:txBody>
          <a:bodyPr wrap="square">
            <a:spAutoFit/>
          </a:bodyPr>
          <a:lstStyle/>
          <a:p>
            <a:pPr lvl="0" defTabSz="914400">
              <a:spcBef>
                <a:spcPts val="0"/>
              </a:spcBef>
              <a:spcAft>
                <a:spcPts val="0"/>
              </a:spcAft>
            </a:pPr>
            <a:endParaRPr lang="en-US" sz="2000" kern="0" dirty="0">
              <a:solidFill>
                <a:srgbClr val="004C8B"/>
              </a:solidFill>
              <a:latin typeface="Calibri"/>
              <a:ea typeface="ＭＳ Ｐゴシック" charset="0"/>
            </a:endParaRPr>
          </a:p>
          <a:p>
            <a:pPr lvl="0" defTabSz="914400">
              <a:spcBef>
                <a:spcPts val="0"/>
              </a:spcBef>
              <a:spcAft>
                <a:spcPts val="0"/>
              </a:spcAft>
            </a:pPr>
            <a:endParaRPr lang="en-US" sz="2000" kern="0" dirty="0" smtClean="0">
              <a:solidFill>
                <a:srgbClr val="004C8B"/>
              </a:solidFill>
              <a:latin typeface="Calibri"/>
              <a:ea typeface="ＭＳ Ｐゴシック" charset="0"/>
            </a:endParaRPr>
          </a:p>
        </p:txBody>
      </p:sp>
      <p:sp>
        <p:nvSpPr>
          <p:cNvPr id="7" name="Title 7"/>
          <p:cNvSpPr>
            <a:spLocks noGrp="1"/>
          </p:cNvSpPr>
          <p:nvPr>
            <p:ph type="title"/>
          </p:nvPr>
        </p:nvSpPr>
        <p:spPr>
          <a:xfrm>
            <a:off x="0" y="9462"/>
            <a:ext cx="8229600" cy="1143000"/>
          </a:xfrm>
        </p:spPr>
        <p:txBody>
          <a:bodyPr/>
          <a:lstStyle/>
          <a:p>
            <a:r>
              <a:rPr lang="en-US" dirty="0" smtClean="0"/>
              <a:t>Overview of NGSS</a:t>
            </a:r>
            <a:endParaRPr lang="en-US" dirty="0"/>
          </a:p>
        </p:txBody>
      </p:sp>
      <p:sp>
        <p:nvSpPr>
          <p:cNvPr id="6" name="AutoShape 5"/>
          <p:cNvSpPr>
            <a:spLocks/>
          </p:cNvSpPr>
          <p:nvPr/>
        </p:nvSpPr>
        <p:spPr bwMode="auto">
          <a:xfrm>
            <a:off x="1080371" y="2826475"/>
            <a:ext cx="275258" cy="10502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15635" y="0"/>
                  <a:pt x="10800" y="72"/>
                  <a:pt x="10800" y="162"/>
                </a:cubicBezTo>
                <a:lnTo>
                  <a:pt x="10800" y="10637"/>
                </a:lnTo>
                <a:cubicBezTo>
                  <a:pt x="10800" y="10727"/>
                  <a:pt x="5964" y="10800"/>
                  <a:pt x="0" y="10800"/>
                </a:cubicBezTo>
                <a:cubicBezTo>
                  <a:pt x="0" y="10800"/>
                  <a:pt x="0" y="10800"/>
                  <a:pt x="0" y="10800"/>
                </a:cubicBezTo>
                <a:cubicBezTo>
                  <a:pt x="5964" y="10800"/>
                  <a:pt x="10800" y="10872"/>
                  <a:pt x="10800" y="10962"/>
                </a:cubicBezTo>
                <a:lnTo>
                  <a:pt x="10800" y="21437"/>
                </a:lnTo>
                <a:cubicBezTo>
                  <a:pt x="10800" y="21527"/>
                  <a:pt x="15635" y="21600"/>
                  <a:pt x="21600" y="21600"/>
                </a:cubicBezTo>
              </a:path>
            </a:pathLst>
          </a:custGeom>
          <a:solidFill>
            <a:srgbClr val="000000">
              <a:alpha val="0"/>
            </a:srgbClr>
          </a:solidFill>
          <a:ln w="13546" cap="flat" cmpd="sng">
            <a:solidFill>
              <a:srgbClr val="000000"/>
            </a:solidFill>
            <a:prstDash val="solid"/>
            <a:round/>
            <a:headEnd/>
            <a:tailEnd/>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68939" fontAlgn="base" hangingPunct="0">
              <a:spcBef>
                <a:spcPct val="0"/>
              </a:spcBef>
              <a:spcAft>
                <a:spcPct val="0"/>
              </a:spcAft>
            </a:pPr>
            <a:endParaRPr lang="en-US" sz="2900" dirty="0" smtClean="0">
              <a:solidFill>
                <a:srgbClr val="000000"/>
              </a:solidFill>
              <a:sym typeface="Helvetica Light" charset="0"/>
            </a:endParaRPr>
          </a:p>
        </p:txBody>
      </p:sp>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57932" t="23958" r="4584" b="46578"/>
          <a:stretch/>
        </p:blipFill>
        <p:spPr bwMode="auto">
          <a:xfrm>
            <a:off x="1385402" y="1622262"/>
            <a:ext cx="7679929" cy="22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3"/>
          <p:cNvSpPr>
            <a:spLocks/>
          </p:cNvSpPr>
          <p:nvPr/>
        </p:nvSpPr>
        <p:spPr bwMode="auto">
          <a:xfrm>
            <a:off x="1080370" y="2047908"/>
            <a:ext cx="30958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15635" y="0"/>
                  <a:pt x="10800" y="145"/>
                  <a:pt x="10800" y="324"/>
                </a:cubicBezTo>
                <a:lnTo>
                  <a:pt x="10800" y="10474"/>
                </a:lnTo>
                <a:cubicBezTo>
                  <a:pt x="10800" y="10654"/>
                  <a:pt x="5964" y="10800"/>
                  <a:pt x="0" y="10800"/>
                </a:cubicBezTo>
                <a:cubicBezTo>
                  <a:pt x="0" y="10800"/>
                  <a:pt x="0" y="10800"/>
                  <a:pt x="0" y="10800"/>
                </a:cubicBezTo>
                <a:cubicBezTo>
                  <a:pt x="5964" y="10800"/>
                  <a:pt x="10800" y="10945"/>
                  <a:pt x="10800" y="11125"/>
                </a:cubicBezTo>
                <a:lnTo>
                  <a:pt x="10800" y="21275"/>
                </a:lnTo>
                <a:cubicBezTo>
                  <a:pt x="10800" y="21454"/>
                  <a:pt x="15635" y="21600"/>
                  <a:pt x="21600" y="21600"/>
                </a:cubicBezTo>
              </a:path>
            </a:pathLst>
          </a:custGeom>
          <a:solidFill>
            <a:srgbClr val="000000">
              <a:alpha val="0"/>
            </a:srgbClr>
          </a:solidFill>
          <a:ln w="13546" cap="flat" cmpd="sng">
            <a:solidFill>
              <a:srgbClr val="000000"/>
            </a:solidFill>
            <a:prstDash val="solid"/>
            <a:round/>
            <a:headEnd/>
            <a:tailEnd/>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68939" fontAlgn="base" hangingPunct="0">
              <a:spcBef>
                <a:spcPct val="0"/>
              </a:spcBef>
              <a:spcAft>
                <a:spcPct val="0"/>
              </a:spcAft>
            </a:pPr>
            <a:endParaRPr lang="en-US" sz="2900" dirty="0" smtClean="0">
              <a:solidFill>
                <a:srgbClr val="000000"/>
              </a:solidFill>
              <a:sym typeface="Helvetica Light" charset="0"/>
            </a:endParaRPr>
          </a:p>
        </p:txBody>
      </p:sp>
      <p:sp>
        <p:nvSpPr>
          <p:cNvPr id="18" name="TextBox 17"/>
          <p:cNvSpPr txBox="1"/>
          <p:nvPr/>
        </p:nvSpPr>
        <p:spPr>
          <a:xfrm>
            <a:off x="1639290" y="4718491"/>
            <a:ext cx="6980758" cy="369332"/>
          </a:xfrm>
          <a:prstGeom prst="rect">
            <a:avLst/>
          </a:prstGeom>
          <a:noFill/>
        </p:spPr>
        <p:txBody>
          <a:bodyPr wrap="none" rtlCol="0">
            <a:spAutoFit/>
          </a:bodyPr>
          <a:lstStyle/>
          <a:p>
            <a:pPr algn="ctr"/>
            <a:r>
              <a:rPr lang="en-US" sz="1600" b="1" dirty="0" smtClean="0">
                <a:solidFill>
                  <a:srgbClr val="004C8B"/>
                </a:solidFill>
                <a:ea typeface="ＭＳ Ｐゴシック" charset="0"/>
                <a:cs typeface="Calibri"/>
              </a:rPr>
              <a:t>Elements</a:t>
            </a:r>
            <a:r>
              <a:rPr lang="en-US" sz="1600" b="1" dirty="0" smtClean="0">
                <a:solidFill>
                  <a:srgbClr val="DD4F23"/>
                </a:solidFill>
                <a:ea typeface="ＭＳ Ｐゴシック" charset="0"/>
                <a:cs typeface="Calibri"/>
              </a:rPr>
              <a:t> </a:t>
            </a:r>
            <a:r>
              <a:rPr lang="en-US" sz="1600" dirty="0">
                <a:solidFill>
                  <a:srgbClr val="000000"/>
                </a:solidFill>
                <a:ea typeface="ＭＳ Ｐゴシック" charset="0"/>
                <a:cs typeface="Calibri"/>
              </a:rPr>
              <a:t>are the bullet </a:t>
            </a:r>
            <a:r>
              <a:rPr lang="en-US" sz="1600" dirty="0" smtClean="0">
                <a:solidFill>
                  <a:srgbClr val="000000"/>
                </a:solidFill>
                <a:ea typeface="ＭＳ Ｐゴシック" charset="0"/>
                <a:cs typeface="Calibri"/>
              </a:rPr>
              <a:t>points that further describe each of </a:t>
            </a:r>
            <a:r>
              <a:rPr lang="en-US" sz="1600" dirty="0">
                <a:solidFill>
                  <a:srgbClr val="000000"/>
                </a:solidFill>
                <a:ea typeface="ＭＳ Ｐゴシック" charset="0"/>
                <a:cs typeface="Calibri"/>
              </a:rPr>
              <a:t>the three dimensions</a:t>
            </a:r>
            <a:r>
              <a:rPr lang="en-US" dirty="0" smtClean="0">
                <a:solidFill>
                  <a:srgbClr val="000000"/>
                </a:solidFill>
                <a:ea typeface="ＭＳ Ｐゴシック" charset="0"/>
                <a:cs typeface="Calibri"/>
              </a:rPr>
              <a:t>.</a:t>
            </a:r>
            <a:endParaRPr lang="en-US" dirty="0">
              <a:solidFill>
                <a:srgbClr val="000000"/>
              </a:solidFill>
              <a:ea typeface="ＭＳ Ｐゴシック" charset="0"/>
              <a:cs typeface="Calibri"/>
            </a:endParaRPr>
          </a:p>
        </p:txBody>
      </p:sp>
      <p:cxnSp>
        <p:nvCxnSpPr>
          <p:cNvPr id="23" name="Straight Arrow Connector 22"/>
          <p:cNvCxnSpPr/>
          <p:nvPr/>
        </p:nvCxnSpPr>
        <p:spPr bwMode="auto">
          <a:xfrm flipV="1">
            <a:off x="7230145" y="3891062"/>
            <a:ext cx="478466" cy="886146"/>
          </a:xfrm>
          <a:prstGeom prst="straightConnector1">
            <a:avLst/>
          </a:prstGeom>
          <a:solidFill>
            <a:srgbClr val="0091B2"/>
          </a:solidFill>
          <a:ln w="9525" cap="flat" cmpd="sng" algn="ctr">
            <a:solidFill>
              <a:srgbClr val="004C8B"/>
            </a:solidFill>
            <a:prstDash val="solid"/>
            <a:round/>
            <a:headEnd type="none" w="med" len="med"/>
            <a:tailEnd type="arrow"/>
          </a:ln>
          <a:effectLst/>
        </p:spPr>
      </p:cxnSp>
      <p:cxnSp>
        <p:nvCxnSpPr>
          <p:cNvPr id="24" name="Straight Arrow Connector 23"/>
          <p:cNvCxnSpPr/>
          <p:nvPr/>
        </p:nvCxnSpPr>
        <p:spPr bwMode="auto">
          <a:xfrm flipH="1" flipV="1">
            <a:off x="5676468" y="3912327"/>
            <a:ext cx="1553677" cy="864881"/>
          </a:xfrm>
          <a:prstGeom prst="straightConnector1">
            <a:avLst/>
          </a:prstGeom>
          <a:solidFill>
            <a:srgbClr val="0091B2"/>
          </a:solidFill>
          <a:ln w="9525" cap="flat" cmpd="sng" algn="ctr">
            <a:solidFill>
              <a:srgbClr val="004C8B"/>
            </a:solidFill>
            <a:prstDash val="solid"/>
            <a:round/>
            <a:headEnd type="none" w="med" len="med"/>
            <a:tailEnd type="arrow"/>
          </a:ln>
          <a:effectLst/>
        </p:spPr>
      </p:cxnSp>
      <p:cxnSp>
        <p:nvCxnSpPr>
          <p:cNvPr id="28" name="Straight Arrow Connector 27"/>
          <p:cNvCxnSpPr/>
          <p:nvPr/>
        </p:nvCxnSpPr>
        <p:spPr bwMode="auto">
          <a:xfrm flipH="1" flipV="1">
            <a:off x="3469670" y="3912328"/>
            <a:ext cx="3760475" cy="864880"/>
          </a:xfrm>
          <a:prstGeom prst="straightConnector1">
            <a:avLst/>
          </a:prstGeom>
          <a:solidFill>
            <a:srgbClr val="0091B2"/>
          </a:solidFill>
          <a:ln w="9525" cap="flat" cmpd="sng" algn="ctr">
            <a:solidFill>
              <a:srgbClr val="004C8B"/>
            </a:solidFill>
            <a:prstDash val="solid"/>
            <a:round/>
            <a:headEnd type="none" w="med" len="med"/>
            <a:tailEnd type="arrow"/>
          </a:ln>
          <a:effectLst/>
        </p:spPr>
      </p:cxnSp>
      <p:sp>
        <p:nvSpPr>
          <p:cNvPr id="31" name="Curved Right Arrow 30"/>
          <p:cNvSpPr/>
          <p:nvPr/>
        </p:nvSpPr>
        <p:spPr bwMode="auto">
          <a:xfrm rot="10800000" flipH="1">
            <a:off x="1246798" y="3477108"/>
            <a:ext cx="304800" cy="1552234"/>
          </a:xfrm>
          <a:prstGeom prst="curvedRightArrow">
            <a:avLst>
              <a:gd name="adj1" fmla="val 87503"/>
              <a:gd name="adj2" fmla="val 133611"/>
              <a:gd name="adj3" fmla="val 35697"/>
            </a:avLst>
          </a:prstGeom>
          <a:solidFill>
            <a:srgbClr val="004C8B"/>
          </a:solidFill>
          <a:ln w="9525" cap="flat" cmpd="sng" algn="ctr">
            <a:solidFill>
              <a:srgbClr val="004C8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solidFill>
                <a:srgbClr val="000000"/>
              </a:solidFill>
              <a:latin typeface="Arial" pitchFamily="-108" charset="0"/>
              <a:ea typeface="ＭＳ Ｐゴシック" charset="0"/>
            </a:endParaRPr>
          </a:p>
        </p:txBody>
      </p:sp>
      <p:sp>
        <p:nvSpPr>
          <p:cNvPr id="36" name="TextBox 35"/>
          <p:cNvSpPr txBox="1"/>
          <p:nvPr/>
        </p:nvSpPr>
        <p:spPr>
          <a:xfrm>
            <a:off x="-204919" y="2029109"/>
            <a:ext cx="1520456" cy="584775"/>
          </a:xfrm>
          <a:prstGeom prst="rect">
            <a:avLst/>
          </a:prstGeom>
          <a:noFill/>
        </p:spPr>
        <p:txBody>
          <a:bodyPr wrap="square" rtlCol="0">
            <a:spAutoFit/>
          </a:bodyPr>
          <a:lstStyle/>
          <a:p>
            <a:pPr algn="ctr"/>
            <a:r>
              <a:rPr lang="en-US" sz="1600" dirty="0">
                <a:solidFill>
                  <a:srgbClr val="000000"/>
                </a:solidFill>
                <a:ea typeface="ＭＳ Ｐゴシック" charset="0"/>
                <a:cs typeface="Calibri"/>
              </a:rPr>
              <a:t>Performance Expectations</a:t>
            </a:r>
          </a:p>
        </p:txBody>
      </p:sp>
      <p:sp>
        <p:nvSpPr>
          <p:cNvPr id="37" name="TextBox 36"/>
          <p:cNvSpPr txBox="1"/>
          <p:nvPr/>
        </p:nvSpPr>
        <p:spPr>
          <a:xfrm>
            <a:off x="-70205" y="3004615"/>
            <a:ext cx="1150575" cy="584775"/>
          </a:xfrm>
          <a:prstGeom prst="rect">
            <a:avLst/>
          </a:prstGeom>
          <a:noFill/>
        </p:spPr>
        <p:txBody>
          <a:bodyPr wrap="square" rtlCol="0">
            <a:spAutoFit/>
          </a:bodyPr>
          <a:lstStyle/>
          <a:p>
            <a:pPr algn="ctr"/>
            <a:r>
              <a:rPr lang="en-US" sz="1600" dirty="0" smtClean="0">
                <a:solidFill>
                  <a:srgbClr val="000000"/>
                </a:solidFill>
                <a:ea typeface="ＭＳ Ｐゴシック" charset="0"/>
                <a:cs typeface="Calibri"/>
              </a:rPr>
              <a:t>Foundation Boxes</a:t>
            </a:r>
            <a:endParaRPr lang="en-US" sz="1600" dirty="0">
              <a:solidFill>
                <a:srgbClr val="000000"/>
              </a:solidFill>
              <a:ea typeface="ＭＳ Ｐゴシック" charset="0"/>
              <a:cs typeface="Calibri"/>
            </a:endParaRPr>
          </a:p>
        </p:txBody>
      </p:sp>
    </p:spTree>
    <p:extLst>
      <p:ext uri="{BB962C8B-B14F-4D97-AF65-F5344CB8AC3E}">
        <p14:creationId xmlns:p14="http://schemas.microsoft.com/office/powerpoint/2010/main" val="2976999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072768-FD1D-4DFF-86D1-48AC91CC264B}" type="slidenum">
              <a:rPr lang="en-US" smtClean="0"/>
              <a:pPr/>
              <a:t>23</a:t>
            </a:fld>
            <a:endParaRPr lang="en-US"/>
          </a:p>
        </p:txBody>
      </p:sp>
      <p:sp>
        <p:nvSpPr>
          <p:cNvPr id="5" name="Content Placeholder 4"/>
          <p:cNvSpPr>
            <a:spLocks noGrp="1"/>
          </p:cNvSpPr>
          <p:nvPr>
            <p:ph type="body" sz="quarter" idx="13"/>
          </p:nvPr>
        </p:nvSpPr>
        <p:spPr/>
        <p:txBody>
          <a:bodyPr/>
          <a:lstStyle/>
          <a:p>
            <a:pPr marL="0" lvl="0" indent="0" defTabSz="914400">
              <a:spcBef>
                <a:spcPts val="0"/>
              </a:spcBef>
              <a:spcAft>
                <a:spcPts val="0"/>
              </a:spcAft>
              <a:buNone/>
            </a:pPr>
            <a:r>
              <a:rPr lang="en-US" sz="1800" kern="0" dirty="0">
                <a:solidFill>
                  <a:srgbClr val="004C8B"/>
                </a:solidFill>
                <a:ea typeface="ＭＳ Ｐゴシック" charset="0"/>
              </a:rPr>
              <a:t>Step 1. Review Materials</a:t>
            </a:r>
            <a:r>
              <a:rPr lang="en-US" sz="1800" b="0" kern="0" dirty="0">
                <a:solidFill>
                  <a:srgbClr val="004C8B"/>
                </a:solidFill>
                <a:ea typeface="ＭＳ Ｐゴシック" charset="0"/>
              </a:rPr>
              <a:t> </a:t>
            </a:r>
          </a:p>
          <a:p>
            <a:pPr defTabSz="914400">
              <a:spcBef>
                <a:spcPts val="0"/>
              </a:spcBef>
              <a:spcAft>
                <a:spcPts val="0"/>
              </a:spcAft>
            </a:pPr>
            <a:r>
              <a:rPr lang="en-US" sz="1800" b="0" kern="0" dirty="0" smtClean="0">
                <a:solidFill>
                  <a:srgbClr val="5E5E5D"/>
                </a:solidFill>
                <a:ea typeface="ＭＳ Ｐゴシック" charset="0"/>
              </a:rPr>
              <a:t>Review the rubric and record the grade and title of the lesson or unit on the response form.</a:t>
            </a:r>
          </a:p>
          <a:p>
            <a:pPr defTabSz="914400">
              <a:spcBef>
                <a:spcPts val="0"/>
              </a:spcBef>
              <a:spcAft>
                <a:spcPts val="0"/>
              </a:spcAft>
            </a:pPr>
            <a:r>
              <a:rPr lang="en-US" sz="1800" b="0" kern="0" dirty="0" smtClean="0">
                <a:solidFill>
                  <a:srgbClr val="5E5E5D"/>
                </a:solidFill>
                <a:ea typeface="ＭＳ Ｐゴシック" charset="0"/>
              </a:rPr>
              <a:t>Scan to see what the lesson or unit contains, what practices, disciplinary core ideas, and crosscutting concepts are targeted, and how it is organized.</a:t>
            </a:r>
          </a:p>
          <a:p>
            <a:pPr defTabSz="914400">
              <a:spcBef>
                <a:spcPts val="0"/>
              </a:spcBef>
              <a:spcAft>
                <a:spcPts val="0"/>
              </a:spcAft>
            </a:pPr>
            <a:r>
              <a:rPr lang="en-US" sz="1800" b="0" kern="0" dirty="0" smtClean="0">
                <a:solidFill>
                  <a:srgbClr val="5E5E5D"/>
                </a:solidFill>
                <a:ea typeface="ＭＳ Ｐゴシック" charset="0"/>
              </a:rPr>
              <a:t>Read key materials related to instruction, assessment, and teacher guidance.</a:t>
            </a:r>
          </a:p>
          <a:p>
            <a:pPr marL="0" lvl="0" indent="0" defTabSz="914400">
              <a:spcBef>
                <a:spcPts val="0"/>
              </a:spcBef>
              <a:spcAft>
                <a:spcPts val="0"/>
              </a:spcAft>
              <a:buNone/>
            </a:pPr>
            <a:endParaRPr lang="en-US" sz="1800" b="0" kern="0" dirty="0">
              <a:solidFill>
                <a:srgbClr val="5E5E5D"/>
              </a:solidFill>
              <a:ea typeface="ＭＳ Ｐゴシック" charset="0"/>
            </a:endParaRPr>
          </a:p>
        </p:txBody>
      </p:sp>
      <p:sp>
        <p:nvSpPr>
          <p:cNvPr id="4" name="Title 3"/>
          <p:cNvSpPr>
            <a:spLocks noGrp="1"/>
          </p:cNvSpPr>
          <p:nvPr>
            <p:ph type="title"/>
          </p:nvPr>
        </p:nvSpPr>
        <p:spPr/>
        <p:txBody>
          <a:bodyPr/>
          <a:lstStyle/>
          <a:p>
            <a:r>
              <a:rPr lang="en-US" dirty="0">
                <a:cs typeface="Calibri"/>
              </a:rPr>
              <a:t>Quality Review Steps</a:t>
            </a:r>
            <a:endParaRPr lang="en-US" dirty="0"/>
          </a:p>
        </p:txBody>
      </p:sp>
    </p:spTree>
    <p:extLst>
      <p:ext uri="{BB962C8B-B14F-4D97-AF65-F5344CB8AC3E}">
        <p14:creationId xmlns:p14="http://schemas.microsoft.com/office/powerpoint/2010/main" val="255219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072768-FD1D-4DFF-86D1-48AC91CC264B}" type="slidenum">
              <a:rPr lang="en-US" smtClean="0"/>
              <a:pPr/>
              <a:t>24</a:t>
            </a:fld>
            <a:endParaRPr lang="en-US"/>
          </a:p>
        </p:txBody>
      </p:sp>
      <p:sp>
        <p:nvSpPr>
          <p:cNvPr id="5" name="Content Placeholder 4"/>
          <p:cNvSpPr>
            <a:spLocks noGrp="1"/>
          </p:cNvSpPr>
          <p:nvPr>
            <p:ph type="body" sz="quarter" idx="13"/>
          </p:nvPr>
        </p:nvSpPr>
        <p:spPr/>
        <p:txBody>
          <a:bodyPr/>
          <a:lstStyle/>
          <a:p>
            <a:pPr marL="0" lvl="0" indent="0" defTabSz="914400">
              <a:spcBef>
                <a:spcPts val="0"/>
              </a:spcBef>
              <a:spcAft>
                <a:spcPts val="0"/>
              </a:spcAft>
              <a:buNone/>
            </a:pPr>
            <a:r>
              <a:rPr lang="en-US" sz="1800" kern="0" dirty="0" smtClean="0">
                <a:solidFill>
                  <a:srgbClr val="004C8B"/>
                </a:solidFill>
                <a:ea typeface="ＭＳ Ｐゴシック" charset="0"/>
              </a:rPr>
              <a:t>Step </a:t>
            </a:r>
            <a:r>
              <a:rPr lang="en-US" sz="1800" kern="0" dirty="0">
                <a:solidFill>
                  <a:srgbClr val="004C8B"/>
                </a:solidFill>
                <a:ea typeface="ＭＳ Ｐゴシック" charset="0"/>
              </a:rPr>
              <a:t>2. Apply Criteria in </a:t>
            </a:r>
            <a:r>
              <a:rPr lang="en-US" sz="1800" kern="0" dirty="0" smtClean="0">
                <a:solidFill>
                  <a:srgbClr val="004C8B"/>
                </a:solidFill>
                <a:ea typeface="ＭＳ Ｐゴシック" charset="0"/>
              </a:rPr>
              <a:t>Column </a:t>
            </a:r>
            <a:r>
              <a:rPr lang="en-US" sz="1800" kern="0" dirty="0">
                <a:solidFill>
                  <a:srgbClr val="004C8B"/>
                </a:solidFill>
                <a:ea typeface="ＭＳ Ｐゴシック" charset="0"/>
              </a:rPr>
              <a:t>I: </a:t>
            </a:r>
            <a:r>
              <a:rPr lang="en-US" sz="1800" kern="0" dirty="0" smtClean="0">
                <a:solidFill>
                  <a:srgbClr val="004C8B"/>
                </a:solidFill>
                <a:ea typeface="ＭＳ Ｐゴシック" charset="0"/>
              </a:rPr>
              <a:t>Alignment to the NGSS</a:t>
            </a:r>
            <a:endParaRPr lang="en-US" sz="1800" kern="0" dirty="0">
              <a:solidFill>
                <a:srgbClr val="004C8B"/>
              </a:solidFill>
              <a:ea typeface="ＭＳ Ｐゴシック" charset="0"/>
            </a:endParaRPr>
          </a:p>
          <a:p>
            <a:pPr lvl="0" defTabSz="914400">
              <a:spcBef>
                <a:spcPts val="0"/>
              </a:spcBef>
              <a:spcAft>
                <a:spcPts val="0"/>
              </a:spcAft>
            </a:pPr>
            <a:r>
              <a:rPr lang="en-US" sz="1800" b="0" kern="0" dirty="0" smtClean="0">
                <a:solidFill>
                  <a:srgbClr val="5E5E5D"/>
                </a:solidFill>
                <a:ea typeface="ＭＳ Ｐゴシック" charset="0"/>
              </a:rPr>
              <a:t>Closely examine the lesson or unit through the “lens” of each criterion in the first column of the response form.</a:t>
            </a:r>
          </a:p>
          <a:p>
            <a:pPr lvl="0" defTabSz="914400">
              <a:spcBef>
                <a:spcPts val="0"/>
              </a:spcBef>
              <a:spcAft>
                <a:spcPts val="0"/>
              </a:spcAft>
            </a:pPr>
            <a:r>
              <a:rPr lang="en-US" sz="1800" b="0" kern="0" dirty="0" smtClean="0">
                <a:solidFill>
                  <a:srgbClr val="5E5E5D"/>
                </a:solidFill>
                <a:ea typeface="ＭＳ Ｐゴシック" charset="0"/>
              </a:rPr>
              <a:t>Individually check each criterion on the response form for which clear and substantial evidence is found and record the evidence and criterion-based suggestions for specific improvements that might be needed to meet criteria.</a:t>
            </a:r>
          </a:p>
          <a:p>
            <a:pPr lvl="0" defTabSz="914400">
              <a:spcBef>
                <a:spcPts val="0"/>
              </a:spcBef>
              <a:spcAft>
                <a:spcPts val="0"/>
              </a:spcAft>
            </a:pPr>
            <a:r>
              <a:rPr lang="en-US" sz="1800" b="0" kern="0" dirty="0" smtClean="0">
                <a:solidFill>
                  <a:srgbClr val="5E5E5D"/>
                </a:solidFill>
                <a:ea typeface="ＭＳ Ｐゴシック" charset="0"/>
              </a:rPr>
              <a:t>As a team, discuss criteria for which clear and substantial evidence is found, as well as criterion-based suggestions for specific improvements that might be needed to meet criteria.</a:t>
            </a:r>
          </a:p>
          <a:p>
            <a:pPr marL="1588" indent="-1588" defTabSz="914400">
              <a:spcBef>
                <a:spcPts val="0"/>
              </a:spcBef>
              <a:spcAft>
                <a:spcPts val="0"/>
              </a:spcAft>
              <a:buNone/>
            </a:pPr>
            <a:r>
              <a:rPr lang="en-US" sz="1800" b="0" i="1" kern="0" dirty="0" smtClean="0">
                <a:solidFill>
                  <a:srgbClr val="5E5E5D"/>
                </a:solidFill>
                <a:ea typeface="ＭＳ Ｐゴシック" charset="0"/>
              </a:rPr>
              <a:t>If the lesson or unit is not closely aligned to the Next Generation Science Standards, it may not be appropriate to move on to the second and third columns. Professional judgment should be used when weighing the individual criterion. For example, a lesson without crosscutting concepts explicitly called out may be easier to revise than one without appropriate disciplinary core ideas; such a difference may determine whether reviewers believe the lesson merits continued evaluation or not.</a:t>
            </a:r>
          </a:p>
        </p:txBody>
      </p:sp>
      <p:sp>
        <p:nvSpPr>
          <p:cNvPr id="4" name="Title 3"/>
          <p:cNvSpPr>
            <a:spLocks noGrp="1"/>
          </p:cNvSpPr>
          <p:nvPr>
            <p:ph type="title"/>
          </p:nvPr>
        </p:nvSpPr>
        <p:spPr/>
        <p:txBody>
          <a:bodyPr/>
          <a:lstStyle/>
          <a:p>
            <a:r>
              <a:rPr lang="en-US" dirty="0">
                <a:cs typeface="Calibri"/>
              </a:rPr>
              <a:t>Quality Review Steps</a:t>
            </a:r>
            <a:endParaRPr lang="en-US" dirty="0"/>
          </a:p>
        </p:txBody>
      </p:sp>
    </p:spTree>
    <p:extLst>
      <p:ext uri="{BB962C8B-B14F-4D97-AF65-F5344CB8AC3E}">
        <p14:creationId xmlns:p14="http://schemas.microsoft.com/office/powerpoint/2010/main" val="255219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072768-FD1D-4DFF-86D1-48AC91CC264B}" type="slidenum">
              <a:rPr lang="en-US" smtClean="0"/>
              <a:pPr/>
              <a:t>25</a:t>
            </a:fld>
            <a:endParaRPr lang="en-US" dirty="0"/>
          </a:p>
        </p:txBody>
      </p:sp>
      <p:sp>
        <p:nvSpPr>
          <p:cNvPr id="5" name="Content Placeholder 4"/>
          <p:cNvSpPr>
            <a:spLocks noGrp="1"/>
          </p:cNvSpPr>
          <p:nvPr>
            <p:ph type="body" sz="quarter" idx="13"/>
          </p:nvPr>
        </p:nvSpPr>
        <p:spPr/>
        <p:txBody>
          <a:bodyPr/>
          <a:lstStyle/>
          <a:p>
            <a:pPr marL="0" indent="0" defTabSz="914400">
              <a:spcBef>
                <a:spcPct val="90000"/>
              </a:spcBef>
              <a:spcAft>
                <a:spcPts val="0"/>
              </a:spcAft>
              <a:buNone/>
            </a:pPr>
            <a:r>
              <a:rPr lang="en-US" sz="1800" kern="0" dirty="0" smtClean="0">
                <a:solidFill>
                  <a:srgbClr val="004C8B"/>
                </a:solidFill>
                <a:ea typeface="ＭＳ Ｐゴシック" charset="0"/>
              </a:rPr>
              <a:t>Step 3. Apply Criteria in Columns II and III: Instructional Supports and Monitoring Student Progress </a:t>
            </a:r>
          </a:p>
          <a:p>
            <a:pPr defTabSz="914400">
              <a:spcBef>
                <a:spcPts val="0"/>
              </a:spcBef>
              <a:spcAft>
                <a:spcPts val="0"/>
              </a:spcAft>
            </a:pPr>
            <a:r>
              <a:rPr lang="en-US" sz="1800" b="0" kern="0" dirty="0" smtClean="0">
                <a:solidFill>
                  <a:srgbClr val="5E5E5D"/>
                </a:solidFill>
                <a:ea typeface="ＭＳ Ｐゴシック" charset="0"/>
              </a:rPr>
              <a:t>The third step is to evaluate the lesson or unit using the criteria in the second and third columns, first individually and then as a group.</a:t>
            </a:r>
          </a:p>
          <a:p>
            <a:pPr defTabSz="914400">
              <a:spcBef>
                <a:spcPts val="0"/>
              </a:spcBef>
              <a:spcAft>
                <a:spcPts val="0"/>
              </a:spcAft>
            </a:pPr>
            <a:r>
              <a:rPr lang="en-US" sz="1800" b="0" kern="0" dirty="0" smtClean="0">
                <a:solidFill>
                  <a:srgbClr val="5E5E5D"/>
                </a:solidFill>
                <a:ea typeface="ＭＳ Ｐゴシック" charset="0"/>
              </a:rPr>
              <a:t>Closely examine the lesson or unit through the “lens” of each criterion in the second and third columns of the response form.</a:t>
            </a:r>
          </a:p>
          <a:p>
            <a:pPr defTabSz="914400">
              <a:spcBef>
                <a:spcPts val="0"/>
              </a:spcBef>
              <a:spcAft>
                <a:spcPts val="0"/>
              </a:spcAft>
            </a:pPr>
            <a:r>
              <a:rPr lang="en-US" sz="1800" b="0" kern="0" dirty="0" smtClean="0">
                <a:solidFill>
                  <a:srgbClr val="5E5E5D"/>
                </a:solidFill>
                <a:ea typeface="ＭＳ Ｐゴシック" charset="0"/>
              </a:rPr>
              <a:t>Individually check each criterion on the response form for which clear and substantial evidence is found and record the evidence and criterion-based suggestions for specific improvements that might be needed to meet criteria.</a:t>
            </a:r>
          </a:p>
          <a:p>
            <a:pPr defTabSz="914400">
              <a:spcBef>
                <a:spcPts val="0"/>
              </a:spcBef>
              <a:spcAft>
                <a:spcPts val="0"/>
              </a:spcAft>
            </a:pPr>
            <a:r>
              <a:rPr lang="en-US" sz="1800" b="0" kern="0" dirty="0" smtClean="0">
                <a:solidFill>
                  <a:srgbClr val="5E5E5D"/>
                </a:solidFill>
                <a:ea typeface="ＭＳ Ｐゴシック" charset="0"/>
              </a:rPr>
              <a:t>As a team, discuss criteria for which clear and substantial evidence is found, as well as criterion-based suggestions for specific improvements that might be needed to meet criteria.</a:t>
            </a:r>
          </a:p>
          <a:p>
            <a:pPr marL="1588" indent="-1588" defTabSz="914400">
              <a:spcBef>
                <a:spcPts val="0"/>
              </a:spcBef>
              <a:spcAft>
                <a:spcPts val="0"/>
              </a:spcAft>
              <a:buNone/>
            </a:pPr>
            <a:r>
              <a:rPr lang="en-US" sz="1800" b="0" i="1" kern="0" dirty="0" smtClean="0">
                <a:solidFill>
                  <a:srgbClr val="5E5E5D"/>
                </a:solidFill>
                <a:ea typeface="ＭＳ Ｐゴシック" charset="0"/>
              </a:rPr>
              <a:t>When working in a group, teams may choose to compare ratings after each column or delay conversation until each person has rated and recorded input for the two remaining columns. Complete consensus among team members is not required but discussion is a key component of the review process.</a:t>
            </a:r>
          </a:p>
        </p:txBody>
      </p:sp>
      <p:sp>
        <p:nvSpPr>
          <p:cNvPr id="4" name="Title 3"/>
          <p:cNvSpPr>
            <a:spLocks noGrp="1"/>
          </p:cNvSpPr>
          <p:nvPr>
            <p:ph type="title"/>
          </p:nvPr>
        </p:nvSpPr>
        <p:spPr/>
        <p:txBody>
          <a:bodyPr/>
          <a:lstStyle/>
          <a:p>
            <a:r>
              <a:rPr lang="en-US" dirty="0">
                <a:cs typeface="Calibri"/>
              </a:rPr>
              <a:t>Quality Review Steps</a:t>
            </a:r>
            <a:endParaRPr lang="en-US" dirty="0"/>
          </a:p>
        </p:txBody>
      </p:sp>
    </p:spTree>
    <p:extLst>
      <p:ext uri="{BB962C8B-B14F-4D97-AF65-F5344CB8AC3E}">
        <p14:creationId xmlns:p14="http://schemas.microsoft.com/office/powerpoint/2010/main" val="958337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C53B18-CF63-B843-9FD6-D4BA5E20017C}" type="slidenum">
              <a:rPr lang="en-US" smtClean="0"/>
              <a:pPr/>
              <a:t>26</a:t>
            </a:fld>
            <a:endParaRPr lang="en-US" dirty="0"/>
          </a:p>
        </p:txBody>
      </p:sp>
      <p:sp>
        <p:nvSpPr>
          <p:cNvPr id="2" name="Content Placeholder 1"/>
          <p:cNvSpPr>
            <a:spLocks noGrp="1"/>
          </p:cNvSpPr>
          <p:nvPr>
            <p:ph type="body" sz="quarter" idx="13"/>
          </p:nvPr>
        </p:nvSpPr>
        <p:spPr/>
        <p:txBody>
          <a:bodyPr/>
          <a:lstStyle/>
          <a:p>
            <a:pPr marL="182880" lvl="1" indent="0">
              <a:buFontTx/>
              <a:buNone/>
            </a:pPr>
            <a:r>
              <a:rPr lang="en-US" sz="2000" b="1" dirty="0" smtClean="0">
                <a:solidFill>
                  <a:srgbClr val="004C8B"/>
                </a:solidFill>
                <a:cs typeface="Calibri"/>
              </a:rPr>
              <a:t>Bee-</a:t>
            </a:r>
            <a:r>
              <a:rPr lang="en-US" sz="2000" b="1" dirty="0" err="1" smtClean="0">
                <a:solidFill>
                  <a:srgbClr val="004C8B"/>
                </a:solidFill>
                <a:cs typeface="Calibri"/>
              </a:rPr>
              <a:t>ing</a:t>
            </a:r>
            <a:r>
              <a:rPr lang="en-US" sz="2000" b="1" dirty="0" smtClean="0">
                <a:solidFill>
                  <a:srgbClr val="004C8B"/>
                </a:solidFill>
                <a:cs typeface="Calibri"/>
              </a:rPr>
              <a:t> an Engineer</a:t>
            </a:r>
            <a:endParaRPr lang="en-US" sz="2000" b="1" dirty="0">
              <a:solidFill>
                <a:srgbClr val="004C8B"/>
              </a:solidFill>
              <a:cs typeface="Calibri"/>
            </a:endParaRPr>
          </a:p>
          <a:p>
            <a:pPr marL="182880" lvl="1" indent="0">
              <a:buFontTx/>
              <a:buNone/>
            </a:pPr>
            <a:endParaRPr lang="en-US" sz="800" b="1" dirty="0">
              <a:solidFill>
                <a:srgbClr val="0091B2"/>
              </a:solidFill>
              <a:cs typeface="Calibri"/>
            </a:endParaRPr>
          </a:p>
          <a:p>
            <a:pPr marL="182880" lvl="1" indent="0">
              <a:buFontTx/>
              <a:buNone/>
            </a:pPr>
            <a:r>
              <a:rPr lang="en-US" sz="1800" i="1" dirty="0" smtClean="0">
                <a:solidFill>
                  <a:srgbClr val="5E5E5D"/>
                </a:solidFill>
                <a:cs typeface="Calibri"/>
              </a:rPr>
              <a:t>Students explore structure and function and the interdependence between plants and animals by using bee sticks to pollinate Fast Plant flowers. They then work on the engineering challenge of designing a model that would work that mimics the way a bee pollinates Fast Plant flowers.</a:t>
            </a:r>
          </a:p>
          <a:p>
            <a:pPr marL="182880" lvl="1" indent="0">
              <a:buFontTx/>
              <a:buNone/>
            </a:pPr>
            <a:endParaRPr lang="en-US" sz="1800" dirty="0">
              <a:solidFill>
                <a:srgbClr val="5E5E5D"/>
              </a:solidFill>
            </a:endParaRPr>
          </a:p>
        </p:txBody>
      </p:sp>
      <p:sp>
        <p:nvSpPr>
          <p:cNvPr id="8" name="Title 1"/>
          <p:cNvSpPr>
            <a:spLocks noGrp="1"/>
          </p:cNvSpPr>
          <p:nvPr>
            <p:ph type="title"/>
          </p:nvPr>
        </p:nvSpPr>
        <p:spPr/>
        <p:txBody>
          <a:bodyPr/>
          <a:lstStyle/>
          <a:p>
            <a:r>
              <a:rPr lang="en-US" dirty="0" smtClean="0">
                <a:cs typeface="Arial"/>
              </a:rPr>
              <a:t>Common Lesson for Review </a:t>
            </a:r>
            <a:br>
              <a:rPr lang="en-US" dirty="0" smtClean="0">
                <a:cs typeface="Arial"/>
              </a:rPr>
            </a:br>
            <a:endParaRPr lang="en-US" b="0" dirty="0">
              <a:latin typeface="+mn-lt"/>
              <a:cs typeface="Arial"/>
            </a:endParaRPr>
          </a:p>
        </p:txBody>
      </p:sp>
    </p:spTree>
    <p:extLst>
      <p:ext uri="{BB962C8B-B14F-4D97-AF65-F5344CB8AC3E}">
        <p14:creationId xmlns:p14="http://schemas.microsoft.com/office/powerpoint/2010/main" val="1510752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072768-FD1D-4DFF-86D1-48AC91CC264B}" type="slidenum">
              <a:rPr lang="en-US" smtClean="0"/>
              <a:pPr/>
              <a:t>27</a:t>
            </a:fld>
            <a:endParaRPr lang="en-US" dirty="0"/>
          </a:p>
        </p:txBody>
      </p:sp>
      <p:sp>
        <p:nvSpPr>
          <p:cNvPr id="5" name="Content Placeholder 4"/>
          <p:cNvSpPr>
            <a:spLocks noGrp="1"/>
          </p:cNvSpPr>
          <p:nvPr>
            <p:ph type="body" sz="quarter" idx="13"/>
          </p:nvPr>
        </p:nvSpPr>
        <p:spPr/>
        <p:txBody>
          <a:bodyPr/>
          <a:lstStyle/>
          <a:p>
            <a:pPr defTabSz="914400">
              <a:spcBef>
                <a:spcPts val="600"/>
              </a:spcBef>
              <a:spcAft>
                <a:spcPts val="0"/>
              </a:spcAft>
              <a:buFont typeface="Arial"/>
              <a:buChar char="•"/>
            </a:pPr>
            <a:r>
              <a:rPr lang="en-US" sz="2000" b="0" dirty="0">
                <a:solidFill>
                  <a:srgbClr val="1F497D"/>
                </a:solidFill>
              </a:rPr>
              <a:t>Record the grade and title of the </a:t>
            </a:r>
            <a:r>
              <a:rPr lang="en-US" sz="2000" b="0" dirty="0" smtClean="0">
                <a:solidFill>
                  <a:srgbClr val="1F497D"/>
                </a:solidFill>
              </a:rPr>
              <a:t>lesson or unit </a:t>
            </a:r>
            <a:r>
              <a:rPr lang="en-US" sz="2000" b="0" dirty="0">
                <a:solidFill>
                  <a:srgbClr val="1F497D"/>
                </a:solidFill>
              </a:rPr>
              <a:t>on the </a:t>
            </a:r>
            <a:r>
              <a:rPr lang="en-US" sz="2000" b="0" dirty="0" smtClean="0">
                <a:solidFill>
                  <a:srgbClr val="1F497D"/>
                </a:solidFill>
              </a:rPr>
              <a:t>response form</a:t>
            </a:r>
            <a:endParaRPr lang="en-US" sz="2000" b="0" dirty="0">
              <a:solidFill>
                <a:srgbClr val="1F497D"/>
              </a:solidFill>
            </a:endParaRPr>
          </a:p>
          <a:p>
            <a:pPr lvl="1" defTabSz="914400">
              <a:spcBef>
                <a:spcPts val="600"/>
              </a:spcBef>
              <a:spcAft>
                <a:spcPts val="0"/>
              </a:spcAft>
              <a:buClr>
                <a:srgbClr val="5E5E5D"/>
              </a:buClr>
              <a:buFont typeface="Lucida Grande"/>
              <a:buChar char="−"/>
            </a:pPr>
            <a:r>
              <a:rPr lang="en-US" sz="1800" i="1" kern="0" dirty="0" err="1" smtClean="0">
                <a:solidFill>
                  <a:srgbClr val="5E5E5D"/>
                </a:solidFill>
                <a:ea typeface="ＭＳ Ｐゴシック" charset="0"/>
              </a:rPr>
              <a:t>Beeing</a:t>
            </a:r>
            <a:r>
              <a:rPr lang="en-US" sz="1800" i="1" kern="0" dirty="0" smtClean="0">
                <a:solidFill>
                  <a:srgbClr val="5E5E5D"/>
                </a:solidFill>
                <a:ea typeface="ＭＳ Ｐゴシック" charset="0"/>
              </a:rPr>
              <a:t> an Engineer, </a:t>
            </a:r>
            <a:r>
              <a:rPr lang="en-US" sz="1800" kern="0" dirty="0" smtClean="0">
                <a:solidFill>
                  <a:srgbClr val="5E5E5D"/>
                </a:solidFill>
                <a:ea typeface="ＭＳ Ｐゴシック" charset="0"/>
              </a:rPr>
              <a:t>Second Grade Lesson</a:t>
            </a:r>
            <a:endParaRPr lang="en-US" sz="1800" dirty="0" smtClean="0">
              <a:solidFill>
                <a:srgbClr val="5E5E5D"/>
              </a:solidFill>
            </a:endParaRPr>
          </a:p>
          <a:p>
            <a:pPr lvl="0"/>
            <a:r>
              <a:rPr lang="en-US" sz="2000" b="0" kern="0" dirty="0" smtClean="0">
                <a:solidFill>
                  <a:srgbClr val="004C8B"/>
                </a:solidFill>
                <a:ea typeface="ＭＳ Ｐゴシック" charset="0"/>
              </a:rPr>
              <a:t>Scan to see what the lesson or unit contains, what practices, disciplinary core ideas, and crosscutting concepts are targeted, and how it is organized.</a:t>
            </a:r>
          </a:p>
          <a:p>
            <a:pPr lvl="1" defTabSz="914400">
              <a:spcBef>
                <a:spcPts val="600"/>
              </a:spcBef>
              <a:spcAft>
                <a:spcPts val="0"/>
              </a:spcAft>
              <a:buClr>
                <a:srgbClr val="5E5E5D"/>
              </a:buClr>
              <a:buFont typeface="Lucida Grande"/>
              <a:buChar char="−"/>
            </a:pPr>
            <a:r>
              <a:rPr lang="en-US" sz="1800" i="1" kern="0" dirty="0" smtClean="0">
                <a:solidFill>
                  <a:srgbClr val="5E5E5D"/>
                </a:solidFill>
                <a:ea typeface="ＭＳ Ｐゴシック" charset="0"/>
              </a:rPr>
              <a:t>Page 3 – learning goals and supported Next Generation Science Standards</a:t>
            </a:r>
            <a:endParaRPr lang="en-US" sz="1400" i="1" kern="0" dirty="0" smtClean="0">
              <a:solidFill>
                <a:srgbClr val="5E5E5D"/>
              </a:solidFill>
              <a:ea typeface="ＭＳ Ｐゴシック" charset="0"/>
            </a:endParaRPr>
          </a:p>
          <a:p>
            <a:pPr lvl="1" defTabSz="914400">
              <a:spcBef>
                <a:spcPts val="600"/>
              </a:spcBef>
              <a:spcAft>
                <a:spcPts val="0"/>
              </a:spcAft>
              <a:buClr>
                <a:srgbClr val="5E5E5D"/>
              </a:buClr>
              <a:buFont typeface="Lucida Grande"/>
              <a:buChar char="−"/>
            </a:pPr>
            <a:r>
              <a:rPr lang="en-US" sz="1800" i="1" kern="0" dirty="0" smtClean="0">
                <a:solidFill>
                  <a:srgbClr val="5E5E5D"/>
                </a:solidFill>
                <a:ea typeface="ＭＳ Ｐゴシック" charset="0"/>
              </a:rPr>
              <a:t>Page 4 – engineering challenge; lesson context; culturally responsive considerations</a:t>
            </a:r>
          </a:p>
          <a:p>
            <a:pPr lvl="1" defTabSz="914400">
              <a:spcBef>
                <a:spcPts val="600"/>
              </a:spcBef>
              <a:spcAft>
                <a:spcPts val="0"/>
              </a:spcAft>
              <a:buClr>
                <a:srgbClr val="5E5E5D"/>
              </a:buClr>
              <a:buFont typeface="Lucida Grande"/>
              <a:buChar char="−"/>
            </a:pPr>
            <a:r>
              <a:rPr lang="en-US" sz="1800" i="1" kern="0" dirty="0" smtClean="0">
                <a:solidFill>
                  <a:srgbClr val="5E5E5D"/>
                </a:solidFill>
                <a:ea typeface="ＭＳ Ｐゴシック" charset="0"/>
              </a:rPr>
              <a:t>Page 5 – Supported CCSS-ELA standards and unit calendar</a:t>
            </a:r>
          </a:p>
          <a:p>
            <a:pPr lvl="1" defTabSz="914400">
              <a:spcBef>
                <a:spcPts val="600"/>
              </a:spcBef>
              <a:spcAft>
                <a:spcPts val="0"/>
              </a:spcAft>
              <a:buClr>
                <a:srgbClr val="5E5E5D"/>
              </a:buClr>
              <a:buFont typeface="Lucida Grande"/>
              <a:buChar char="−"/>
            </a:pPr>
            <a:r>
              <a:rPr lang="en-US" sz="1800" i="1" kern="0" dirty="0" smtClean="0">
                <a:solidFill>
                  <a:srgbClr val="5E5E5D"/>
                </a:solidFill>
                <a:ea typeface="ＭＳ Ｐゴシック" charset="0"/>
              </a:rPr>
              <a:t>Page 6 – Materials</a:t>
            </a:r>
          </a:p>
          <a:p>
            <a:pPr lvl="1" defTabSz="914400">
              <a:spcBef>
                <a:spcPts val="600"/>
              </a:spcBef>
              <a:spcAft>
                <a:spcPts val="0"/>
              </a:spcAft>
              <a:buClr>
                <a:srgbClr val="5E5E5D"/>
              </a:buClr>
              <a:buFont typeface="Lucida Grande"/>
              <a:buChar char="−"/>
            </a:pPr>
            <a:r>
              <a:rPr lang="en-US" sz="1800" i="1" kern="0" dirty="0" smtClean="0">
                <a:solidFill>
                  <a:srgbClr val="5E5E5D"/>
                </a:solidFill>
                <a:ea typeface="ＭＳ Ｐゴシック" charset="0"/>
              </a:rPr>
              <a:t>Page 7 – Prior Knowledge</a:t>
            </a:r>
          </a:p>
          <a:p>
            <a:pPr lvl="1" defTabSz="914400">
              <a:spcBef>
                <a:spcPts val="600"/>
              </a:spcBef>
              <a:spcAft>
                <a:spcPts val="0"/>
              </a:spcAft>
              <a:buClr>
                <a:srgbClr val="5E5E5D"/>
              </a:buClr>
              <a:buFont typeface="Lucida Grande"/>
              <a:buChar char="−"/>
            </a:pPr>
            <a:r>
              <a:rPr lang="en-US" sz="1800" i="1" kern="0" dirty="0" smtClean="0">
                <a:solidFill>
                  <a:srgbClr val="5E5E5D"/>
                </a:solidFill>
                <a:ea typeface="ＭＳ Ｐゴシック" charset="0"/>
              </a:rPr>
              <a:t>Pages 9–17 – Lesson A</a:t>
            </a:r>
          </a:p>
          <a:p>
            <a:pPr lvl="1" defTabSz="914400">
              <a:spcBef>
                <a:spcPts val="600"/>
              </a:spcBef>
              <a:spcAft>
                <a:spcPts val="0"/>
              </a:spcAft>
              <a:buClr>
                <a:srgbClr val="5E5E5D"/>
              </a:buClr>
              <a:buFont typeface="Lucida Grande"/>
              <a:buChar char="−"/>
            </a:pPr>
            <a:r>
              <a:rPr lang="en-US" sz="1800" i="1" kern="0" dirty="0">
                <a:solidFill>
                  <a:srgbClr val="5E5E5D"/>
                </a:solidFill>
                <a:ea typeface="ＭＳ Ｐゴシック" charset="0"/>
              </a:rPr>
              <a:t>Pages </a:t>
            </a:r>
            <a:r>
              <a:rPr lang="en-US" sz="1800" i="1" kern="0" dirty="0" smtClean="0">
                <a:solidFill>
                  <a:srgbClr val="5E5E5D"/>
                </a:solidFill>
                <a:ea typeface="ＭＳ Ｐゴシック" charset="0"/>
              </a:rPr>
              <a:t>19–21 </a:t>
            </a:r>
            <a:r>
              <a:rPr lang="en-US" sz="1800" i="1" kern="0" dirty="0">
                <a:solidFill>
                  <a:srgbClr val="5E5E5D"/>
                </a:solidFill>
                <a:ea typeface="ＭＳ Ｐゴシック" charset="0"/>
              </a:rPr>
              <a:t>– Lesson </a:t>
            </a:r>
            <a:r>
              <a:rPr lang="en-US" sz="1800" i="1" kern="0" dirty="0" smtClean="0">
                <a:solidFill>
                  <a:srgbClr val="5E5E5D"/>
                </a:solidFill>
                <a:ea typeface="ＭＳ Ｐゴシック" charset="0"/>
              </a:rPr>
              <a:t>B</a:t>
            </a:r>
          </a:p>
          <a:p>
            <a:pPr lvl="0"/>
            <a:r>
              <a:rPr lang="en-US" sz="2000" b="0" dirty="0" smtClean="0">
                <a:solidFill>
                  <a:srgbClr val="1F497D"/>
                </a:solidFill>
              </a:rPr>
              <a:t>Read key materials related to instruction, assessment and teacher guidance</a:t>
            </a:r>
          </a:p>
          <a:p>
            <a:pPr lvl="0" defTabSz="914400">
              <a:spcBef>
                <a:spcPts val="600"/>
              </a:spcBef>
              <a:spcAft>
                <a:spcPts val="0"/>
              </a:spcAft>
              <a:buFont typeface="Arial"/>
              <a:buChar char="•"/>
            </a:pPr>
            <a:endParaRPr lang="en-US" sz="2000" dirty="0"/>
          </a:p>
        </p:txBody>
      </p:sp>
      <p:sp>
        <p:nvSpPr>
          <p:cNvPr id="7" name="Title 1"/>
          <p:cNvSpPr>
            <a:spLocks noGrp="1"/>
          </p:cNvSpPr>
          <p:nvPr>
            <p:ph type="title"/>
          </p:nvPr>
        </p:nvSpPr>
        <p:spPr/>
        <p:txBody>
          <a:bodyPr/>
          <a:lstStyle/>
          <a:p>
            <a:r>
              <a:rPr lang="en-US" dirty="0" smtClean="0">
                <a:cs typeface="Arial"/>
              </a:rPr>
              <a:t>Step 1. Review Materials</a:t>
            </a:r>
            <a:endParaRPr lang="en-US" b="0" dirty="0">
              <a:latin typeface="+mn-lt"/>
              <a:cs typeface="Arial"/>
            </a:endParaRPr>
          </a:p>
        </p:txBody>
      </p:sp>
    </p:spTree>
    <p:extLst>
      <p:ext uri="{BB962C8B-B14F-4D97-AF65-F5344CB8AC3E}">
        <p14:creationId xmlns:p14="http://schemas.microsoft.com/office/powerpoint/2010/main" val="3903709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28</a:t>
            </a:fld>
            <a:endParaRPr lang="en-US" dirty="0"/>
          </a:p>
        </p:txBody>
      </p:sp>
      <p:sp>
        <p:nvSpPr>
          <p:cNvPr id="2" name="Content Placeholder 1"/>
          <p:cNvSpPr>
            <a:spLocks noGrp="1"/>
          </p:cNvSpPr>
          <p:nvPr>
            <p:ph type="body" sz="quarter" idx="13"/>
          </p:nvPr>
        </p:nvSpPr>
        <p:spPr>
          <a:xfrm>
            <a:off x="457200" y="1371600"/>
            <a:ext cx="8515350" cy="4433777"/>
          </a:xfrm>
        </p:spPr>
        <p:txBody>
          <a:bodyPr/>
          <a:lstStyle/>
          <a:p>
            <a:pPr>
              <a:buNone/>
            </a:pPr>
            <a:r>
              <a:rPr lang="en-US" sz="1800" b="0" i="1" kern="0" dirty="0" smtClean="0">
                <a:solidFill>
                  <a:srgbClr val="004C8B"/>
                </a:solidFill>
                <a:ea typeface="ＭＳ Ｐゴシック" charset="0"/>
              </a:rPr>
              <a:t>The lesson or unit aligns with the conceptual shifts of the NGSS:</a:t>
            </a:r>
          </a:p>
          <a:p>
            <a:pPr lvl="0">
              <a:spcAft>
                <a:spcPts val="0"/>
              </a:spcAft>
              <a:buFont typeface="Courier New" pitchFamily="49" charset="0"/>
              <a:buChar char="o"/>
            </a:pPr>
            <a:r>
              <a:rPr lang="en-US" sz="1800" b="0" dirty="0" smtClean="0">
                <a:solidFill>
                  <a:srgbClr val="5E5E5D"/>
                </a:solidFill>
              </a:rPr>
              <a:t>Elements of the science and engineering practice(s), disciplinary core idea(s), and crosscutting concept(s), blend and work together to support students in three-dimensional learning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use specific elements of the practice(s)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construct and use specific elements of the disciplinary core idea(s) to make sense of phenomena or design solutions.</a:t>
            </a:r>
          </a:p>
          <a:p>
            <a:pPr lvl="1">
              <a:spcAft>
                <a:spcPts val="0"/>
              </a:spcAft>
              <a:buFont typeface="Courier New" pitchFamily="49" charset="0"/>
              <a:buChar char="o"/>
            </a:pPr>
            <a:r>
              <a:rPr lang="en-US" sz="1800" b="0" dirty="0" smtClean="0">
                <a:solidFill>
                  <a:srgbClr val="5E5E5D"/>
                </a:solidFill>
              </a:rPr>
              <a:t>Provides opportunities to construct and use specific elements of the crosscutting concept(s) to make sense of phenomena or design solutions.</a:t>
            </a:r>
          </a:p>
          <a:p>
            <a:pPr>
              <a:spcAft>
                <a:spcPts val="0"/>
              </a:spcAft>
              <a:buFont typeface="+mj-lt"/>
              <a:buAutoNum type="arabicPeriod"/>
            </a:pPr>
            <a:endParaRPr lang="en-US" sz="1800" b="0" dirty="0" smtClean="0">
              <a:solidFill>
                <a:srgbClr val="5E5E5D"/>
              </a:solidFill>
            </a:endParaRPr>
          </a:p>
          <a:p>
            <a:pPr>
              <a:spcAft>
                <a:spcPts val="0"/>
              </a:spcAft>
              <a:buFont typeface="+mj-lt"/>
              <a:buAutoNum type="arabicPeriod"/>
            </a:pPr>
            <a:endParaRPr lang="en-US" sz="1800" b="0" dirty="0">
              <a:solidFill>
                <a:srgbClr val="5E5E5D"/>
              </a:solidFill>
            </a:endParaRPr>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Criteria for Column I: </a:t>
            </a:r>
            <a:br>
              <a:rPr lang="en-US" sz="3600" kern="0" dirty="0" smtClean="0">
                <a:ea typeface="ＭＳ Ｐゴシック" charset="0"/>
              </a:rPr>
            </a:br>
            <a:r>
              <a:rPr lang="en-US" sz="3600" kern="0" dirty="0" smtClean="0">
                <a:ea typeface="ＭＳ Ｐゴシック" charset="0"/>
              </a:rPr>
              <a:t>Alignment to the NGSS</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spTree>
    <p:extLst>
      <p:ext uri="{BB962C8B-B14F-4D97-AF65-F5344CB8AC3E}">
        <p14:creationId xmlns:p14="http://schemas.microsoft.com/office/powerpoint/2010/main" val="22267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29</a:t>
            </a:fld>
            <a:endParaRPr lang="en-US" dirty="0"/>
          </a:p>
        </p:txBody>
      </p:sp>
      <p:sp>
        <p:nvSpPr>
          <p:cNvPr id="2" name="Content Placeholder 1"/>
          <p:cNvSpPr>
            <a:spLocks noGrp="1"/>
          </p:cNvSpPr>
          <p:nvPr>
            <p:ph type="body" sz="quarter" idx="13"/>
          </p:nvPr>
        </p:nvSpPr>
        <p:spPr/>
        <p:txBody>
          <a:bodyPr/>
          <a:lstStyle/>
          <a:p>
            <a:pPr>
              <a:buNone/>
            </a:pPr>
            <a:r>
              <a:rPr lang="en-US" sz="1800" b="0" i="1" kern="0" dirty="0" smtClean="0">
                <a:solidFill>
                  <a:srgbClr val="004C8B"/>
                </a:solidFill>
                <a:ea typeface="ＭＳ Ｐゴシック" charset="0"/>
              </a:rPr>
              <a:t>A unit or longer lesson:</a:t>
            </a:r>
          </a:p>
          <a:p>
            <a:pPr lvl="0">
              <a:buFont typeface="Courier New" pitchFamily="49" charset="0"/>
              <a:buChar char="o"/>
            </a:pPr>
            <a:r>
              <a:rPr lang="en-US" sz="1800" b="0" dirty="0" smtClean="0">
                <a:solidFill>
                  <a:srgbClr val="5E5E5D"/>
                </a:solidFill>
              </a:rPr>
              <a:t>Lessons fit together coherently, build on each other, and help students develop proficiency on a targeted set of performance expectations.</a:t>
            </a:r>
          </a:p>
          <a:p>
            <a:pPr lvl="0">
              <a:buFont typeface="Courier New" pitchFamily="49" charset="0"/>
              <a:buChar char="o"/>
            </a:pPr>
            <a:r>
              <a:rPr lang="en-US" sz="1800" b="0" dirty="0" smtClean="0">
                <a:solidFill>
                  <a:srgbClr val="5E5E5D"/>
                </a:solidFill>
              </a:rPr>
              <a:t>Develops connections between different science disciplines by the use of crosscutting concepts and/or develops connections between different science disciplines by using disciplinary core ideas where appropriate.</a:t>
            </a:r>
          </a:p>
          <a:p>
            <a:pPr>
              <a:buFont typeface="Courier New" pitchFamily="49" charset="0"/>
              <a:buChar char="o"/>
            </a:pPr>
            <a:r>
              <a:rPr lang="en-US" sz="1800" b="0" dirty="0" smtClean="0">
                <a:solidFill>
                  <a:srgbClr val="5E5E5D"/>
                </a:solidFill>
              </a:rPr>
              <a:t>Provides grade-appropriate connection(s) to the Common Core State Standards in Mathematics and/or English Language Arts &amp; Literacy in History/Social Studies, Science and Technical Subjects.</a:t>
            </a:r>
          </a:p>
          <a:p>
            <a:pPr>
              <a:spcAft>
                <a:spcPts val="0"/>
              </a:spcAft>
              <a:buFont typeface="+mj-lt"/>
              <a:buAutoNum type="arabicPeriod"/>
            </a:pPr>
            <a:endParaRPr lang="en-US" sz="1800" b="0" dirty="0">
              <a:solidFill>
                <a:srgbClr val="5E5E5D"/>
              </a:solidFill>
            </a:endParaRPr>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Criteria for Column I: </a:t>
            </a:r>
            <a:br>
              <a:rPr lang="en-US" sz="3600" kern="0" dirty="0" smtClean="0">
                <a:ea typeface="ＭＳ Ｐゴシック" charset="0"/>
              </a:rPr>
            </a:br>
            <a:r>
              <a:rPr lang="en-US" sz="3600" kern="0" dirty="0" smtClean="0">
                <a:ea typeface="ＭＳ Ｐゴシック" charset="0"/>
              </a:rPr>
              <a:t>Alignment to the NGSS</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spTree>
    <p:extLst>
      <p:ext uri="{BB962C8B-B14F-4D97-AF65-F5344CB8AC3E}">
        <p14:creationId xmlns:p14="http://schemas.microsoft.com/office/powerpoint/2010/main" val="22267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a:t>
            </a:fld>
            <a:endParaRPr lang="en-US"/>
          </a:p>
        </p:txBody>
      </p:sp>
      <p:sp>
        <p:nvSpPr>
          <p:cNvPr id="3" name="Title 2"/>
          <p:cNvSpPr>
            <a:spLocks noGrp="1"/>
          </p:cNvSpPr>
          <p:nvPr>
            <p:ph type="title"/>
          </p:nvPr>
        </p:nvSpPr>
        <p:spPr/>
        <p:txBody>
          <a:bodyPr>
            <a:normAutofit/>
          </a:bodyPr>
          <a:lstStyle/>
          <a:p>
            <a:r>
              <a:rPr lang="en-US" b="0" dirty="0">
                <a:cs typeface="Calibri"/>
              </a:rPr>
              <a:t>The </a:t>
            </a:r>
            <a:r>
              <a:rPr lang="en-US" b="0" dirty="0" smtClean="0">
                <a:cs typeface="Calibri"/>
              </a:rPr>
              <a:t>Rubrics Design</a:t>
            </a:r>
            <a:endParaRPr lang="en-US" b="0" dirty="0"/>
          </a:p>
        </p:txBody>
      </p:sp>
      <p:sp>
        <p:nvSpPr>
          <p:cNvPr id="2" name="Content Placeholder 1"/>
          <p:cNvSpPr>
            <a:spLocks noGrp="1"/>
          </p:cNvSpPr>
          <p:nvPr>
            <p:ph idx="1"/>
          </p:nvPr>
        </p:nvSpPr>
        <p:spPr/>
        <p:txBody>
          <a:bodyPr/>
          <a:lstStyle/>
          <a:p>
            <a:pPr marL="457200" lvl="1" indent="-457200">
              <a:buNone/>
            </a:pPr>
            <a:r>
              <a:rPr lang="en-US" b="1" dirty="0" smtClean="0">
                <a:solidFill>
                  <a:srgbClr val="004C8B"/>
                </a:solidFill>
              </a:rPr>
              <a:t>The EQuIP rubrics are </a:t>
            </a:r>
            <a:r>
              <a:rPr lang="en-US" b="1" dirty="0">
                <a:solidFill>
                  <a:srgbClr val="004C8B"/>
                </a:solidFill>
              </a:rPr>
              <a:t>designed to evaluate:</a:t>
            </a:r>
          </a:p>
          <a:p>
            <a:pPr marL="457200" lvl="1" indent="-457200">
              <a:buFont typeface="Arial"/>
              <a:buChar char="•"/>
            </a:pPr>
            <a:r>
              <a:rPr lang="en-US" u="sng" dirty="0">
                <a:solidFill>
                  <a:srgbClr val="5E5E5D"/>
                </a:solidFill>
              </a:rPr>
              <a:t>Lessons </a:t>
            </a:r>
            <a:r>
              <a:rPr lang="en-US" dirty="0">
                <a:solidFill>
                  <a:srgbClr val="5E5E5D"/>
                </a:solidFill>
              </a:rPr>
              <a:t>that include instructional activities and assessments aligned to the </a:t>
            </a:r>
            <a:r>
              <a:rPr lang="en-US" dirty="0" smtClean="0">
                <a:solidFill>
                  <a:srgbClr val="5E5E5D"/>
                </a:solidFill>
              </a:rPr>
              <a:t>NGSS </a:t>
            </a:r>
            <a:r>
              <a:rPr lang="en-US" dirty="0">
                <a:solidFill>
                  <a:srgbClr val="5E5E5D"/>
                </a:solidFill>
              </a:rPr>
              <a:t>that may extend over a few class periods or </a:t>
            </a:r>
            <a:r>
              <a:rPr lang="en-US" dirty="0" smtClean="0">
                <a:solidFill>
                  <a:srgbClr val="5E5E5D"/>
                </a:solidFill>
              </a:rPr>
              <a:t>days</a:t>
            </a:r>
            <a:endParaRPr lang="en-US" dirty="0">
              <a:solidFill>
                <a:srgbClr val="5E5E5D"/>
              </a:solidFill>
            </a:endParaRPr>
          </a:p>
          <a:p>
            <a:pPr marL="457200" lvl="1" indent="-457200">
              <a:buFont typeface="Arial"/>
              <a:buChar char="•"/>
            </a:pPr>
            <a:r>
              <a:rPr lang="en-US" u="sng" dirty="0">
                <a:solidFill>
                  <a:srgbClr val="5E5E5D"/>
                </a:solidFill>
              </a:rPr>
              <a:t>Units</a:t>
            </a:r>
            <a:r>
              <a:rPr lang="en-US" dirty="0">
                <a:solidFill>
                  <a:srgbClr val="5E5E5D"/>
                </a:solidFill>
              </a:rPr>
              <a:t> that include integrated and focused lessons aligned to the </a:t>
            </a:r>
            <a:r>
              <a:rPr lang="en-US" dirty="0" smtClean="0">
                <a:solidFill>
                  <a:srgbClr val="5E5E5D"/>
                </a:solidFill>
              </a:rPr>
              <a:t>NGSS </a:t>
            </a:r>
            <a:r>
              <a:rPr lang="en-US" dirty="0">
                <a:solidFill>
                  <a:srgbClr val="5E5E5D"/>
                </a:solidFill>
              </a:rPr>
              <a:t>that extend over a longer period of </a:t>
            </a:r>
            <a:r>
              <a:rPr lang="en-US" dirty="0" smtClean="0">
                <a:solidFill>
                  <a:srgbClr val="5E5E5D"/>
                </a:solidFill>
              </a:rPr>
              <a:t>time</a:t>
            </a:r>
            <a:endParaRPr lang="en-US" dirty="0">
              <a:solidFill>
                <a:srgbClr val="5E5E5D"/>
              </a:solidFill>
            </a:endParaRPr>
          </a:p>
          <a:p>
            <a:pPr marL="457200" lvl="1" indent="-457200">
              <a:buFont typeface="Arial"/>
              <a:buChar char="•"/>
            </a:pPr>
            <a:r>
              <a:rPr lang="en-US" dirty="0">
                <a:solidFill>
                  <a:srgbClr val="5E5E5D"/>
                </a:solidFill>
              </a:rPr>
              <a:t>The rubric is </a:t>
            </a:r>
            <a:r>
              <a:rPr lang="en-US" u="sng" dirty="0">
                <a:solidFill>
                  <a:srgbClr val="5E5E5D"/>
                </a:solidFill>
              </a:rPr>
              <a:t>NOT</a:t>
            </a:r>
            <a:r>
              <a:rPr lang="en-US" dirty="0">
                <a:solidFill>
                  <a:srgbClr val="5E5E5D"/>
                </a:solidFill>
              </a:rPr>
              <a:t> designed to evaluate a single task or </a:t>
            </a:r>
            <a:r>
              <a:rPr lang="en-US" dirty="0" smtClean="0">
                <a:solidFill>
                  <a:srgbClr val="5E5E5D"/>
                </a:solidFill>
              </a:rPr>
              <a:t>activity</a:t>
            </a:r>
            <a:endParaRPr lang="en-US" dirty="0">
              <a:solidFill>
                <a:srgbClr val="5E5E5D"/>
              </a:solidFill>
            </a:endParaRPr>
          </a:p>
          <a:p>
            <a:pPr marL="457200" lvl="1" indent="-457200">
              <a:buFont typeface="Arial"/>
              <a:buChar char="•"/>
            </a:pPr>
            <a:r>
              <a:rPr lang="en-US" b="1" i="1" dirty="0">
                <a:solidFill>
                  <a:srgbClr val="5E5E5D"/>
                </a:solidFill>
              </a:rPr>
              <a:t>The r</a:t>
            </a:r>
            <a:r>
              <a:rPr lang="en-US" b="1" i="1" dirty="0" smtClean="0">
                <a:solidFill>
                  <a:srgbClr val="5E5E5D"/>
                </a:solidFill>
              </a:rPr>
              <a:t>ubrics do </a:t>
            </a:r>
            <a:r>
              <a:rPr lang="en-US" b="1" i="1" dirty="0">
                <a:solidFill>
                  <a:srgbClr val="5E5E5D"/>
                </a:solidFill>
              </a:rPr>
              <a:t>not require a specific template for lesson or unit </a:t>
            </a:r>
            <a:r>
              <a:rPr lang="en-US" b="1" i="1" dirty="0" smtClean="0">
                <a:solidFill>
                  <a:srgbClr val="5E5E5D"/>
                </a:solidFill>
              </a:rPr>
              <a:t>design</a:t>
            </a:r>
            <a:endParaRPr lang="en-US" b="1" i="1" dirty="0">
              <a:solidFill>
                <a:srgbClr val="5E5E5D"/>
              </a:solidFill>
            </a:endParaRPr>
          </a:p>
        </p:txBody>
      </p:sp>
    </p:spTree>
    <p:extLst>
      <p:ext uri="{BB962C8B-B14F-4D97-AF65-F5344CB8AC3E}">
        <p14:creationId xmlns:p14="http://schemas.microsoft.com/office/powerpoint/2010/main" val="105758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C53B18-CF63-B843-9FD6-D4BA5E20017C}" type="slidenum">
              <a:rPr lang="en-US" smtClean="0"/>
              <a:pPr/>
              <a:t>30</a:t>
            </a:fld>
            <a:endParaRPr lang="en-US" dirty="0"/>
          </a:p>
        </p:txBody>
      </p:sp>
      <p:sp>
        <p:nvSpPr>
          <p:cNvPr id="3" name="Content Placeholder 2"/>
          <p:cNvSpPr>
            <a:spLocks noGrp="1"/>
          </p:cNvSpPr>
          <p:nvPr>
            <p:ph type="body" sz="quarter" idx="13"/>
          </p:nvPr>
        </p:nvSpPr>
        <p:spPr/>
        <p:txBody>
          <a:bodyPr/>
          <a:lstStyle/>
          <a:p>
            <a:pPr lvl="0">
              <a:spcBef>
                <a:spcPts val="600"/>
              </a:spcBef>
              <a:spcAft>
                <a:spcPts val="0"/>
              </a:spcAft>
              <a:buNone/>
            </a:pPr>
            <a:r>
              <a:rPr lang="en-US" sz="2000" dirty="0" smtClean="0">
                <a:solidFill>
                  <a:srgbClr val="004C8B"/>
                </a:solidFill>
                <a:cs typeface="Arial"/>
              </a:rPr>
              <a:t>Compare Criterion-Based Checks, Evidence, Observations and Feedback</a:t>
            </a:r>
            <a:endParaRPr lang="en-US" sz="2000" dirty="0" smtClean="0">
              <a:solidFill>
                <a:srgbClr val="004C8B"/>
              </a:solidFill>
            </a:endParaRPr>
          </a:p>
          <a:p>
            <a:pPr lvl="0">
              <a:spcBef>
                <a:spcPts val="600"/>
              </a:spcBef>
              <a:spcAft>
                <a:spcPts val="0"/>
              </a:spcAft>
              <a:buFont typeface="Arial"/>
              <a:buChar char="•"/>
            </a:pPr>
            <a:r>
              <a:rPr lang="en-US" sz="2000" b="0" dirty="0" smtClean="0">
                <a:solidFill>
                  <a:srgbClr val="5E5E5D"/>
                </a:solidFill>
              </a:rPr>
              <a:t>What </a:t>
            </a:r>
            <a:r>
              <a:rPr lang="en-US" sz="2000" b="0" dirty="0">
                <a:solidFill>
                  <a:srgbClr val="5E5E5D"/>
                </a:solidFill>
              </a:rPr>
              <a:t>is the pattern within our team in terms </a:t>
            </a:r>
            <a:r>
              <a:rPr lang="en-US" sz="2000" b="0" dirty="0" smtClean="0">
                <a:solidFill>
                  <a:srgbClr val="5E5E5D"/>
                </a:solidFill>
              </a:rPr>
              <a:t>of the criteria we have checked?</a:t>
            </a:r>
            <a:endParaRPr lang="en-US" sz="2000" b="0" dirty="0">
              <a:solidFill>
                <a:srgbClr val="5E5E5D"/>
              </a:solidFill>
            </a:endParaRPr>
          </a:p>
          <a:p>
            <a:pPr lvl="0">
              <a:spcBef>
                <a:spcPts val="600"/>
              </a:spcBef>
              <a:spcAft>
                <a:spcPts val="0"/>
              </a:spcAft>
              <a:buFont typeface="Arial"/>
              <a:buChar char="•"/>
            </a:pPr>
            <a:r>
              <a:rPr lang="en-US" sz="2000" b="0" dirty="0" smtClean="0">
                <a:solidFill>
                  <a:srgbClr val="5E5E5D"/>
                </a:solidFill>
              </a:rPr>
              <a:t>Do our observations and feedback reference the criteria and evidence (or lack of evidence) in the instructional materials?</a:t>
            </a:r>
          </a:p>
          <a:p>
            <a:pPr lvl="0">
              <a:spcBef>
                <a:spcPts val="600"/>
              </a:spcBef>
              <a:spcAft>
                <a:spcPts val="0"/>
              </a:spcAft>
              <a:buFont typeface="Arial"/>
              <a:buChar char="•"/>
            </a:pPr>
            <a:r>
              <a:rPr lang="en-US" sz="2000" b="0" dirty="0" smtClean="0">
                <a:solidFill>
                  <a:srgbClr val="5E5E5D"/>
                </a:solidFill>
              </a:rPr>
              <a:t>Does our feedback include suggestions for improvement(s)?</a:t>
            </a:r>
          </a:p>
          <a:p>
            <a:pPr marL="0" indent="0"/>
            <a:endParaRPr lang="en-US" sz="2400" b="0" i="1" dirty="0"/>
          </a:p>
        </p:txBody>
      </p:sp>
      <p:sp>
        <p:nvSpPr>
          <p:cNvPr id="2" name="Title 1"/>
          <p:cNvSpPr>
            <a:spLocks noGrp="1"/>
          </p:cNvSpPr>
          <p:nvPr>
            <p:ph type="title"/>
          </p:nvPr>
        </p:nvSpPr>
        <p:spPr/>
        <p:txBody>
          <a:bodyPr/>
          <a:lstStyle/>
          <a:p>
            <a:r>
              <a:rPr lang="en-US" kern="0" dirty="0" smtClean="0">
                <a:ea typeface="ＭＳ Ｐゴシック" charset="0"/>
              </a:rPr>
              <a:t>Step 2. Apply Criteria in Column I: </a:t>
            </a:r>
            <a:br>
              <a:rPr lang="en-US" kern="0" dirty="0" smtClean="0">
                <a:ea typeface="ＭＳ Ｐゴシック" charset="0"/>
              </a:rPr>
            </a:br>
            <a:r>
              <a:rPr lang="en-US" kern="0" dirty="0" smtClean="0">
                <a:ea typeface="ＭＳ Ｐゴシック" charset="0"/>
              </a:rPr>
              <a:t>Alignment to the NGSS</a:t>
            </a:r>
            <a:endParaRPr lang="en-US" b="0" dirty="0">
              <a:latin typeface="+mn-lt"/>
              <a:cs typeface="Arial"/>
            </a:endParaRPr>
          </a:p>
        </p:txBody>
      </p:sp>
    </p:spTree>
    <p:extLst>
      <p:ext uri="{BB962C8B-B14F-4D97-AF65-F5344CB8AC3E}">
        <p14:creationId xmlns:p14="http://schemas.microsoft.com/office/powerpoint/2010/main" val="26925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31</a:t>
            </a:fld>
            <a:endParaRPr lang="en-US" dirty="0"/>
          </a:p>
        </p:txBody>
      </p:sp>
      <p:sp>
        <p:nvSpPr>
          <p:cNvPr id="3" name="Content Placeholder 2"/>
          <p:cNvSpPr>
            <a:spLocks noGrp="1"/>
          </p:cNvSpPr>
          <p:nvPr>
            <p:ph type="body" sz="quarter" idx="13"/>
          </p:nvPr>
        </p:nvSpPr>
        <p:spPr>
          <a:xfrm>
            <a:off x="457200" y="1371600"/>
            <a:ext cx="8591550" cy="4433777"/>
          </a:xfrm>
        </p:spPr>
        <p:txBody>
          <a:bodyPr/>
          <a:lstStyle/>
          <a:p>
            <a:pPr marL="0" indent="0">
              <a:spcAft>
                <a:spcPts val="0"/>
              </a:spcAft>
              <a:buNone/>
            </a:pPr>
            <a:r>
              <a:rPr lang="en-US" sz="1800" b="0" i="1" dirty="0" smtClean="0">
                <a:solidFill>
                  <a:srgbClr val="004C8B"/>
                </a:solidFill>
              </a:rPr>
              <a:t>The lesson or unit supports instruction and learning for all students:</a:t>
            </a:r>
          </a:p>
          <a:p>
            <a:pPr marL="342900" lvl="1">
              <a:spcAft>
                <a:spcPts val="0"/>
              </a:spcAft>
              <a:buFont typeface="Courier New"/>
              <a:buChar char="o"/>
              <a:tabLst>
                <a:tab pos="341313" algn="l"/>
              </a:tabLst>
            </a:pPr>
            <a:r>
              <a:rPr lang="en-US" sz="1800" dirty="0" smtClean="0">
                <a:solidFill>
                  <a:srgbClr val="5E5E5D"/>
                </a:solidFill>
              </a:rPr>
              <a:t>Engages students in authentic and meaningful scenarios that reflect the practice of science and engineering as experienced in the real world and that provide students with a purpose (e.g., making sense of phenomena or designing solutions).  </a:t>
            </a:r>
          </a:p>
          <a:p>
            <a:pPr marL="742950" lvl="2">
              <a:spcAft>
                <a:spcPts val="0"/>
              </a:spcAft>
              <a:buFont typeface="Courier New"/>
              <a:buChar char="o"/>
              <a:tabLst>
                <a:tab pos="341313" algn="l"/>
              </a:tabLst>
            </a:pPr>
            <a:r>
              <a:rPr lang="en-US" sz="1800" dirty="0" smtClean="0">
                <a:solidFill>
                  <a:srgbClr val="5E5E5D"/>
                </a:solidFill>
              </a:rPr>
              <a:t>Provides students with multiple phenomena (either firsthand experiences or through representations) that support students in engaging in the practices.</a:t>
            </a:r>
          </a:p>
          <a:p>
            <a:pPr marL="742950" lvl="2">
              <a:spcAft>
                <a:spcPts val="0"/>
              </a:spcAft>
              <a:buFont typeface="Courier New"/>
              <a:buChar char="o"/>
              <a:tabLst>
                <a:tab pos="341313" algn="l"/>
              </a:tabLst>
            </a:pPr>
            <a:r>
              <a:rPr lang="en-US" sz="1800" dirty="0" smtClean="0">
                <a:solidFill>
                  <a:srgbClr val="5E5E5D"/>
                </a:solidFill>
              </a:rPr>
              <a:t>Engages students in multiple practices that blend and work together with disciplinary core ideas and crosscutting concepts to support students in making sense of phenomena or designing solutions. </a:t>
            </a:r>
          </a:p>
          <a:p>
            <a:pPr marL="742950" lvl="2">
              <a:spcAft>
                <a:spcPts val="0"/>
              </a:spcAft>
              <a:buFont typeface="Courier New"/>
              <a:buChar char="o"/>
              <a:tabLst>
                <a:tab pos="341313" algn="l"/>
              </a:tabLst>
            </a:pPr>
            <a:r>
              <a:rPr lang="en-US" sz="1800" dirty="0" smtClean="0">
                <a:solidFill>
                  <a:srgbClr val="5E5E5D"/>
                </a:solidFill>
              </a:rPr>
              <a:t>When engineering performance expectations are included, they are used along with disciplinary core ideas from physical, life, or earth and space sciences.</a:t>
            </a:r>
          </a:p>
          <a:p>
            <a:pPr marL="342900" lvl="1">
              <a:spcAft>
                <a:spcPts val="0"/>
              </a:spcAft>
              <a:buFont typeface="Courier New"/>
              <a:buChar char="o"/>
              <a:tabLst>
                <a:tab pos="341313" algn="l"/>
              </a:tabLst>
            </a:pPr>
            <a:r>
              <a:rPr lang="en-US" sz="1800" dirty="0" smtClean="0">
                <a:solidFill>
                  <a:srgbClr val="5E5E5D"/>
                </a:solidFill>
              </a:rPr>
              <a:t>Develops deeper understanding of the practices, disciplinary core ideas, and crosscutting concepts by identifying and building on students’ prior knowledge.</a:t>
            </a:r>
          </a:p>
          <a:p>
            <a:pPr marL="342900" lvl="1">
              <a:spcAft>
                <a:spcPts val="1200"/>
              </a:spcAft>
              <a:buFont typeface="Courier New"/>
              <a:buChar char="o"/>
              <a:tabLst>
                <a:tab pos="341313" algn="l"/>
              </a:tabLst>
            </a:pPr>
            <a:r>
              <a:rPr lang="en-US" sz="1800" dirty="0" smtClean="0">
                <a:solidFill>
                  <a:srgbClr val="5E5E5D"/>
                </a:solidFill>
              </a:rPr>
              <a:t>Uses scientifically accurate and grade-appropriate scientific information, phenomena, and representations to support students’ three-dimensional learning.</a:t>
            </a:r>
          </a:p>
        </p:txBody>
      </p:sp>
      <p:sp>
        <p:nvSpPr>
          <p:cNvPr id="6" name="Title 5"/>
          <p:cNvSpPr>
            <a:spLocks noGrp="1"/>
          </p:cNvSpPr>
          <p:nvPr>
            <p:ph type="title"/>
          </p:nvPr>
        </p:nvSpPr>
        <p:spPr/>
        <p:txBody>
          <a:bodyPr>
            <a:normAutofit/>
          </a:bodyPr>
          <a:lstStyle/>
          <a:p>
            <a:pPr marL="173736"/>
            <a:r>
              <a:rPr lang="en-US" kern="0" dirty="0" smtClean="0">
                <a:ea typeface="ＭＳ Ｐゴシック" charset="0"/>
              </a:rPr>
              <a:t>Criteria for </a:t>
            </a:r>
            <a:r>
              <a:rPr lang="en-US" dirty="0" smtClean="0">
                <a:solidFill>
                  <a:srgbClr val="FFFFFF"/>
                </a:solidFill>
                <a:cs typeface="Geneva" charset="0"/>
              </a:rPr>
              <a:t>Column II: </a:t>
            </a:r>
            <a:br>
              <a:rPr lang="en-US" dirty="0" smtClean="0">
                <a:solidFill>
                  <a:srgbClr val="FFFFFF"/>
                </a:solidFill>
                <a:cs typeface="Geneva" charset="0"/>
              </a:rPr>
            </a:br>
            <a:r>
              <a:rPr lang="en-US" dirty="0" smtClean="0">
                <a:solidFill>
                  <a:srgbClr val="FFFFFF"/>
                </a:solidFill>
                <a:cs typeface="Geneva" charset="0"/>
              </a:rPr>
              <a:t>Instructional Supports</a:t>
            </a:r>
            <a:endParaRPr lang="en-US" b="0" dirty="0"/>
          </a:p>
        </p:txBody>
      </p:sp>
    </p:spTree>
    <p:extLst>
      <p:ext uri="{BB962C8B-B14F-4D97-AF65-F5344CB8AC3E}">
        <p14:creationId xmlns:p14="http://schemas.microsoft.com/office/powerpoint/2010/main" val="415353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32</a:t>
            </a:fld>
            <a:endParaRPr lang="en-US" dirty="0"/>
          </a:p>
        </p:txBody>
      </p:sp>
      <p:sp>
        <p:nvSpPr>
          <p:cNvPr id="3" name="Content Placeholder 2"/>
          <p:cNvSpPr>
            <a:spLocks noGrp="1"/>
          </p:cNvSpPr>
          <p:nvPr>
            <p:ph type="body" sz="quarter" idx="13"/>
          </p:nvPr>
        </p:nvSpPr>
        <p:spPr>
          <a:xfrm>
            <a:off x="457200" y="1371600"/>
            <a:ext cx="8524875" cy="4433777"/>
          </a:xfrm>
        </p:spPr>
        <p:txBody>
          <a:bodyPr/>
          <a:lstStyle/>
          <a:p>
            <a:pPr marL="0" indent="0">
              <a:spcAft>
                <a:spcPts val="0"/>
              </a:spcAft>
              <a:buNone/>
            </a:pPr>
            <a:r>
              <a:rPr lang="en-US" sz="1800" b="0" i="1" dirty="0" smtClean="0">
                <a:solidFill>
                  <a:srgbClr val="004C8B"/>
                </a:solidFill>
              </a:rPr>
              <a:t>The lesson or unit supports instruction and learning for all students:</a:t>
            </a:r>
          </a:p>
          <a:p>
            <a:pPr marL="342900" lvl="1">
              <a:spcAft>
                <a:spcPts val="0"/>
              </a:spcAft>
              <a:buFont typeface="Courier New"/>
              <a:buChar char="o"/>
              <a:tabLst>
                <a:tab pos="341313" algn="l"/>
              </a:tabLst>
            </a:pPr>
            <a:r>
              <a:rPr lang="en-US" sz="1800" dirty="0" smtClean="0">
                <a:solidFill>
                  <a:srgbClr val="5E5E5D"/>
                </a:solidFill>
              </a:rPr>
              <a:t>Provides opportunities for students to express, clarify, justify, interpret, and represent their ideas and respond to peer and teacher feedback orally and/or in written form as appropriate to support student’s three-dimensional learning.</a:t>
            </a:r>
          </a:p>
          <a:p>
            <a:pPr marL="342900" lvl="1">
              <a:spcAft>
                <a:spcPts val="0"/>
              </a:spcAft>
              <a:buFont typeface="Courier New"/>
              <a:buChar char="o"/>
              <a:tabLst>
                <a:tab pos="341313" algn="l"/>
              </a:tabLst>
            </a:pPr>
            <a:r>
              <a:rPr lang="en-US" sz="1800" dirty="0" smtClean="0">
                <a:solidFill>
                  <a:srgbClr val="5E5E5D"/>
                </a:solidFill>
              </a:rPr>
              <a:t>Provides guidance for teachers to support differentiated instruction in the classroom so that every student’s needs are addressed by:</a:t>
            </a:r>
          </a:p>
          <a:p>
            <a:pPr lvl="1">
              <a:spcAft>
                <a:spcPts val="0"/>
              </a:spcAft>
              <a:buFont typeface="Courier New"/>
              <a:buChar char="o"/>
            </a:pPr>
            <a:r>
              <a:rPr lang="en-US" sz="1800" dirty="0" smtClean="0">
                <a:solidFill>
                  <a:srgbClr val="5E5E5D"/>
                </a:solidFill>
              </a:rPr>
              <a:t>Connecting instruction to the students' home, neighborhood, community and/or culture as appropriate.</a:t>
            </a:r>
          </a:p>
          <a:p>
            <a:pPr lvl="1">
              <a:spcAft>
                <a:spcPts val="0"/>
              </a:spcAft>
              <a:buFont typeface="Courier New"/>
              <a:buChar char="o"/>
            </a:pPr>
            <a:r>
              <a:rPr lang="en-US" sz="1800" dirty="0" smtClean="0">
                <a:solidFill>
                  <a:srgbClr val="5E5E5D"/>
                </a:solidFill>
              </a:rPr>
              <a:t>Providing the appropriate reading, writing, listening, and/or speaking modifications (e.g., translations, picture support, graphic organizers) for students who are English language learners, have special needs, or read well below the grade level.</a:t>
            </a:r>
          </a:p>
          <a:p>
            <a:pPr lvl="1">
              <a:spcAft>
                <a:spcPts val="0"/>
              </a:spcAft>
              <a:buFont typeface="Courier New"/>
              <a:buChar char="o"/>
            </a:pPr>
            <a:r>
              <a:rPr lang="en-US" sz="1800" dirty="0" smtClean="0">
                <a:solidFill>
                  <a:srgbClr val="5E5E5D"/>
                </a:solidFill>
              </a:rPr>
              <a:t>Providing extra support for students who are struggling to meet the performance expectations.</a:t>
            </a:r>
          </a:p>
          <a:p>
            <a:pPr lvl="1">
              <a:spcAft>
                <a:spcPts val="0"/>
              </a:spcAft>
              <a:buFont typeface="Courier New"/>
              <a:buChar char="o"/>
            </a:pPr>
            <a:r>
              <a:rPr lang="en-US" sz="1800" dirty="0" smtClean="0">
                <a:solidFill>
                  <a:srgbClr val="5E5E5D"/>
                </a:solidFill>
              </a:rPr>
              <a:t>Providing extensions consistent with the learning progression for students with high interest or who have already met the performance expectations.</a:t>
            </a:r>
            <a:endParaRPr lang="en-US" sz="1800" dirty="0">
              <a:solidFill>
                <a:srgbClr val="5E5E5D"/>
              </a:solidFill>
            </a:endParaRPr>
          </a:p>
        </p:txBody>
      </p:sp>
      <p:sp>
        <p:nvSpPr>
          <p:cNvPr id="6" name="Title 5"/>
          <p:cNvSpPr>
            <a:spLocks noGrp="1"/>
          </p:cNvSpPr>
          <p:nvPr>
            <p:ph type="title"/>
          </p:nvPr>
        </p:nvSpPr>
        <p:spPr/>
        <p:txBody>
          <a:bodyPr>
            <a:normAutofit/>
          </a:bodyPr>
          <a:lstStyle/>
          <a:p>
            <a:pPr marL="173736"/>
            <a:r>
              <a:rPr lang="en-US" kern="0" dirty="0" smtClean="0">
                <a:ea typeface="ＭＳ Ｐゴシック" charset="0"/>
              </a:rPr>
              <a:t>Criteria for </a:t>
            </a:r>
            <a:r>
              <a:rPr lang="en-US" dirty="0" smtClean="0">
                <a:solidFill>
                  <a:srgbClr val="FFFFFF"/>
                </a:solidFill>
                <a:cs typeface="Geneva" charset="0"/>
              </a:rPr>
              <a:t>Column II: </a:t>
            </a:r>
            <a:br>
              <a:rPr lang="en-US" dirty="0" smtClean="0">
                <a:solidFill>
                  <a:srgbClr val="FFFFFF"/>
                </a:solidFill>
                <a:cs typeface="Geneva" charset="0"/>
              </a:rPr>
            </a:br>
            <a:r>
              <a:rPr lang="en-US" dirty="0" smtClean="0">
                <a:solidFill>
                  <a:srgbClr val="FFFFFF"/>
                </a:solidFill>
                <a:cs typeface="Geneva" charset="0"/>
              </a:rPr>
              <a:t>Instructional Supports</a:t>
            </a:r>
            <a:endParaRPr lang="en-US" b="0" dirty="0"/>
          </a:p>
        </p:txBody>
      </p:sp>
    </p:spTree>
    <p:extLst>
      <p:ext uri="{BB962C8B-B14F-4D97-AF65-F5344CB8AC3E}">
        <p14:creationId xmlns:p14="http://schemas.microsoft.com/office/powerpoint/2010/main" val="415353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33</a:t>
            </a:fld>
            <a:endParaRPr lang="en-US" dirty="0"/>
          </a:p>
        </p:txBody>
      </p:sp>
      <p:sp>
        <p:nvSpPr>
          <p:cNvPr id="3" name="Content Placeholder 2"/>
          <p:cNvSpPr>
            <a:spLocks noGrp="1"/>
          </p:cNvSpPr>
          <p:nvPr>
            <p:ph type="body" sz="quarter" idx="13"/>
          </p:nvPr>
        </p:nvSpPr>
        <p:spPr/>
        <p:txBody>
          <a:bodyPr/>
          <a:lstStyle/>
          <a:p>
            <a:pPr marL="0" indent="0">
              <a:spcAft>
                <a:spcPts val="0"/>
              </a:spcAft>
              <a:buNone/>
            </a:pPr>
            <a:r>
              <a:rPr lang="en-US" sz="1800" b="0" i="1" dirty="0" smtClean="0">
                <a:solidFill>
                  <a:srgbClr val="004C8B"/>
                </a:solidFill>
              </a:rPr>
              <a:t>A unit or longer lesson: </a:t>
            </a:r>
          </a:p>
          <a:p>
            <a:pPr marL="342900" lvl="1">
              <a:spcAft>
                <a:spcPts val="0"/>
              </a:spcAft>
              <a:buFont typeface="Courier New"/>
              <a:buChar char="o"/>
              <a:tabLst>
                <a:tab pos="341313" algn="l"/>
              </a:tabLst>
            </a:pPr>
            <a:r>
              <a:rPr lang="en-US" sz="1800" dirty="0" smtClean="0">
                <a:solidFill>
                  <a:srgbClr val="5E5E5D"/>
                </a:solidFill>
              </a:rPr>
              <a:t>Provides guidance for teachers throughout the unit for how lessons build on each other to support students developing deeper understanding of the practices, disciplinary core ideas, and crosscutting concepts over the course of the unit. </a:t>
            </a:r>
          </a:p>
          <a:p>
            <a:pPr marL="342900" lvl="1">
              <a:spcAft>
                <a:spcPts val="0"/>
              </a:spcAft>
              <a:buFont typeface="Courier New"/>
              <a:buChar char="o"/>
              <a:tabLst>
                <a:tab pos="341313" algn="l"/>
              </a:tabLst>
            </a:pPr>
            <a:endParaRPr lang="en-US" sz="1800" dirty="0">
              <a:solidFill>
                <a:srgbClr val="5E5E5D"/>
              </a:solidFill>
            </a:endParaRPr>
          </a:p>
        </p:txBody>
      </p:sp>
      <p:sp>
        <p:nvSpPr>
          <p:cNvPr id="6" name="Title 5"/>
          <p:cNvSpPr>
            <a:spLocks noGrp="1"/>
          </p:cNvSpPr>
          <p:nvPr>
            <p:ph type="title"/>
          </p:nvPr>
        </p:nvSpPr>
        <p:spPr/>
        <p:txBody>
          <a:bodyPr>
            <a:normAutofit/>
          </a:bodyPr>
          <a:lstStyle/>
          <a:p>
            <a:pPr marL="173736"/>
            <a:r>
              <a:rPr lang="en-US" kern="0" dirty="0" smtClean="0">
                <a:ea typeface="ＭＳ Ｐゴシック" charset="0"/>
              </a:rPr>
              <a:t>Criteria for </a:t>
            </a:r>
            <a:r>
              <a:rPr lang="en-US" dirty="0" smtClean="0">
                <a:solidFill>
                  <a:srgbClr val="FFFFFF"/>
                </a:solidFill>
                <a:cs typeface="Geneva" charset="0"/>
              </a:rPr>
              <a:t>Column II: </a:t>
            </a:r>
            <a:br>
              <a:rPr lang="en-US" dirty="0" smtClean="0">
                <a:solidFill>
                  <a:srgbClr val="FFFFFF"/>
                </a:solidFill>
                <a:cs typeface="Geneva" charset="0"/>
              </a:rPr>
            </a:br>
            <a:r>
              <a:rPr lang="en-US" dirty="0" smtClean="0">
                <a:solidFill>
                  <a:srgbClr val="FFFFFF"/>
                </a:solidFill>
                <a:cs typeface="Geneva" charset="0"/>
              </a:rPr>
              <a:t>Instructional Supports</a:t>
            </a:r>
            <a:endParaRPr lang="en-US" b="0" dirty="0"/>
          </a:p>
        </p:txBody>
      </p:sp>
    </p:spTree>
    <p:extLst>
      <p:ext uri="{BB962C8B-B14F-4D97-AF65-F5344CB8AC3E}">
        <p14:creationId xmlns:p14="http://schemas.microsoft.com/office/powerpoint/2010/main" val="415353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C53B18-CF63-B843-9FD6-D4BA5E20017C}" type="slidenum">
              <a:rPr lang="en-US" smtClean="0"/>
              <a:pPr/>
              <a:t>34</a:t>
            </a:fld>
            <a:endParaRPr lang="en-US" dirty="0"/>
          </a:p>
        </p:txBody>
      </p:sp>
      <p:sp>
        <p:nvSpPr>
          <p:cNvPr id="3" name="Content Placeholder 2"/>
          <p:cNvSpPr>
            <a:spLocks noGrp="1"/>
          </p:cNvSpPr>
          <p:nvPr>
            <p:ph type="body" sz="quarter" idx="13"/>
          </p:nvPr>
        </p:nvSpPr>
        <p:spPr/>
        <p:txBody>
          <a:bodyPr/>
          <a:lstStyle/>
          <a:p>
            <a:pPr lvl="0">
              <a:spcBef>
                <a:spcPts val="600"/>
              </a:spcBef>
              <a:spcAft>
                <a:spcPts val="0"/>
              </a:spcAft>
              <a:buNone/>
            </a:pPr>
            <a:r>
              <a:rPr lang="en-US" sz="2000" dirty="0" smtClean="0">
                <a:solidFill>
                  <a:srgbClr val="004C8B"/>
                </a:solidFill>
                <a:cs typeface="Arial"/>
              </a:rPr>
              <a:t>Compare Criterion-Based Checks, Evidence, Observations and Feedback</a:t>
            </a:r>
            <a:endParaRPr lang="en-US" sz="2000" dirty="0" smtClean="0">
              <a:solidFill>
                <a:srgbClr val="004C8B"/>
              </a:solidFill>
            </a:endParaRPr>
          </a:p>
          <a:p>
            <a:pPr lvl="0">
              <a:spcBef>
                <a:spcPts val="600"/>
              </a:spcBef>
              <a:spcAft>
                <a:spcPts val="0"/>
              </a:spcAft>
              <a:buFont typeface="Arial"/>
              <a:buChar char="•"/>
            </a:pPr>
            <a:r>
              <a:rPr lang="en-US" sz="2000" b="0" dirty="0" smtClean="0">
                <a:solidFill>
                  <a:srgbClr val="5E5E5D"/>
                </a:solidFill>
              </a:rPr>
              <a:t>What </a:t>
            </a:r>
            <a:r>
              <a:rPr lang="en-US" sz="2000" b="0" dirty="0">
                <a:solidFill>
                  <a:srgbClr val="5E5E5D"/>
                </a:solidFill>
              </a:rPr>
              <a:t>is the pattern within our team in terms </a:t>
            </a:r>
            <a:r>
              <a:rPr lang="en-US" sz="2000" b="0" dirty="0" smtClean="0">
                <a:solidFill>
                  <a:srgbClr val="5E5E5D"/>
                </a:solidFill>
              </a:rPr>
              <a:t>of the criteria we have checked?</a:t>
            </a:r>
            <a:endParaRPr lang="en-US" sz="2000" b="0" dirty="0">
              <a:solidFill>
                <a:srgbClr val="5E5E5D"/>
              </a:solidFill>
            </a:endParaRPr>
          </a:p>
          <a:p>
            <a:pPr lvl="0">
              <a:spcBef>
                <a:spcPts val="600"/>
              </a:spcBef>
              <a:spcAft>
                <a:spcPts val="0"/>
              </a:spcAft>
              <a:buFont typeface="Arial"/>
              <a:buChar char="•"/>
            </a:pPr>
            <a:r>
              <a:rPr lang="en-US" sz="2000" b="0" dirty="0" smtClean="0">
                <a:solidFill>
                  <a:srgbClr val="5E5E5D"/>
                </a:solidFill>
              </a:rPr>
              <a:t>Do our observations and feedback reference the criteria and evidence (or lack of evidence) in the instructional materials?</a:t>
            </a:r>
          </a:p>
          <a:p>
            <a:pPr lvl="0">
              <a:spcBef>
                <a:spcPts val="600"/>
              </a:spcBef>
              <a:spcAft>
                <a:spcPts val="0"/>
              </a:spcAft>
              <a:buFont typeface="Arial"/>
              <a:buChar char="•"/>
            </a:pPr>
            <a:r>
              <a:rPr lang="en-US" sz="2000" b="0" dirty="0" smtClean="0">
                <a:solidFill>
                  <a:srgbClr val="5E5E5D"/>
                </a:solidFill>
              </a:rPr>
              <a:t>Does our feedback include suggestions for improvement(s)?</a:t>
            </a:r>
          </a:p>
          <a:p>
            <a:pPr marL="0" indent="0"/>
            <a:endParaRPr lang="en-US" sz="2400" b="0" i="1" dirty="0"/>
          </a:p>
        </p:txBody>
      </p:sp>
      <p:sp>
        <p:nvSpPr>
          <p:cNvPr id="2" name="Title 1"/>
          <p:cNvSpPr>
            <a:spLocks noGrp="1"/>
          </p:cNvSpPr>
          <p:nvPr>
            <p:ph type="title"/>
          </p:nvPr>
        </p:nvSpPr>
        <p:spPr/>
        <p:txBody>
          <a:bodyPr/>
          <a:lstStyle/>
          <a:p>
            <a:r>
              <a:rPr lang="en-US" kern="0" dirty="0" smtClean="0">
                <a:ea typeface="ＭＳ Ｐゴシック" charset="0"/>
              </a:rPr>
              <a:t>Step 3. Apply Criteria in Column II: </a:t>
            </a:r>
            <a:br>
              <a:rPr lang="en-US" kern="0" dirty="0" smtClean="0">
                <a:ea typeface="ＭＳ Ｐゴシック" charset="0"/>
              </a:rPr>
            </a:br>
            <a:r>
              <a:rPr lang="en-US" kern="0" dirty="0" smtClean="0">
                <a:ea typeface="ＭＳ Ｐゴシック" charset="0"/>
              </a:rPr>
              <a:t> Instructional Supports </a:t>
            </a:r>
            <a:endParaRPr lang="en-US" kern="0" dirty="0">
              <a:ea typeface="ＭＳ Ｐゴシック" charset="0"/>
            </a:endParaRPr>
          </a:p>
        </p:txBody>
      </p:sp>
    </p:spTree>
    <p:extLst>
      <p:ext uri="{BB962C8B-B14F-4D97-AF65-F5344CB8AC3E}">
        <p14:creationId xmlns:p14="http://schemas.microsoft.com/office/powerpoint/2010/main" val="26925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35</a:t>
            </a:fld>
            <a:endParaRPr lang="en-US" dirty="0"/>
          </a:p>
        </p:txBody>
      </p:sp>
      <p:sp>
        <p:nvSpPr>
          <p:cNvPr id="3" name="Content Placeholder 2"/>
          <p:cNvSpPr>
            <a:spLocks noGrp="1"/>
          </p:cNvSpPr>
          <p:nvPr>
            <p:ph type="body" sz="quarter" idx="13"/>
          </p:nvPr>
        </p:nvSpPr>
        <p:spPr/>
        <p:txBody>
          <a:bodyPr/>
          <a:lstStyle/>
          <a:p>
            <a:pPr marL="0" indent="0">
              <a:spcAft>
                <a:spcPts val="0"/>
              </a:spcAft>
              <a:buNone/>
            </a:pPr>
            <a:r>
              <a:rPr lang="en-US" sz="1800" b="0" i="1" dirty="0" smtClean="0">
                <a:solidFill>
                  <a:srgbClr val="004C8B"/>
                </a:solidFill>
              </a:rPr>
              <a:t>The lesson or unit supports monitoring student progress: </a:t>
            </a:r>
          </a:p>
          <a:p>
            <a:pPr marL="347663" lvl="0" indent="-347663">
              <a:spcAft>
                <a:spcPts val="0"/>
              </a:spcAft>
              <a:buFont typeface="Courier New" pitchFamily="49" charset="0"/>
              <a:buChar char="o"/>
            </a:pPr>
            <a:r>
              <a:rPr lang="en-US" sz="1800" b="0" dirty="0" smtClean="0">
                <a:solidFill>
                  <a:srgbClr val="5E5E5D"/>
                </a:solidFill>
              </a:rPr>
              <a:t>Assessments are aligned to the three-dimensional learning. </a:t>
            </a:r>
          </a:p>
          <a:p>
            <a:pPr marL="347663" lvl="0" indent="-347663">
              <a:spcAft>
                <a:spcPts val="0"/>
              </a:spcAft>
              <a:buFont typeface="Courier New" pitchFamily="49" charset="0"/>
              <a:buChar char="o"/>
            </a:pPr>
            <a:r>
              <a:rPr lang="en-US" sz="1800" b="0" dirty="0" smtClean="0">
                <a:solidFill>
                  <a:srgbClr val="5E5E5D"/>
                </a:solidFill>
              </a:rPr>
              <a:t>Elicits direct, observable evidence of students’ performance of practices connected with their understanding of core ideas and crosscutting concepts.</a:t>
            </a:r>
          </a:p>
          <a:p>
            <a:pPr marL="347663" lvl="0" indent="-347663">
              <a:spcAft>
                <a:spcPts val="0"/>
              </a:spcAft>
              <a:buFont typeface="Courier New" pitchFamily="49" charset="0"/>
              <a:buChar char="o"/>
            </a:pPr>
            <a:r>
              <a:rPr lang="en-US" sz="1800" b="0" dirty="0" smtClean="0">
                <a:solidFill>
                  <a:srgbClr val="5E5E5D"/>
                </a:solidFill>
              </a:rPr>
              <a:t>Formative assessments of three-dimensional learning are embedded throughout the instruction.</a:t>
            </a:r>
          </a:p>
          <a:p>
            <a:pPr marL="347663" lvl="0" indent="-347663">
              <a:spcAft>
                <a:spcPts val="0"/>
              </a:spcAft>
              <a:buFont typeface="Courier New" pitchFamily="49" charset="0"/>
              <a:buChar char="o"/>
            </a:pPr>
            <a:r>
              <a:rPr lang="en-US" sz="1800" b="0" dirty="0" smtClean="0">
                <a:solidFill>
                  <a:srgbClr val="5E5E5D"/>
                </a:solidFill>
              </a:rPr>
              <a:t>Includes aligned rubrics and scoring guidelines that provide guidance for interpreting student performance along the three dimensions to support teachers in (a) planning instruction and (b) providing ongoing feedback to students.</a:t>
            </a:r>
          </a:p>
          <a:p>
            <a:pPr marL="347663" lvl="0" indent="-347663">
              <a:spcAft>
                <a:spcPts val="0"/>
              </a:spcAft>
              <a:buFont typeface="Courier New" pitchFamily="49" charset="0"/>
              <a:buChar char="o"/>
            </a:pPr>
            <a:r>
              <a:rPr lang="en-US" sz="1800" b="0" dirty="0" smtClean="0">
                <a:solidFill>
                  <a:srgbClr val="5E5E5D"/>
                </a:solidFill>
              </a:rPr>
              <a:t>Assessing student proficiency using methods, vocabulary, representations, and examples that are accessible and unbiased for all students. </a:t>
            </a:r>
          </a:p>
        </p:txBody>
      </p:sp>
      <p:sp>
        <p:nvSpPr>
          <p:cNvPr id="6" name="Title 5"/>
          <p:cNvSpPr>
            <a:spLocks noGrp="1"/>
          </p:cNvSpPr>
          <p:nvPr>
            <p:ph type="title"/>
          </p:nvPr>
        </p:nvSpPr>
        <p:spPr/>
        <p:txBody>
          <a:bodyPr>
            <a:noAutofit/>
          </a:bodyPr>
          <a:lstStyle/>
          <a:p>
            <a:r>
              <a:rPr lang="en-US" kern="0" dirty="0">
                <a:ea typeface="ＭＳ Ｐゴシック" charset="0"/>
              </a:rPr>
              <a:t>Criteria for </a:t>
            </a:r>
            <a:r>
              <a:rPr lang="en-US" dirty="0">
                <a:solidFill>
                  <a:srgbClr val="FFFFFF"/>
                </a:solidFill>
                <a:cs typeface="Geneva" charset="0"/>
              </a:rPr>
              <a:t>Dimension III: </a:t>
            </a:r>
            <a:r>
              <a:rPr lang="en-US" dirty="0" smtClean="0">
                <a:solidFill>
                  <a:srgbClr val="FFFFFF"/>
                </a:solidFill>
                <a:cs typeface="Geneva" charset="0"/>
              </a:rPr>
              <a:t/>
            </a:r>
            <a:br>
              <a:rPr lang="en-US" dirty="0" smtClean="0">
                <a:solidFill>
                  <a:srgbClr val="FFFFFF"/>
                </a:solidFill>
                <a:cs typeface="Geneva" charset="0"/>
              </a:rPr>
            </a:br>
            <a:r>
              <a:rPr lang="en-US" kern="0" dirty="0" smtClean="0">
                <a:ea typeface="ＭＳ Ｐゴシック" charset="0"/>
              </a:rPr>
              <a:t>Monitoring Student Progress </a:t>
            </a:r>
            <a:endParaRPr lang="en-US" kern="0" dirty="0">
              <a:ea typeface="ＭＳ Ｐゴシック" charset="0"/>
            </a:endParaRPr>
          </a:p>
        </p:txBody>
      </p:sp>
    </p:spTree>
    <p:extLst>
      <p:ext uri="{BB962C8B-B14F-4D97-AF65-F5344CB8AC3E}">
        <p14:creationId xmlns:p14="http://schemas.microsoft.com/office/powerpoint/2010/main" val="420100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36</a:t>
            </a:fld>
            <a:endParaRPr lang="en-US" dirty="0"/>
          </a:p>
        </p:txBody>
      </p:sp>
      <p:sp>
        <p:nvSpPr>
          <p:cNvPr id="3" name="Content Placeholder 2"/>
          <p:cNvSpPr>
            <a:spLocks noGrp="1"/>
          </p:cNvSpPr>
          <p:nvPr>
            <p:ph type="body" sz="quarter" idx="13"/>
          </p:nvPr>
        </p:nvSpPr>
        <p:spPr/>
        <p:txBody>
          <a:bodyPr/>
          <a:lstStyle/>
          <a:p>
            <a:pPr marL="0" indent="0">
              <a:spcAft>
                <a:spcPts val="0"/>
              </a:spcAft>
              <a:buNone/>
            </a:pPr>
            <a:r>
              <a:rPr lang="en-US" sz="1800" b="0" i="1" dirty="0" smtClean="0">
                <a:solidFill>
                  <a:srgbClr val="004C8B"/>
                </a:solidFill>
              </a:rPr>
              <a:t>A unit or longer lesson:</a:t>
            </a:r>
          </a:p>
          <a:p>
            <a:pPr marL="347663" indent="-347663">
              <a:spcAft>
                <a:spcPts val="0"/>
              </a:spcAft>
              <a:buFont typeface="Courier New" pitchFamily="49" charset="0"/>
              <a:buChar char="o"/>
            </a:pPr>
            <a:r>
              <a:rPr lang="en-US" sz="1800" b="0" dirty="0" smtClean="0">
                <a:solidFill>
                  <a:srgbClr val="5E5E5D"/>
                </a:solidFill>
              </a:rPr>
              <a:t>Includes pre-, formative, summative, and self-assessment measures that assess three-dimensional learning. </a:t>
            </a:r>
          </a:p>
          <a:p>
            <a:pPr marL="347663" indent="-347663">
              <a:spcAft>
                <a:spcPts val="0"/>
              </a:spcAft>
              <a:buFont typeface="Courier New" pitchFamily="49" charset="0"/>
              <a:buChar char="o"/>
            </a:pPr>
            <a:r>
              <a:rPr lang="en-US" sz="1800" b="0" dirty="0" smtClean="0">
                <a:solidFill>
                  <a:srgbClr val="5E5E5D"/>
                </a:solidFill>
              </a:rPr>
              <a:t>Provides multiple opportunities for students to demonstrate performance of practices connected with their understanding of disciplinary core ideas and crosscutting concepts and receive feedback. </a:t>
            </a:r>
          </a:p>
        </p:txBody>
      </p:sp>
      <p:sp>
        <p:nvSpPr>
          <p:cNvPr id="6" name="Title 5"/>
          <p:cNvSpPr>
            <a:spLocks noGrp="1"/>
          </p:cNvSpPr>
          <p:nvPr>
            <p:ph type="title"/>
          </p:nvPr>
        </p:nvSpPr>
        <p:spPr/>
        <p:txBody>
          <a:bodyPr>
            <a:noAutofit/>
          </a:bodyPr>
          <a:lstStyle/>
          <a:p>
            <a:r>
              <a:rPr lang="en-US" kern="0" dirty="0">
                <a:ea typeface="ＭＳ Ｐゴシック" charset="0"/>
              </a:rPr>
              <a:t>Criteria for </a:t>
            </a:r>
            <a:r>
              <a:rPr lang="en-US" dirty="0">
                <a:solidFill>
                  <a:srgbClr val="FFFFFF"/>
                </a:solidFill>
                <a:cs typeface="Geneva" charset="0"/>
              </a:rPr>
              <a:t>Dimension III: </a:t>
            </a:r>
            <a:r>
              <a:rPr lang="en-US" dirty="0" smtClean="0">
                <a:solidFill>
                  <a:srgbClr val="FFFFFF"/>
                </a:solidFill>
                <a:cs typeface="Geneva" charset="0"/>
              </a:rPr>
              <a:t/>
            </a:r>
            <a:br>
              <a:rPr lang="en-US" dirty="0" smtClean="0">
                <a:solidFill>
                  <a:srgbClr val="FFFFFF"/>
                </a:solidFill>
                <a:cs typeface="Geneva" charset="0"/>
              </a:rPr>
            </a:br>
            <a:r>
              <a:rPr lang="en-US" kern="0" dirty="0" smtClean="0">
                <a:ea typeface="ＭＳ Ｐゴシック" charset="0"/>
              </a:rPr>
              <a:t>Monitoring Student Progress </a:t>
            </a:r>
            <a:endParaRPr lang="en-US" kern="0" dirty="0">
              <a:ea typeface="ＭＳ Ｐゴシック" charset="0"/>
            </a:endParaRPr>
          </a:p>
        </p:txBody>
      </p:sp>
    </p:spTree>
    <p:extLst>
      <p:ext uri="{BB962C8B-B14F-4D97-AF65-F5344CB8AC3E}">
        <p14:creationId xmlns:p14="http://schemas.microsoft.com/office/powerpoint/2010/main" val="420100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C53B18-CF63-B843-9FD6-D4BA5E20017C}" type="slidenum">
              <a:rPr lang="en-US" smtClean="0"/>
              <a:pPr/>
              <a:t>37</a:t>
            </a:fld>
            <a:endParaRPr lang="en-US" dirty="0"/>
          </a:p>
        </p:txBody>
      </p:sp>
      <p:sp>
        <p:nvSpPr>
          <p:cNvPr id="3" name="Content Placeholder 2"/>
          <p:cNvSpPr>
            <a:spLocks noGrp="1"/>
          </p:cNvSpPr>
          <p:nvPr>
            <p:ph type="body" sz="quarter" idx="13"/>
          </p:nvPr>
        </p:nvSpPr>
        <p:spPr/>
        <p:txBody>
          <a:bodyPr/>
          <a:lstStyle/>
          <a:p>
            <a:pPr lvl="0">
              <a:spcBef>
                <a:spcPts val="600"/>
              </a:spcBef>
              <a:spcAft>
                <a:spcPts val="0"/>
              </a:spcAft>
              <a:buNone/>
            </a:pPr>
            <a:r>
              <a:rPr lang="en-US" sz="2000" dirty="0" smtClean="0">
                <a:solidFill>
                  <a:srgbClr val="004C8B"/>
                </a:solidFill>
                <a:cs typeface="Arial"/>
              </a:rPr>
              <a:t>Compare Criterion-Based Checks, Evidence, Observations and Feedback</a:t>
            </a:r>
            <a:endParaRPr lang="en-US" sz="2000" dirty="0" smtClean="0">
              <a:solidFill>
                <a:srgbClr val="004C8B"/>
              </a:solidFill>
            </a:endParaRPr>
          </a:p>
          <a:p>
            <a:pPr lvl="0">
              <a:spcBef>
                <a:spcPts val="600"/>
              </a:spcBef>
              <a:spcAft>
                <a:spcPts val="0"/>
              </a:spcAft>
              <a:buFont typeface="Arial"/>
              <a:buChar char="•"/>
            </a:pPr>
            <a:r>
              <a:rPr lang="en-US" sz="2000" b="0" dirty="0" smtClean="0">
                <a:solidFill>
                  <a:srgbClr val="5E5E5D"/>
                </a:solidFill>
              </a:rPr>
              <a:t>What </a:t>
            </a:r>
            <a:r>
              <a:rPr lang="en-US" sz="2000" b="0" dirty="0">
                <a:solidFill>
                  <a:srgbClr val="5E5E5D"/>
                </a:solidFill>
              </a:rPr>
              <a:t>is the pattern within our team in terms </a:t>
            </a:r>
            <a:r>
              <a:rPr lang="en-US" sz="2000" b="0" dirty="0" smtClean="0">
                <a:solidFill>
                  <a:srgbClr val="5E5E5D"/>
                </a:solidFill>
              </a:rPr>
              <a:t>of the criteria we have checked?</a:t>
            </a:r>
            <a:endParaRPr lang="en-US" sz="2000" b="0" dirty="0">
              <a:solidFill>
                <a:srgbClr val="5E5E5D"/>
              </a:solidFill>
            </a:endParaRPr>
          </a:p>
          <a:p>
            <a:pPr lvl="0">
              <a:spcBef>
                <a:spcPts val="600"/>
              </a:spcBef>
              <a:spcAft>
                <a:spcPts val="0"/>
              </a:spcAft>
              <a:buFont typeface="Arial"/>
              <a:buChar char="•"/>
            </a:pPr>
            <a:r>
              <a:rPr lang="en-US" sz="2000" b="0" dirty="0" smtClean="0">
                <a:solidFill>
                  <a:srgbClr val="5E5E5D"/>
                </a:solidFill>
              </a:rPr>
              <a:t>Do our observations and feedback reference the criteria and evidence (or lack of evidence) in the instructional materials?</a:t>
            </a:r>
          </a:p>
          <a:p>
            <a:pPr lvl="0">
              <a:spcBef>
                <a:spcPts val="600"/>
              </a:spcBef>
              <a:spcAft>
                <a:spcPts val="0"/>
              </a:spcAft>
              <a:buFont typeface="Arial"/>
              <a:buChar char="•"/>
            </a:pPr>
            <a:r>
              <a:rPr lang="en-US" sz="2000" b="0" dirty="0" smtClean="0">
                <a:solidFill>
                  <a:srgbClr val="5E5E5D"/>
                </a:solidFill>
              </a:rPr>
              <a:t>Does our feedback include suggestions for improvement(s)?</a:t>
            </a:r>
          </a:p>
          <a:p>
            <a:pPr marL="0" indent="0"/>
            <a:endParaRPr lang="en-US" sz="2400" b="0" i="1" dirty="0"/>
          </a:p>
        </p:txBody>
      </p:sp>
      <p:sp>
        <p:nvSpPr>
          <p:cNvPr id="2" name="Title 1"/>
          <p:cNvSpPr>
            <a:spLocks noGrp="1"/>
          </p:cNvSpPr>
          <p:nvPr>
            <p:ph type="title"/>
          </p:nvPr>
        </p:nvSpPr>
        <p:spPr/>
        <p:txBody>
          <a:bodyPr/>
          <a:lstStyle/>
          <a:p>
            <a:r>
              <a:rPr lang="en-US" kern="0" dirty="0" smtClean="0">
                <a:ea typeface="ＭＳ Ｐゴシック" charset="0"/>
              </a:rPr>
              <a:t>Step 3. Apply Criteria in Column III: </a:t>
            </a:r>
            <a:br>
              <a:rPr lang="en-US" kern="0" dirty="0" smtClean="0">
                <a:ea typeface="ＭＳ Ｐゴシック" charset="0"/>
              </a:rPr>
            </a:br>
            <a:r>
              <a:rPr lang="en-US" kern="0" dirty="0" smtClean="0">
                <a:ea typeface="ＭＳ Ｐゴシック" charset="0"/>
              </a:rPr>
              <a:t> Monitoring Student Progress </a:t>
            </a:r>
          </a:p>
        </p:txBody>
      </p:sp>
    </p:spTree>
    <p:extLst>
      <p:ext uri="{BB962C8B-B14F-4D97-AF65-F5344CB8AC3E}">
        <p14:creationId xmlns:p14="http://schemas.microsoft.com/office/powerpoint/2010/main" val="26925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C53B18-CF63-B843-9FD6-D4BA5E20017C}" type="slidenum">
              <a:rPr lang="en-US" smtClean="0"/>
              <a:pPr/>
              <a:t>38</a:t>
            </a:fld>
            <a:endParaRPr lang="en-US" dirty="0"/>
          </a:p>
        </p:txBody>
      </p:sp>
      <p:sp>
        <p:nvSpPr>
          <p:cNvPr id="3" name="Content Placeholder 2"/>
          <p:cNvSpPr>
            <a:spLocks noGrp="1"/>
          </p:cNvSpPr>
          <p:nvPr>
            <p:ph type="body" sz="quarter" idx="13"/>
          </p:nvPr>
        </p:nvSpPr>
        <p:spPr/>
        <p:txBody>
          <a:bodyPr/>
          <a:lstStyle/>
          <a:p>
            <a:pPr lvl="0">
              <a:spcBef>
                <a:spcPts val="600"/>
              </a:spcBef>
              <a:spcAft>
                <a:spcPts val="0"/>
              </a:spcAft>
              <a:buNone/>
            </a:pPr>
            <a:r>
              <a:rPr lang="en-US" sz="2000" dirty="0" smtClean="0">
                <a:solidFill>
                  <a:srgbClr val="004C8B"/>
                </a:solidFill>
                <a:cs typeface="Arial"/>
              </a:rPr>
              <a:t>Compare Criterion-Based Overall Summary Comments</a:t>
            </a:r>
            <a:endParaRPr lang="en-US" sz="2000" dirty="0" smtClean="0">
              <a:solidFill>
                <a:srgbClr val="004C8B"/>
              </a:solidFill>
            </a:endParaRPr>
          </a:p>
          <a:p>
            <a:pPr lvl="0">
              <a:spcBef>
                <a:spcPts val="600"/>
              </a:spcBef>
              <a:spcAft>
                <a:spcPts val="0"/>
              </a:spcAft>
              <a:buFont typeface="Arial"/>
              <a:buChar char="•"/>
            </a:pPr>
            <a:r>
              <a:rPr lang="en-US" sz="2000" b="0" dirty="0" smtClean="0">
                <a:solidFill>
                  <a:srgbClr val="5E5E5D"/>
                </a:solidFill>
              </a:rPr>
              <a:t>Do our observations and feedback reference the criteria and evidence (or lack of evidence) in the instructional materials?</a:t>
            </a:r>
          </a:p>
          <a:p>
            <a:pPr lvl="0">
              <a:spcBef>
                <a:spcPts val="600"/>
              </a:spcBef>
              <a:spcAft>
                <a:spcPts val="0"/>
              </a:spcAft>
              <a:buFont typeface="Arial"/>
              <a:buChar char="•"/>
            </a:pPr>
            <a:r>
              <a:rPr lang="en-US" sz="2000" b="0" dirty="0" smtClean="0">
                <a:solidFill>
                  <a:srgbClr val="5E5E5D"/>
                </a:solidFill>
              </a:rPr>
              <a:t>Does our feedback include suggestions for improvement(s)?</a:t>
            </a:r>
          </a:p>
          <a:p>
            <a:pPr marL="0" indent="0"/>
            <a:endParaRPr lang="en-US" sz="2400" b="0" i="1" dirty="0"/>
          </a:p>
        </p:txBody>
      </p:sp>
      <p:sp>
        <p:nvSpPr>
          <p:cNvPr id="2" name="Title 1"/>
          <p:cNvSpPr>
            <a:spLocks noGrp="1"/>
          </p:cNvSpPr>
          <p:nvPr>
            <p:ph type="title"/>
          </p:nvPr>
        </p:nvSpPr>
        <p:spPr/>
        <p:txBody>
          <a:bodyPr/>
          <a:lstStyle/>
          <a:p>
            <a:r>
              <a:rPr lang="en-US" kern="0" dirty="0" smtClean="0">
                <a:ea typeface="ＭＳ Ｐゴシック" charset="0"/>
              </a:rPr>
              <a:t>Step 4. </a:t>
            </a:r>
            <a:r>
              <a:rPr lang="en-US" kern="0" dirty="0">
                <a:ea typeface="ＭＳ Ｐゴシック" charset="0"/>
              </a:rPr>
              <a:t>Record Overall Summary Comments </a:t>
            </a:r>
          </a:p>
        </p:txBody>
      </p:sp>
    </p:spTree>
    <p:extLst>
      <p:ext uri="{BB962C8B-B14F-4D97-AF65-F5344CB8AC3E}">
        <p14:creationId xmlns:p14="http://schemas.microsoft.com/office/powerpoint/2010/main" val="338109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39</a:t>
            </a:fld>
            <a:endParaRPr lang="en-US" dirty="0"/>
          </a:p>
        </p:txBody>
      </p:sp>
      <p:sp>
        <p:nvSpPr>
          <p:cNvPr id="2" name="Content Placeholder 1"/>
          <p:cNvSpPr>
            <a:spLocks noGrp="1"/>
          </p:cNvSpPr>
          <p:nvPr>
            <p:ph type="body" sz="quarter" idx="13"/>
          </p:nvPr>
        </p:nvSpPr>
        <p:spPr/>
        <p:txBody>
          <a:bodyPr/>
          <a:lstStyle/>
          <a:p>
            <a:pPr>
              <a:buFont typeface="Arial"/>
              <a:buChar char="•"/>
            </a:pPr>
            <a:r>
              <a:rPr lang="en-US" sz="1800" b="0" dirty="0">
                <a:solidFill>
                  <a:srgbClr val="5E5E5D"/>
                </a:solidFill>
              </a:rPr>
              <a:t>Did we use the EQuIP criteria to frame and explain evaluation of evidence found in instructional materials?</a:t>
            </a:r>
          </a:p>
          <a:p>
            <a:pPr marL="342900" lvl="1" indent="-342900">
              <a:buFont typeface="Arial"/>
              <a:buChar char="•"/>
            </a:pPr>
            <a:r>
              <a:rPr lang="en-US" sz="1800" dirty="0">
                <a:solidFill>
                  <a:srgbClr val="5E5E5D"/>
                </a:solidFill>
              </a:rPr>
              <a:t>Did we develop a common understanding of EQuIP criteria among reviewers?</a:t>
            </a:r>
          </a:p>
          <a:p>
            <a:pPr marL="342900" lvl="1" indent="-342900">
              <a:buFont typeface="Arial"/>
              <a:buChar char="•"/>
            </a:pPr>
            <a:r>
              <a:rPr lang="en-US" sz="1800" dirty="0" smtClean="0">
                <a:solidFill>
                  <a:srgbClr val="5E5E5D"/>
                </a:solidFill>
              </a:rPr>
              <a:t>Did </a:t>
            </a:r>
            <a:r>
              <a:rPr lang="en-US" sz="1800" dirty="0">
                <a:solidFill>
                  <a:srgbClr val="5E5E5D"/>
                </a:solidFill>
              </a:rPr>
              <a:t>we develop reviewers’ abilities to use </a:t>
            </a:r>
            <a:r>
              <a:rPr lang="en-US" sz="1800" kern="0" dirty="0" smtClean="0">
                <a:solidFill>
                  <a:srgbClr val="5E5E5D"/>
                </a:solidFill>
                <a:ea typeface="ＭＳ Ｐゴシック" charset="0"/>
                <a:cs typeface="Calibri"/>
              </a:rPr>
              <a:t>EQuIP rubric to provide criterion-based evidence, observations, and suggestions for improvement</a:t>
            </a:r>
            <a:r>
              <a:rPr lang="en-US" sz="1800" dirty="0" smtClean="0">
                <a:solidFill>
                  <a:srgbClr val="5E5E5D"/>
                </a:solidFill>
              </a:rPr>
              <a:t>?</a:t>
            </a:r>
            <a:endParaRPr lang="en-US" sz="1800" dirty="0">
              <a:solidFill>
                <a:srgbClr val="5E5E5D"/>
              </a:solidFill>
            </a:endParaRPr>
          </a:p>
          <a:p>
            <a:pPr marL="342900" lvl="1" indent="-342900">
              <a:buFont typeface="Arial"/>
              <a:buChar char="•"/>
            </a:pPr>
            <a:r>
              <a:rPr lang="en-US" sz="1800" dirty="0" smtClean="0">
                <a:solidFill>
                  <a:srgbClr val="5E5E5D"/>
                </a:solidFill>
              </a:rPr>
              <a:t>Are there any criteria or evidence about which reviewers disagree?</a:t>
            </a:r>
          </a:p>
          <a:p>
            <a:pPr marL="342900" lvl="1" indent="-342900">
              <a:buFont typeface="Arial"/>
              <a:buChar char="•"/>
            </a:pPr>
            <a:r>
              <a:rPr lang="en-US" sz="1800" dirty="0" smtClean="0">
                <a:solidFill>
                  <a:srgbClr val="5E5E5D"/>
                </a:solidFill>
              </a:rPr>
              <a:t>To </a:t>
            </a:r>
            <a:r>
              <a:rPr lang="en-US" sz="1800" dirty="0">
                <a:solidFill>
                  <a:srgbClr val="5E5E5D"/>
                </a:solidFill>
              </a:rPr>
              <a:t>what degree were there differences among reviewers when checking </a:t>
            </a:r>
            <a:r>
              <a:rPr lang="en-US" sz="1800" dirty="0" smtClean="0">
                <a:solidFill>
                  <a:srgbClr val="5E5E5D"/>
                </a:solidFill>
              </a:rPr>
              <a:t>criteria? What </a:t>
            </a:r>
            <a:r>
              <a:rPr lang="en-US" sz="1800" dirty="0">
                <a:solidFill>
                  <a:srgbClr val="5E5E5D"/>
                </a:solidFill>
              </a:rPr>
              <a:t>do you think caused these differences</a:t>
            </a:r>
            <a:r>
              <a:rPr lang="en-US" sz="1800" dirty="0" smtClean="0">
                <a:solidFill>
                  <a:srgbClr val="5E5E5D"/>
                </a:solidFill>
              </a:rPr>
              <a:t>?</a:t>
            </a:r>
          </a:p>
          <a:p>
            <a:pPr marL="342900" lvl="1" indent="-342900">
              <a:buFont typeface="Arial"/>
              <a:buChar char="•"/>
            </a:pPr>
            <a:endParaRPr lang="en-US" sz="1800" dirty="0" smtClean="0">
              <a:solidFill>
                <a:srgbClr val="5E5E5D"/>
              </a:solidFill>
            </a:endParaRPr>
          </a:p>
          <a:p>
            <a:pPr marL="342900" lvl="1" indent="-342900">
              <a:buFont typeface="Arial"/>
              <a:buChar char="•"/>
            </a:pPr>
            <a:endParaRPr lang="en-US" sz="1800" dirty="0">
              <a:solidFill>
                <a:srgbClr val="5E5E5D"/>
              </a:solidFill>
            </a:endParaRPr>
          </a:p>
          <a:p>
            <a:pPr marL="742950" lvl="1" indent="-285750" algn="l">
              <a:spcBef>
                <a:spcPts val="600"/>
              </a:spcBef>
              <a:buFont typeface="Arial" pitchFamily="34" charset="0"/>
              <a:buChar char="•"/>
            </a:pPr>
            <a:endParaRPr lang="en-US" sz="2000" dirty="0" smtClean="0">
              <a:solidFill>
                <a:srgbClr val="5E5E5D"/>
              </a:solidFill>
              <a:cs typeface="Calibri"/>
            </a:endParaRPr>
          </a:p>
          <a:p>
            <a:pPr marL="742950" lvl="1" indent="-285750" algn="l">
              <a:spcBef>
                <a:spcPts val="600"/>
              </a:spcBef>
              <a:buFont typeface="Arial" pitchFamily="34" charset="0"/>
              <a:buChar char="•"/>
            </a:pPr>
            <a:endParaRPr lang="en-US" sz="2000" dirty="0" smtClean="0">
              <a:solidFill>
                <a:srgbClr val="5E5E5D"/>
              </a:solidFill>
              <a:cs typeface="Calibri"/>
            </a:endParaRPr>
          </a:p>
          <a:p>
            <a:pPr marL="457200" lvl="1" indent="0">
              <a:buNone/>
            </a:pPr>
            <a:endParaRPr lang="en-US" sz="2800" b="0" dirty="0" smtClean="0">
              <a:latin typeface="Calibri"/>
              <a:cs typeface="Calibri"/>
            </a:endParaRPr>
          </a:p>
          <a:p>
            <a:pPr marL="0" indent="0">
              <a:spcBef>
                <a:spcPts val="600"/>
              </a:spcBef>
              <a:buNone/>
            </a:pPr>
            <a:endParaRPr lang="en-US" sz="2400" dirty="0" smtClean="0">
              <a:latin typeface="Calibri"/>
              <a:cs typeface="Calibri"/>
            </a:endParaRPr>
          </a:p>
          <a:p>
            <a:pPr marL="0" indent="0">
              <a:spcBef>
                <a:spcPts val="600"/>
              </a:spcBef>
              <a:buNone/>
            </a:pPr>
            <a:endParaRPr lang="en-US" dirty="0" smtClean="0"/>
          </a:p>
        </p:txBody>
      </p:sp>
      <p:sp>
        <p:nvSpPr>
          <p:cNvPr id="3" name="Title 2"/>
          <p:cNvSpPr>
            <a:spLocks noGrp="1"/>
          </p:cNvSpPr>
          <p:nvPr>
            <p:ph type="title"/>
          </p:nvPr>
        </p:nvSpPr>
        <p:spPr/>
        <p:txBody>
          <a:bodyPr>
            <a:normAutofit/>
          </a:bodyPr>
          <a:lstStyle/>
          <a:p>
            <a:pPr marL="173736" lvl="1" indent="0" algn="l"/>
            <a:r>
              <a:rPr lang="en-US" sz="3200" dirty="0" smtClean="0">
                <a:solidFill>
                  <a:schemeClr val="bg1"/>
                </a:solidFill>
              </a:rPr>
              <a:t>Reflection on Session Goals</a:t>
            </a:r>
            <a:endParaRPr lang="en-US" sz="3200" dirty="0">
              <a:solidFill>
                <a:schemeClr val="bg1"/>
              </a:solidFill>
            </a:endParaRPr>
          </a:p>
        </p:txBody>
      </p:sp>
    </p:spTree>
    <p:extLst>
      <p:ext uri="{BB962C8B-B14F-4D97-AF65-F5344CB8AC3E}">
        <p14:creationId xmlns:p14="http://schemas.microsoft.com/office/powerpoint/2010/main" val="1790877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bg1"/>
                </a:solidFill>
              </a:rPr>
              <a:t>Purpose</a:t>
            </a:r>
            <a:endParaRPr lang="en-US" sz="3200" dirty="0">
              <a:solidFill>
                <a:schemeClr val="bg1"/>
              </a:solidFill>
            </a:endParaRPr>
          </a:p>
        </p:txBody>
      </p:sp>
      <p:sp>
        <p:nvSpPr>
          <p:cNvPr id="3" name="Content Placeholder 2"/>
          <p:cNvSpPr>
            <a:spLocks noGrp="1"/>
          </p:cNvSpPr>
          <p:nvPr>
            <p:ph idx="1"/>
          </p:nvPr>
        </p:nvSpPr>
        <p:spPr/>
        <p:txBody>
          <a:bodyPr>
            <a:normAutofit/>
          </a:bodyPr>
          <a:lstStyle/>
          <a:p>
            <a:pPr defTabSz="914400">
              <a:spcBef>
                <a:spcPts val="0"/>
              </a:spcBef>
              <a:spcAft>
                <a:spcPts val="0"/>
              </a:spcAft>
            </a:pPr>
            <a:r>
              <a:rPr lang="en-US" sz="2400" b="0" kern="0" dirty="0" smtClean="0">
                <a:solidFill>
                  <a:srgbClr val="004C8B"/>
                </a:solidFill>
                <a:latin typeface="Calibri"/>
                <a:ea typeface="ＭＳ Ｐゴシック" charset="0"/>
              </a:rPr>
              <a:t>To review </a:t>
            </a:r>
            <a:r>
              <a:rPr lang="en-US" sz="2400" b="0" kern="0" dirty="0">
                <a:solidFill>
                  <a:srgbClr val="004C8B"/>
                </a:solidFill>
                <a:latin typeface="Calibri"/>
                <a:ea typeface="ＭＳ Ｐゴシック" charset="0"/>
              </a:rPr>
              <a:t>existing instructional materials to determine what revisions are needed; </a:t>
            </a:r>
          </a:p>
          <a:p>
            <a:pPr defTabSz="914400">
              <a:spcBef>
                <a:spcPts val="0"/>
              </a:spcBef>
              <a:spcAft>
                <a:spcPts val="0"/>
              </a:spcAft>
            </a:pPr>
            <a:r>
              <a:rPr lang="en-US" sz="2400" b="0" kern="0" dirty="0" smtClean="0">
                <a:solidFill>
                  <a:srgbClr val="004C8B"/>
                </a:solidFill>
                <a:latin typeface="Calibri"/>
                <a:ea typeface="ＭＳ Ｐゴシック" charset="0"/>
              </a:rPr>
              <a:t>To provide </a:t>
            </a:r>
            <a:r>
              <a:rPr lang="en-US" sz="2400" b="0" kern="0" dirty="0">
                <a:solidFill>
                  <a:srgbClr val="004C8B"/>
                </a:solidFill>
                <a:latin typeface="Calibri"/>
                <a:ea typeface="ＭＳ Ｐゴシック" charset="0"/>
              </a:rPr>
              <a:t>constructive criterion-based feedback to developers; and </a:t>
            </a:r>
          </a:p>
          <a:p>
            <a:pPr defTabSz="914400">
              <a:spcBef>
                <a:spcPts val="0"/>
              </a:spcBef>
              <a:spcAft>
                <a:spcPts val="0"/>
              </a:spcAft>
            </a:pPr>
            <a:r>
              <a:rPr lang="en-US" sz="2400" b="0" kern="0" dirty="0" smtClean="0">
                <a:solidFill>
                  <a:srgbClr val="004C8B"/>
                </a:solidFill>
                <a:latin typeface="Calibri"/>
                <a:ea typeface="ＭＳ Ｐゴシック" charset="0"/>
              </a:rPr>
              <a:t>To identify </a:t>
            </a:r>
            <a:r>
              <a:rPr lang="en-US" sz="2400" b="0" kern="0" dirty="0">
                <a:solidFill>
                  <a:srgbClr val="004C8B"/>
                </a:solidFill>
                <a:latin typeface="Calibri"/>
                <a:ea typeface="ＭＳ Ｐゴシック" charset="0"/>
              </a:rPr>
              <a:t>exemplars/models for teachers’ use within and across states</a:t>
            </a:r>
          </a:p>
        </p:txBody>
      </p:sp>
    </p:spTree>
    <p:extLst>
      <p:ext uri="{BB962C8B-B14F-4D97-AF65-F5344CB8AC3E}">
        <p14:creationId xmlns:p14="http://schemas.microsoft.com/office/powerpoint/2010/main" val="158749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96632" y="4082902"/>
            <a:ext cx="4731489" cy="1323439"/>
          </a:xfrm>
          <a:prstGeom prst="rect">
            <a:avLst/>
          </a:prstGeom>
          <a:noFill/>
        </p:spPr>
        <p:txBody>
          <a:bodyPr wrap="square" rtlCol="0">
            <a:spAutoFit/>
          </a:bodyPr>
          <a:lstStyle/>
          <a:p>
            <a:r>
              <a:rPr lang="en-US" sz="2000" dirty="0">
                <a:solidFill>
                  <a:srgbClr val="5E5E5D"/>
                </a:solidFill>
              </a:rPr>
              <a:t>Achieve</a:t>
            </a:r>
          </a:p>
          <a:p>
            <a:r>
              <a:rPr lang="en-US" sz="2000" dirty="0">
                <a:solidFill>
                  <a:srgbClr val="5E5E5D"/>
                </a:solidFill>
              </a:rPr>
              <a:t>www.achieve.org</a:t>
            </a:r>
          </a:p>
          <a:p>
            <a:r>
              <a:rPr lang="en-US" sz="2000" dirty="0">
                <a:solidFill>
                  <a:srgbClr val="5E5E5D"/>
                </a:solidFill>
              </a:rPr>
              <a:t>1400 16th Street, NW / Suite 510  </a:t>
            </a:r>
          </a:p>
          <a:p>
            <a:r>
              <a:rPr lang="en-US" sz="2000" dirty="0">
                <a:solidFill>
                  <a:srgbClr val="5E5E5D"/>
                </a:solidFill>
              </a:rPr>
              <a:t>Washington, DC 20036</a:t>
            </a:r>
          </a:p>
        </p:txBody>
      </p:sp>
    </p:spTree>
    <p:extLst>
      <p:ext uri="{BB962C8B-B14F-4D97-AF65-F5344CB8AC3E}">
        <p14:creationId xmlns:p14="http://schemas.microsoft.com/office/powerpoint/2010/main" val="3380945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41</a:t>
            </a:fld>
            <a:endParaRPr lang="en-US" dirty="0"/>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Performance Expectations, </a:t>
            </a:r>
            <a:br>
              <a:rPr lang="en-US" sz="3600" kern="0" dirty="0" smtClean="0">
                <a:ea typeface="ＭＳ Ｐゴシック" charset="0"/>
              </a:rPr>
            </a:br>
            <a:r>
              <a:rPr lang="en-US" sz="3600" kern="0" dirty="0" smtClean="0">
                <a:ea typeface="ＭＳ Ｐゴシック" charset="0"/>
              </a:rPr>
              <a:t>Learning Objectives, Etc.</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graphicFrame>
        <p:nvGraphicFramePr>
          <p:cNvPr id="5" name="Table 4"/>
          <p:cNvGraphicFramePr>
            <a:graphicFrameLocks noGrp="1"/>
          </p:cNvGraphicFramePr>
          <p:nvPr>
            <p:extLst/>
          </p:nvPr>
        </p:nvGraphicFramePr>
        <p:xfrm>
          <a:off x="259644" y="1331722"/>
          <a:ext cx="8427156" cy="3529805"/>
        </p:xfrm>
        <a:graphic>
          <a:graphicData uri="http://schemas.openxmlformats.org/drawingml/2006/table">
            <a:tbl>
              <a:tblPr firstRow="1" firstCol="1" bandRow="1" bandCol="1"/>
              <a:tblGrid>
                <a:gridCol w="3138312"/>
                <a:gridCol w="2923822"/>
                <a:gridCol w="2365022"/>
              </a:tblGrid>
              <a:tr h="142670">
                <a:tc gridSpan="3">
                  <a:txBody>
                    <a:bodyPr/>
                    <a:lstStyle/>
                    <a:p>
                      <a:pPr marL="0" marR="0">
                        <a:spcBef>
                          <a:spcPts val="0"/>
                        </a:spcBef>
                        <a:spcAft>
                          <a:spcPts val="0"/>
                        </a:spcAft>
                        <a:tabLst>
                          <a:tab pos="2646045" algn="l"/>
                        </a:tabLst>
                      </a:pPr>
                      <a:r>
                        <a:rPr lang="en-US" sz="1200" b="1" dirty="0">
                          <a:effectLst/>
                          <a:latin typeface="Tahoma" panose="020B0604030504040204" pitchFamily="34" charset="0"/>
                          <a:ea typeface="Calibri" panose="020F0502020204030204" pitchFamily="34" charset="0"/>
                          <a:cs typeface="Cambria" panose="02040503050406030204" pitchFamily="18" charset="0"/>
                        </a:rPr>
                        <a:t>3.Weather and Climate</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580186">
                <a:tc gridSpan="3">
                  <a:txBody>
                    <a:bodyPr/>
                    <a:lstStyle/>
                    <a:p>
                      <a:pPr marL="0" marR="0">
                        <a:spcBef>
                          <a:spcPts val="0"/>
                        </a:spcBef>
                        <a:spcAft>
                          <a:spcPts val="0"/>
                        </a:spcAft>
                      </a:pPr>
                      <a:r>
                        <a:rPr lang="en-US" sz="1200" dirty="0">
                          <a:effectLst/>
                          <a:latin typeface="Tahoma" panose="020B0604030504040204" pitchFamily="34" charset="0"/>
                          <a:ea typeface="Calibri" panose="020F0502020204030204" pitchFamily="34" charset="0"/>
                          <a:cs typeface="Cambria" panose="02040503050406030204" pitchFamily="18" charset="0"/>
                        </a:rPr>
                        <a:t>Students who demonstrate understanding can:</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857250" marR="0" lvl="0" indent="-857250">
                        <a:spcBef>
                          <a:spcPts val="0"/>
                        </a:spcBef>
                        <a:spcAft>
                          <a:spcPts val="0"/>
                        </a:spcAft>
                        <a:buSzPts val="900"/>
                        <a:buFontTx/>
                        <a:buNone/>
                        <a:tabLst>
                          <a:tab pos="731520" algn="l"/>
                        </a:tabLst>
                      </a:pPr>
                      <a:r>
                        <a:rPr lang="en-US" sz="1200" b="1" dirty="0" smtClean="0">
                          <a:effectLst/>
                          <a:latin typeface="Tahoma" panose="020B0604030504040204" pitchFamily="34" charset="0"/>
                        </a:rPr>
                        <a:t>3-ESS2-1.</a:t>
                      </a:r>
                      <a:r>
                        <a:rPr lang="en-US" sz="1200" b="1" baseline="0" dirty="0" smtClean="0">
                          <a:effectLst/>
                          <a:latin typeface="Tahoma" panose="020B0604030504040204" pitchFamily="34" charset="0"/>
                        </a:rPr>
                        <a:t>  </a:t>
                      </a:r>
                      <a:r>
                        <a:rPr lang="en-US" sz="1200" b="1" dirty="0" smtClean="0">
                          <a:effectLst/>
                          <a:latin typeface="Tahoma" panose="020B0604030504040204" pitchFamily="34" charset="0"/>
                        </a:rPr>
                        <a:t>Represent data </a:t>
                      </a:r>
                      <a:r>
                        <a:rPr lang="en-US" sz="1200" b="1" dirty="0">
                          <a:effectLst/>
                          <a:latin typeface="Tahoma" panose="020B0604030504040204" pitchFamily="34" charset="0"/>
                        </a:rPr>
                        <a:t>in tables and graphical displays to describe typical weather conditions expected during a particular season.  </a:t>
                      </a:r>
                      <a:r>
                        <a:rPr lang="en-US" sz="1200" dirty="0">
                          <a:solidFill>
                            <a:srgbClr val="C00000"/>
                          </a:solidFill>
                          <a:effectLst/>
                          <a:latin typeface="Tahoma" panose="020B0604030504040204" pitchFamily="34" charset="0"/>
                          <a:ea typeface="Calibri" panose="020F0502020204030204" pitchFamily="34" charset="0"/>
                        </a:rPr>
                        <a:t>[Clarification </a:t>
                      </a:r>
                      <a:r>
                        <a:rPr lang="en-US" sz="1200" dirty="0" smtClean="0">
                          <a:solidFill>
                            <a:srgbClr val="C00000"/>
                          </a:solidFill>
                          <a:effectLst/>
                          <a:latin typeface="Tahoma" panose="020B0604030504040204" pitchFamily="34" charset="0"/>
                          <a:ea typeface="Calibri" panose="020F0502020204030204" pitchFamily="34" charset="0"/>
                        </a:rPr>
                        <a:t>Statement</a:t>
                      </a:r>
                      <a:r>
                        <a:rPr lang="en-US" sz="1200" dirty="0">
                          <a:solidFill>
                            <a:srgbClr val="C00000"/>
                          </a:solidFill>
                          <a:effectLst/>
                          <a:latin typeface="Tahoma" panose="020B0604030504040204" pitchFamily="34" charset="0"/>
                          <a:ea typeface="Calibri" panose="020F0502020204030204" pitchFamily="34" charset="0"/>
                        </a:rPr>
                        <a:t>:  Examples of data could include average temperature, precipitation, and wind direction.] [Assessment Boundary:  Assessment of graphical displays is limited to pictographs and bar graphs. Assessment does not include climate change</a:t>
                      </a:r>
                      <a:r>
                        <a:rPr lang="en-US" sz="1200" dirty="0" smtClean="0">
                          <a:solidFill>
                            <a:srgbClr val="C00000"/>
                          </a:solidFill>
                          <a:effectLst/>
                          <a:latin typeface="Tahoma" panose="020B0604030504040204" pitchFamily="34" charset="0"/>
                          <a:ea typeface="Calibri" panose="020F0502020204030204" pitchFamily="34" charset="0"/>
                        </a:rPr>
                        <a:t>.]</a:t>
                      </a:r>
                      <a:endParaRPr lang="en-US" sz="12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0965">
                <a:tc gridSpan="3">
                  <a:txBody>
                    <a:bodyPr/>
                    <a:lstStyle/>
                    <a:p>
                      <a:pPr marL="0" marR="0" algn="ctr">
                        <a:spcBef>
                          <a:spcPts val="0"/>
                        </a:spcBef>
                        <a:spcAft>
                          <a:spcPts val="0"/>
                        </a:spcAft>
                      </a:pP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The performance expectations above were developed using the following elements from the NRC document </a:t>
                      </a:r>
                      <a:r>
                        <a:rPr lang="en-US" sz="700" i="1">
                          <a:solidFill>
                            <a:srgbClr val="000000"/>
                          </a:solidFill>
                          <a:effectLst/>
                          <a:latin typeface="Tahoma" panose="020B0604030504040204" pitchFamily="34" charset="0"/>
                          <a:ea typeface="Calibri" panose="020F0502020204030204" pitchFamily="34" charset="0"/>
                          <a:cs typeface="Cambria" panose="02040503050406030204" pitchFamily="18" charset="0"/>
                        </a:rPr>
                        <a:t>A Framework for K-12 Science Education</a:t>
                      </a: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a:t>
                      </a:r>
                      <a:endParaRPr lang="en-US" sz="120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356590">
                <a:tc>
                  <a:txBody>
                    <a:bodyPr/>
                    <a:lstStyle/>
                    <a:p>
                      <a:pPr marL="0" marR="0" indent="-5461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indent="635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Science and Engineering Practices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400"/>
                        </a:spcBef>
                        <a:spcAft>
                          <a:spcPts val="0"/>
                        </a:spcAft>
                      </a:pPr>
                      <a:r>
                        <a:rPr lang="en-US" sz="1200" b="1" dirty="0">
                          <a:effectLst/>
                          <a:latin typeface="Tahoma" panose="020B0604030504040204" pitchFamily="34" charset="0"/>
                          <a:ea typeface="Calibri" panose="020F0502020204030204" pitchFamily="34" charset="0"/>
                          <a:cs typeface="Cambria" panose="02040503050406030204" pitchFamily="18" charset="0"/>
                        </a:rPr>
                        <a:t>Analyzing and Interpreting Data</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0"/>
                        </a:spcBef>
                        <a:spcAft>
                          <a:spcPts val="0"/>
                        </a:spcAft>
                      </a:pPr>
                      <a:r>
                        <a:rPr lang="en-US" sz="1200" dirty="0">
                          <a:effectLst/>
                          <a:latin typeface="Tahoma" panose="020B0604030504040204" pitchFamily="34" charset="0"/>
                          <a:ea typeface="Calibri" panose="020F0502020204030204" pitchFamily="34" charset="0"/>
                          <a:cs typeface="Cambria" panose="02040503050406030204" pitchFamily="18" charset="0"/>
                        </a:rPr>
                        <a:t>Analyzing data in 3–5 builds on K–2 experiences and progresses to introducing quantitative approaches to collecting data and conducting multiple trials of qualitative observations. When possible and feasible, digital tools should be used.</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112713" marR="0" lvl="0" indent="-112713">
                        <a:lnSpc>
                          <a:spcPct val="100000"/>
                        </a:lnSpc>
                        <a:spcBef>
                          <a:spcPts val="0"/>
                        </a:spcBef>
                        <a:spcAft>
                          <a:spcPts val="0"/>
                        </a:spcAft>
                        <a:buFont typeface="Wingdings" panose="05000000000000000000" pitchFamily="2" charset="2"/>
                        <a:buChar char=""/>
                      </a:pPr>
                      <a:r>
                        <a:rPr lang="en-US" sz="1200" dirty="0">
                          <a:effectLst/>
                          <a:latin typeface="Tahoma" panose="020B0604030504040204" pitchFamily="34" charset="0"/>
                          <a:ea typeface="Calibri" panose="020F0502020204030204" pitchFamily="34" charset="0"/>
                          <a:cs typeface="Calibri" panose="020F0502020204030204" pitchFamily="34" charset="0"/>
                        </a:rPr>
                        <a:t>Represent data in tables and</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Tahoma" panose="020B0604030504040204" pitchFamily="34" charset="0"/>
                          <a:ea typeface="Calibri" panose="020F0502020204030204" pitchFamily="34" charset="0"/>
                          <a:cs typeface="Calibri" panose="020F0502020204030204" pitchFamily="34" charset="0"/>
                        </a:rPr>
                        <a:t>various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Tahoma" panose="020B0604030504040204" pitchFamily="34" charset="0"/>
                          <a:ea typeface="Calibri" panose="020F0502020204030204" pitchFamily="34" charset="0"/>
                          <a:cs typeface="Calibri" panose="020F0502020204030204" pitchFamily="34" charset="0"/>
                        </a:rPr>
                        <a:t>graphical displays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Tahoma" panose="020B0604030504040204" pitchFamily="34" charset="0"/>
                          <a:ea typeface="Calibri" panose="020F0502020204030204" pitchFamily="34" charset="0"/>
                          <a:cs typeface="Calibri" panose="020F0502020204030204" pitchFamily="34" charset="0"/>
                        </a:rPr>
                        <a:t>(bar graphs and pictographs) to reveal patterns that indicate relationships. (3-ESS2-1</a:t>
                      </a:r>
                      <a:r>
                        <a:rPr lang="en-US" sz="1200" dirty="0" smtClean="0">
                          <a:effectLst/>
                          <a:latin typeface="Tahoma" panose="020B060403050404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Disciplinary Core Ideas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400"/>
                        </a:spcBef>
                        <a:spcAft>
                          <a:spcPts val="0"/>
                        </a:spcAft>
                      </a:pPr>
                      <a:r>
                        <a:rPr lang="en-US" sz="1200" b="1" dirty="0">
                          <a:effectLst/>
                          <a:latin typeface="Tahoma" panose="020B0604030504040204" pitchFamily="34" charset="0"/>
                          <a:ea typeface="Calibri" panose="020F0502020204030204" pitchFamily="34" charset="0"/>
                          <a:cs typeface="Cambria" panose="02040503050406030204" pitchFamily="18" charset="0"/>
                        </a:rPr>
                        <a:t>ESS2.D:  Weather and Climate</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173038" marR="0" lvl="0" indent="-173038">
                        <a:lnSpc>
                          <a:spcPct val="100000"/>
                        </a:lnSpc>
                        <a:spcBef>
                          <a:spcPts val="0"/>
                        </a:spcBef>
                        <a:spcAft>
                          <a:spcPts val="0"/>
                        </a:spcAft>
                        <a:buFont typeface="Wingdings" panose="05000000000000000000" pitchFamily="2" charset="2"/>
                        <a:buChar char=""/>
                      </a:pPr>
                      <a:r>
                        <a:rPr lang="en-US" sz="1200" dirty="0">
                          <a:effectLst/>
                          <a:latin typeface="Tahoma" panose="020B0604030504040204" pitchFamily="34" charset="0"/>
                          <a:ea typeface="Calibri" panose="020F0502020204030204" pitchFamily="34" charset="0"/>
                          <a:cs typeface="Calibri" panose="020F0502020204030204" pitchFamily="34" charset="0"/>
                        </a:rPr>
                        <a:t>Scientists record patterns of the weather across different times and areas so that they can make predictions about what kind of weather might happen next. (3-ESS2-1</a:t>
                      </a:r>
                      <a:r>
                        <a:rPr lang="en-US" sz="1200" dirty="0" smtClean="0">
                          <a:effectLst/>
                          <a:latin typeface="Tahoma" panose="020B060403050404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Crosscutting Concepts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400"/>
                        </a:spcBef>
                        <a:spcAft>
                          <a:spcPts val="0"/>
                        </a:spcAft>
                      </a:pPr>
                      <a:r>
                        <a:rPr lang="en-US" sz="1200" b="1" dirty="0" smtClean="0">
                          <a:effectLst/>
                          <a:latin typeface="Tahoma" panose="020B0604030504040204" pitchFamily="34" charset="0"/>
                          <a:ea typeface="Calibri" panose="020F0502020204030204" pitchFamily="34" charset="0"/>
                          <a:cs typeface="Cambria" panose="02040503050406030204" pitchFamily="18" charset="0"/>
                        </a:rPr>
                        <a:t>Patterns</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117475" marR="0" lvl="0" indent="-117475">
                        <a:lnSpc>
                          <a:spcPct val="100000"/>
                        </a:lnSpc>
                        <a:spcBef>
                          <a:spcPts val="0"/>
                        </a:spcBef>
                        <a:spcAft>
                          <a:spcPts val="0"/>
                        </a:spcAft>
                        <a:buFont typeface="Wingdings" panose="05000000000000000000" pitchFamily="2" charset="2"/>
                        <a:buChar char=""/>
                      </a:pPr>
                      <a:r>
                        <a:rPr lang="en-US" sz="1200" dirty="0" smtClean="0">
                          <a:effectLst/>
                          <a:latin typeface="Tahoma" panose="020B0604030504040204" pitchFamily="34" charset="0"/>
                          <a:ea typeface="Calibri" panose="020F0502020204030204" pitchFamily="34" charset="0"/>
                          <a:cs typeface="Calibri" panose="020F0502020204030204" pitchFamily="34" charset="0"/>
                        </a:rPr>
                        <a:t>Patterns of change can be used to make predictions. (3-ESS2-1)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166685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42</a:t>
            </a:fld>
            <a:endParaRPr lang="en-US" dirty="0"/>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Performance Expectations, </a:t>
            </a:r>
            <a:br>
              <a:rPr lang="en-US" sz="3600" kern="0" dirty="0" smtClean="0">
                <a:ea typeface="ＭＳ Ｐゴシック" charset="0"/>
              </a:rPr>
            </a:br>
            <a:r>
              <a:rPr lang="en-US" sz="3600" kern="0" dirty="0" smtClean="0">
                <a:ea typeface="ＭＳ Ｐゴシック" charset="0"/>
              </a:rPr>
              <a:t>Learning Objectives, Etc.</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graphicFrame>
        <p:nvGraphicFramePr>
          <p:cNvPr id="5" name="Table 4"/>
          <p:cNvGraphicFramePr>
            <a:graphicFrameLocks noGrp="1"/>
          </p:cNvGraphicFramePr>
          <p:nvPr>
            <p:extLst/>
          </p:nvPr>
        </p:nvGraphicFramePr>
        <p:xfrm>
          <a:off x="259644" y="1331722"/>
          <a:ext cx="8427156" cy="2464071"/>
        </p:xfrm>
        <a:graphic>
          <a:graphicData uri="http://schemas.openxmlformats.org/drawingml/2006/table">
            <a:tbl>
              <a:tblPr firstRow="1" firstCol="1" bandRow="1" bandCol="1"/>
              <a:tblGrid>
                <a:gridCol w="3138312"/>
                <a:gridCol w="2923822"/>
                <a:gridCol w="2365022"/>
              </a:tblGrid>
              <a:tr h="142670">
                <a:tc gridSpan="3">
                  <a:txBody>
                    <a:bodyPr/>
                    <a:lstStyle/>
                    <a:p>
                      <a:pPr marL="0" marR="0">
                        <a:spcBef>
                          <a:spcPts val="0"/>
                        </a:spcBef>
                        <a:spcAft>
                          <a:spcPts val="0"/>
                        </a:spcAft>
                        <a:tabLst>
                          <a:tab pos="2646045" algn="l"/>
                        </a:tabLst>
                      </a:pPr>
                      <a:endParaRPr lang="en-US" sz="12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580186">
                <a:tc gridSpan="3">
                  <a:txBody>
                    <a:bodyPr/>
                    <a:lstStyle/>
                    <a:p>
                      <a:pPr marL="0" marR="0">
                        <a:spcBef>
                          <a:spcPts val="0"/>
                        </a:spcBef>
                        <a:spcAft>
                          <a:spcPts val="0"/>
                        </a:spcAft>
                      </a:pPr>
                      <a:endParaRPr lang="en-US" sz="12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0965">
                <a:tc gridSpan="3">
                  <a:txBody>
                    <a:bodyPr/>
                    <a:lstStyle/>
                    <a:p>
                      <a:pPr marL="0" marR="0" algn="ctr">
                        <a:spcBef>
                          <a:spcPts val="0"/>
                        </a:spcBef>
                        <a:spcAft>
                          <a:spcPts val="0"/>
                        </a:spcAft>
                      </a:pP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The performance expectations above were developed using the following elements from the NRC document </a:t>
                      </a:r>
                      <a:r>
                        <a:rPr lang="en-US" sz="700" i="1">
                          <a:solidFill>
                            <a:srgbClr val="000000"/>
                          </a:solidFill>
                          <a:effectLst/>
                          <a:latin typeface="Tahoma" panose="020B0604030504040204" pitchFamily="34" charset="0"/>
                          <a:ea typeface="Calibri" panose="020F0502020204030204" pitchFamily="34" charset="0"/>
                          <a:cs typeface="Cambria" panose="02040503050406030204" pitchFamily="18" charset="0"/>
                        </a:rPr>
                        <a:t>A Framework for K-12 Science Education</a:t>
                      </a: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a:t>
                      </a:r>
                      <a:endParaRPr lang="en-US" sz="120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356590">
                <a:tc>
                  <a:txBody>
                    <a:bodyPr/>
                    <a:lstStyle/>
                    <a:p>
                      <a:pPr marL="0" marR="0" indent="-5461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indent="635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Science and Engineering </a:t>
                      </a:r>
                      <a:r>
                        <a:rPr lang="en-US" sz="1300" b="1" dirty="0" smtClean="0">
                          <a:solidFill>
                            <a:srgbClr val="FFFFFF"/>
                          </a:solidFill>
                          <a:effectLst/>
                          <a:latin typeface="Tahoma" panose="020B0604030504040204" pitchFamily="34" charset="0"/>
                          <a:ea typeface="Calibri" panose="020F0502020204030204" pitchFamily="34" charset="0"/>
                          <a:cs typeface="Cambria" panose="02040503050406030204" pitchFamily="18" charset="0"/>
                        </a:rPr>
                        <a:t>Practices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Disciplinary Core Ideas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400"/>
                        </a:spcBef>
                        <a:spcAft>
                          <a:spcPts val="0"/>
                        </a:spcAft>
                      </a:pPr>
                      <a:r>
                        <a:rPr lang="en-US" sz="1200" b="1" dirty="0">
                          <a:effectLst/>
                          <a:latin typeface="Tahoma" panose="020B0604030504040204" pitchFamily="34" charset="0"/>
                          <a:ea typeface="Calibri" panose="020F0502020204030204" pitchFamily="34" charset="0"/>
                          <a:cs typeface="Cambria" panose="02040503050406030204" pitchFamily="18" charset="0"/>
                        </a:rPr>
                        <a:t>ESS2.D:  Weather and Climate</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173038" marR="0" lvl="0" indent="-173038">
                        <a:lnSpc>
                          <a:spcPct val="100000"/>
                        </a:lnSpc>
                        <a:spcBef>
                          <a:spcPts val="0"/>
                        </a:spcBef>
                        <a:spcAft>
                          <a:spcPts val="0"/>
                        </a:spcAft>
                        <a:buFont typeface="Wingdings" panose="05000000000000000000" pitchFamily="2" charset="2"/>
                        <a:buChar char=""/>
                      </a:pPr>
                      <a:r>
                        <a:rPr lang="en-US" sz="1200" dirty="0">
                          <a:effectLst/>
                          <a:latin typeface="Tahoma" panose="020B0604030504040204" pitchFamily="34" charset="0"/>
                          <a:ea typeface="Calibri" panose="020F0502020204030204" pitchFamily="34" charset="0"/>
                          <a:cs typeface="Calibri" panose="020F0502020204030204" pitchFamily="34" charset="0"/>
                        </a:rPr>
                        <a:t>Scientists record patterns of the weather across different times and areas so that they can make predictions about what kind of weather might happen next. (3-ESS2-1</a:t>
                      </a:r>
                      <a:r>
                        <a:rPr lang="en-US" sz="1200" dirty="0" smtClean="0">
                          <a:effectLst/>
                          <a:latin typeface="Tahoma" panose="020B060403050404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Crosscutting </a:t>
                      </a:r>
                      <a:r>
                        <a:rPr lang="en-US" sz="1300" b="1" dirty="0" smtClean="0">
                          <a:solidFill>
                            <a:srgbClr val="FFFFFF"/>
                          </a:solidFill>
                          <a:effectLst/>
                          <a:latin typeface="Tahoma" panose="020B0604030504040204" pitchFamily="34" charset="0"/>
                          <a:ea typeface="Calibri" panose="020F0502020204030204" pitchFamily="34" charset="0"/>
                          <a:cs typeface="Cambria" panose="02040503050406030204" pitchFamily="18" charset="0"/>
                        </a:rPr>
                        <a:t>Concepts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353967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43</a:t>
            </a:fld>
            <a:endParaRPr lang="en-US" dirty="0"/>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Performance Expectations, </a:t>
            </a:r>
            <a:br>
              <a:rPr lang="en-US" sz="3600" kern="0" dirty="0" smtClean="0">
                <a:ea typeface="ＭＳ Ｐゴシック" charset="0"/>
              </a:rPr>
            </a:br>
            <a:r>
              <a:rPr lang="en-US" sz="3600" kern="0" dirty="0" smtClean="0">
                <a:ea typeface="ＭＳ Ｐゴシック" charset="0"/>
              </a:rPr>
              <a:t>Learning Objectives, Etc.</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pic>
        <p:nvPicPr>
          <p:cNvPr id="2" name="Picture 1"/>
          <p:cNvPicPr>
            <a:picLocks noChangeAspect="1"/>
          </p:cNvPicPr>
          <p:nvPr/>
        </p:nvPicPr>
        <p:blipFill rotWithShape="1">
          <a:blip r:embed="rId3"/>
          <a:srcRect l="25091" t="54692" r="30122"/>
          <a:stretch/>
        </p:blipFill>
        <p:spPr>
          <a:xfrm>
            <a:off x="168651" y="1817226"/>
            <a:ext cx="7435916" cy="4231270"/>
          </a:xfrm>
          <a:prstGeom prst="rect">
            <a:avLst/>
          </a:prstGeom>
        </p:spPr>
      </p:pic>
      <p:sp>
        <p:nvSpPr>
          <p:cNvPr id="3" name="Rectangle 2"/>
          <p:cNvSpPr/>
          <p:nvPr/>
        </p:nvSpPr>
        <p:spPr>
          <a:xfrm>
            <a:off x="168650" y="1324706"/>
            <a:ext cx="6694993" cy="369332"/>
          </a:xfrm>
          <a:prstGeom prst="rect">
            <a:avLst/>
          </a:prstGeom>
        </p:spPr>
        <p:txBody>
          <a:bodyPr wrap="square">
            <a:spAutoFit/>
          </a:bodyPr>
          <a:lstStyle/>
          <a:p>
            <a:r>
              <a:rPr lang="en-US" dirty="0" smtClean="0"/>
              <a:t>Appendix F – Practice </a:t>
            </a:r>
            <a:r>
              <a:rPr lang="en-US" dirty="0"/>
              <a:t>3 Planning and Carrying Out Investigations </a:t>
            </a:r>
          </a:p>
        </p:txBody>
      </p:sp>
    </p:spTree>
    <p:extLst>
      <p:ext uri="{BB962C8B-B14F-4D97-AF65-F5344CB8AC3E}">
        <p14:creationId xmlns:p14="http://schemas.microsoft.com/office/powerpoint/2010/main" val="410371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44</a:t>
            </a:fld>
            <a:endParaRPr lang="en-US" dirty="0"/>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Performance Expectations, </a:t>
            </a:r>
            <a:br>
              <a:rPr lang="en-US" sz="3600" kern="0" dirty="0" smtClean="0">
                <a:ea typeface="ＭＳ Ｐゴシック" charset="0"/>
              </a:rPr>
            </a:br>
            <a:r>
              <a:rPr lang="en-US" sz="3600" kern="0" dirty="0" smtClean="0">
                <a:ea typeface="ＭＳ Ｐゴシック" charset="0"/>
              </a:rPr>
              <a:t>Learning Objectives, Etc.</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graphicFrame>
        <p:nvGraphicFramePr>
          <p:cNvPr id="5" name="Table 4"/>
          <p:cNvGraphicFramePr>
            <a:graphicFrameLocks noGrp="1"/>
          </p:cNvGraphicFramePr>
          <p:nvPr>
            <p:extLst/>
          </p:nvPr>
        </p:nvGraphicFramePr>
        <p:xfrm>
          <a:off x="259644" y="1331722"/>
          <a:ext cx="8427156" cy="4104911"/>
        </p:xfrm>
        <a:graphic>
          <a:graphicData uri="http://schemas.openxmlformats.org/drawingml/2006/table">
            <a:tbl>
              <a:tblPr firstRow="1" firstCol="1" bandRow="1" bandCol="1"/>
              <a:tblGrid>
                <a:gridCol w="3138312"/>
                <a:gridCol w="2923822"/>
                <a:gridCol w="2365022"/>
              </a:tblGrid>
              <a:tr h="142670">
                <a:tc gridSpan="3">
                  <a:txBody>
                    <a:bodyPr/>
                    <a:lstStyle/>
                    <a:p>
                      <a:pPr marL="0" marR="0">
                        <a:spcBef>
                          <a:spcPts val="0"/>
                        </a:spcBef>
                        <a:spcAft>
                          <a:spcPts val="0"/>
                        </a:spcAft>
                        <a:tabLst>
                          <a:tab pos="2646045" algn="l"/>
                        </a:tabLst>
                      </a:pPr>
                      <a:endParaRPr lang="en-US" sz="12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580186">
                <a:tc gridSpan="3">
                  <a:txBody>
                    <a:bodyPr/>
                    <a:lstStyle/>
                    <a:p>
                      <a:pPr marL="0" marR="0">
                        <a:spcBef>
                          <a:spcPts val="0"/>
                        </a:spcBef>
                        <a:spcAft>
                          <a:spcPts val="0"/>
                        </a:spcAft>
                      </a:pPr>
                      <a:endParaRPr lang="en-US" sz="12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0965">
                <a:tc gridSpan="3">
                  <a:txBody>
                    <a:bodyPr/>
                    <a:lstStyle/>
                    <a:p>
                      <a:pPr marL="0" marR="0" algn="ctr">
                        <a:spcBef>
                          <a:spcPts val="0"/>
                        </a:spcBef>
                        <a:spcAft>
                          <a:spcPts val="0"/>
                        </a:spcAft>
                      </a:pP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The performance expectations above were developed using the following elements from the NRC document </a:t>
                      </a:r>
                      <a:r>
                        <a:rPr lang="en-US" sz="700" i="1">
                          <a:solidFill>
                            <a:srgbClr val="000000"/>
                          </a:solidFill>
                          <a:effectLst/>
                          <a:latin typeface="Tahoma" panose="020B0604030504040204" pitchFamily="34" charset="0"/>
                          <a:ea typeface="Calibri" panose="020F0502020204030204" pitchFamily="34" charset="0"/>
                          <a:cs typeface="Cambria" panose="02040503050406030204" pitchFamily="18" charset="0"/>
                        </a:rPr>
                        <a:t>A Framework for K-12 Science Education</a:t>
                      </a: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a:t>
                      </a:r>
                      <a:endParaRPr lang="en-US" sz="120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356590">
                <a:tc>
                  <a:txBody>
                    <a:bodyPr/>
                    <a:lstStyle/>
                    <a:p>
                      <a:pPr marL="0" marR="0" indent="-5461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indent="635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Science and Engineering </a:t>
                      </a:r>
                      <a:r>
                        <a:rPr lang="en-US" sz="1300" b="1" dirty="0" smtClean="0">
                          <a:solidFill>
                            <a:srgbClr val="FFFFFF"/>
                          </a:solidFill>
                          <a:effectLst/>
                          <a:latin typeface="Tahoma" panose="020B0604030504040204" pitchFamily="34" charset="0"/>
                          <a:ea typeface="Calibri" panose="020F0502020204030204" pitchFamily="34" charset="0"/>
                          <a:cs typeface="Cambria" panose="02040503050406030204" pitchFamily="18" charset="0"/>
                        </a:rPr>
                        <a:t>Practices</a:t>
                      </a:r>
                    </a:p>
                    <a:p>
                      <a:r>
                        <a:rPr lang="en-US" sz="1400" b="1"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Obtaining, Evaluating, and </a:t>
                      </a:r>
                    </a:p>
                    <a:p>
                      <a:r>
                        <a:rPr lang="en-US" sz="1400" b="1"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Communicating Information</a:t>
                      </a:r>
                    </a:p>
                    <a:p>
                      <a:pPr>
                        <a:lnSpc>
                          <a:spcPct val="100000"/>
                        </a:lnSpc>
                      </a:pPr>
                      <a:r>
                        <a:rPr lang="en-US" sz="1400"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Obtaining, evaluating, and communicating information in 3–5 </a:t>
                      </a:r>
                    </a:p>
                    <a:p>
                      <a:pPr>
                        <a:lnSpc>
                          <a:spcPct val="100000"/>
                        </a:lnSpc>
                      </a:pPr>
                      <a:r>
                        <a:rPr lang="en-US" sz="1400"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builds on K–2 experiences and progresses to evaluating the merit</a:t>
                      </a:r>
                    </a:p>
                    <a:p>
                      <a:pPr>
                        <a:lnSpc>
                          <a:spcPct val="100000"/>
                        </a:lnSpc>
                      </a:pPr>
                      <a:r>
                        <a:rPr lang="en-US" sz="1400"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and accuracy of ideas and methods </a:t>
                      </a:r>
                    </a:p>
                    <a:p>
                      <a:pPr marL="112713" marR="0" lvl="0" indent="-112713" algn="l" defTabSz="457200" rtl="0" eaLnBrk="1" latinLnBrk="0" hangingPunct="1">
                        <a:lnSpc>
                          <a:spcPct val="100000"/>
                        </a:lnSpc>
                        <a:spcBef>
                          <a:spcPts val="0"/>
                        </a:spcBef>
                        <a:spcAft>
                          <a:spcPts val="0"/>
                        </a:spcAft>
                        <a:buFont typeface="Wingdings" panose="05000000000000000000" pitchFamily="2" charset="2"/>
                        <a:buChar char=""/>
                      </a:pPr>
                      <a:r>
                        <a:rPr lang="en-US" sz="1400" kern="1200" dirty="0" smtClean="0">
                          <a:solidFill>
                            <a:schemeClr val="tx1"/>
                          </a:solidFill>
                          <a:effectLst/>
                          <a:latin typeface="Tahoma" panose="020B0604030504040204" pitchFamily="34" charset="0"/>
                          <a:ea typeface="Calibri" panose="020F0502020204030204" pitchFamily="34" charset="0"/>
                          <a:cs typeface="Calibri" panose="020F0502020204030204" pitchFamily="34" charset="0"/>
                        </a:rPr>
                        <a:t>Combine information in written text with that contained in corresponding tables, diagrams, and/or charts to support the engagement in other scientific and/or engineering practices. </a:t>
                      </a:r>
                    </a:p>
                    <a:p>
                      <a:pPr marL="112713" marR="0" lvl="0" indent="-112713" algn="l" defTabSz="457200" rtl="0" eaLnBrk="1" latinLnBrk="0" hangingPunct="1">
                        <a:lnSpc>
                          <a:spcPct val="100000"/>
                        </a:lnSpc>
                        <a:spcBef>
                          <a:spcPts val="0"/>
                        </a:spcBef>
                        <a:spcAft>
                          <a:spcPts val="0"/>
                        </a:spcAft>
                        <a:buFont typeface="Wingdings" panose="05000000000000000000" pitchFamily="2" charset="2"/>
                        <a:buChar char=""/>
                      </a:pPr>
                      <a:endParaRPr lang="en-US" sz="13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Disciplinary Core Ideas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400"/>
                        </a:spcBef>
                        <a:spcAft>
                          <a:spcPts val="0"/>
                        </a:spcAft>
                      </a:pPr>
                      <a:r>
                        <a:rPr lang="en-US" sz="1200" b="1" dirty="0">
                          <a:effectLst/>
                          <a:latin typeface="Tahoma" panose="020B0604030504040204" pitchFamily="34" charset="0"/>
                          <a:ea typeface="Calibri" panose="020F0502020204030204" pitchFamily="34" charset="0"/>
                          <a:cs typeface="Cambria" panose="02040503050406030204" pitchFamily="18" charset="0"/>
                        </a:rPr>
                        <a:t>ESS2.D:  Weather and Climate</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173038" marR="0" lvl="0" indent="-173038">
                        <a:lnSpc>
                          <a:spcPct val="100000"/>
                        </a:lnSpc>
                        <a:spcBef>
                          <a:spcPts val="0"/>
                        </a:spcBef>
                        <a:spcAft>
                          <a:spcPts val="0"/>
                        </a:spcAft>
                        <a:buFont typeface="Wingdings" panose="05000000000000000000" pitchFamily="2" charset="2"/>
                        <a:buChar char=""/>
                      </a:pPr>
                      <a:r>
                        <a:rPr lang="en-US" sz="1200" dirty="0">
                          <a:effectLst/>
                          <a:latin typeface="Tahoma" panose="020B0604030504040204" pitchFamily="34" charset="0"/>
                          <a:ea typeface="Calibri" panose="020F0502020204030204" pitchFamily="34" charset="0"/>
                          <a:cs typeface="Calibri" panose="020F0502020204030204" pitchFamily="34" charset="0"/>
                        </a:rPr>
                        <a:t>Scientists record patterns of the weather across different times and areas so that they can make predictions about what kind of weather might happen next</a:t>
                      </a:r>
                      <a:r>
                        <a:rPr lang="en-US" sz="1200" dirty="0" smtClean="0">
                          <a:effectLst/>
                          <a:latin typeface="Tahoma" panose="020B060403050404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Crosscutting </a:t>
                      </a:r>
                      <a:r>
                        <a:rPr lang="en-US" sz="1300" b="1" dirty="0" smtClean="0">
                          <a:solidFill>
                            <a:srgbClr val="FFFFFF"/>
                          </a:solidFill>
                          <a:effectLst/>
                          <a:latin typeface="Tahoma" panose="020B0604030504040204" pitchFamily="34" charset="0"/>
                          <a:ea typeface="Calibri" panose="020F0502020204030204" pitchFamily="34" charset="0"/>
                          <a:cs typeface="Cambria" panose="02040503050406030204" pitchFamily="18" charset="0"/>
                        </a:rPr>
                        <a:t>Concepts</a:t>
                      </a:r>
                    </a:p>
                    <a:p>
                      <a:pPr marL="0" marR="0">
                        <a:spcBef>
                          <a:spcPts val="400"/>
                        </a:spcBef>
                        <a:spcAft>
                          <a:spcPts val="0"/>
                        </a:spcAft>
                      </a:pPr>
                      <a:r>
                        <a:rPr lang="en-US" sz="1200" b="1"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Scale, Proportion, and Quantity</a:t>
                      </a:r>
                    </a:p>
                    <a:p>
                      <a:pPr marL="117475" marR="0" lvl="0" indent="-117475">
                        <a:lnSpc>
                          <a:spcPct val="100000"/>
                        </a:lnSpc>
                        <a:spcBef>
                          <a:spcPts val="0"/>
                        </a:spcBef>
                        <a:spcAft>
                          <a:spcPts val="0"/>
                        </a:spcAft>
                        <a:buFont typeface="Wingdings" panose="05000000000000000000" pitchFamily="2" charset="2"/>
                        <a:buChar char=""/>
                      </a:pPr>
                      <a:r>
                        <a:rPr lang="en-US" sz="1200" dirty="0" smtClean="0">
                          <a:effectLst/>
                          <a:latin typeface="Tahoma" panose="020B0604030504040204" pitchFamily="34" charset="0"/>
                          <a:ea typeface="Calibri" panose="020F0502020204030204" pitchFamily="34" charset="0"/>
                          <a:cs typeface="Calibri" panose="020F0502020204030204" pitchFamily="34" charset="0"/>
                        </a:rPr>
                        <a:t>Standard units are used to measure and describe physical quantities such as weight, time, temperature, and volume.</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3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353073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EE5DC0-A0C6-8A4F-8D48-D1F69151C4C1}" type="slidenum">
              <a:rPr lang="en-US" smtClean="0"/>
              <a:pPr/>
              <a:t>45</a:t>
            </a:fld>
            <a:endParaRPr lang="en-US" dirty="0"/>
          </a:p>
        </p:txBody>
      </p:sp>
      <p:sp>
        <p:nvSpPr>
          <p:cNvPr id="7" name="Title 5"/>
          <p:cNvSpPr>
            <a:spLocks noGrp="1"/>
          </p:cNvSpPr>
          <p:nvPr>
            <p:ph type="title"/>
          </p:nvPr>
        </p:nvSpPr>
        <p:spPr/>
        <p:txBody>
          <a:bodyPr>
            <a:normAutofit fontScale="90000"/>
          </a:bodyPr>
          <a:lstStyle/>
          <a:p>
            <a:pPr marL="173736" lvl="0"/>
            <a:r>
              <a:rPr lang="en-US" sz="3600" kern="0" dirty="0" smtClean="0">
                <a:ea typeface="ＭＳ Ｐゴシック" charset="0"/>
              </a:rPr>
              <a:t>Performance Expectations, </a:t>
            </a:r>
            <a:br>
              <a:rPr lang="en-US" sz="3600" kern="0" dirty="0" smtClean="0">
                <a:ea typeface="ＭＳ Ｐゴシック" charset="0"/>
              </a:rPr>
            </a:br>
            <a:r>
              <a:rPr lang="en-US" sz="3600" kern="0" dirty="0" smtClean="0">
                <a:ea typeface="ＭＳ Ｐゴシック" charset="0"/>
              </a:rPr>
              <a:t>Learning Objectives, Etc.</a:t>
            </a:r>
            <a:r>
              <a:rPr lang="en-US" kern="0" dirty="0" smtClean="0">
                <a:solidFill>
                  <a:srgbClr val="004C8B"/>
                </a:solidFill>
                <a:ea typeface="ＭＳ Ｐゴシック" charset="0"/>
              </a:rPr>
              <a:t/>
            </a:r>
            <a:br>
              <a:rPr lang="en-US" kern="0" dirty="0" smtClean="0">
                <a:solidFill>
                  <a:srgbClr val="004C8B"/>
                </a:solidFill>
                <a:ea typeface="ＭＳ Ｐゴシック" charset="0"/>
              </a:rPr>
            </a:br>
            <a:endParaRPr lang="en-US" b="0" dirty="0"/>
          </a:p>
        </p:txBody>
      </p:sp>
      <p:graphicFrame>
        <p:nvGraphicFramePr>
          <p:cNvPr id="5" name="Table 4"/>
          <p:cNvGraphicFramePr>
            <a:graphicFrameLocks noGrp="1"/>
          </p:cNvGraphicFramePr>
          <p:nvPr/>
        </p:nvGraphicFramePr>
        <p:xfrm>
          <a:off x="259644" y="1331722"/>
          <a:ext cx="8427156" cy="4104911"/>
        </p:xfrm>
        <a:graphic>
          <a:graphicData uri="http://schemas.openxmlformats.org/drawingml/2006/table">
            <a:tbl>
              <a:tblPr firstRow="1" firstCol="1" bandRow="1" bandCol="1"/>
              <a:tblGrid>
                <a:gridCol w="3138312"/>
                <a:gridCol w="2923822"/>
                <a:gridCol w="2365022"/>
              </a:tblGrid>
              <a:tr h="142670">
                <a:tc gridSpan="3">
                  <a:txBody>
                    <a:bodyPr/>
                    <a:lstStyle/>
                    <a:p>
                      <a:pPr marL="0" marR="0">
                        <a:spcBef>
                          <a:spcPts val="0"/>
                        </a:spcBef>
                        <a:spcAft>
                          <a:spcPts val="0"/>
                        </a:spcAft>
                        <a:tabLst>
                          <a:tab pos="2646045" algn="l"/>
                        </a:tabLst>
                      </a:pPr>
                      <a:endParaRPr lang="en-US" sz="12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580186">
                <a:tc gridSpan="3">
                  <a:txBody>
                    <a:bodyPr/>
                    <a:lstStyle/>
                    <a:p>
                      <a:pPr marL="0" marR="0">
                        <a:spcBef>
                          <a:spcPts val="0"/>
                        </a:spcBef>
                        <a:spcAft>
                          <a:spcPts val="0"/>
                        </a:spcAft>
                      </a:pPr>
                      <a:r>
                        <a:rPr lang="en-US" sz="1200" b="1" dirty="0" smtClean="0">
                          <a:effectLst/>
                          <a:latin typeface="Tahoma" panose="020B0604030504040204" pitchFamily="34" charset="0"/>
                        </a:rPr>
                        <a:t>3-ESS2-1a. Obtain and combine information about</a:t>
                      </a:r>
                      <a:r>
                        <a:rPr lang="en-US" sz="1200" b="1" baseline="0" dirty="0" smtClean="0">
                          <a:effectLst/>
                          <a:latin typeface="Tahoma" panose="020B0604030504040204" pitchFamily="34" charset="0"/>
                        </a:rPr>
                        <a:t> patterns of local weather over the last…. </a:t>
                      </a:r>
                      <a:endParaRPr lang="en-US" sz="12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110965">
                <a:tc gridSpan="3">
                  <a:txBody>
                    <a:bodyPr/>
                    <a:lstStyle/>
                    <a:p>
                      <a:pPr marL="0" marR="0" algn="ctr">
                        <a:spcBef>
                          <a:spcPts val="0"/>
                        </a:spcBef>
                        <a:spcAft>
                          <a:spcPts val="0"/>
                        </a:spcAft>
                      </a:pP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The performance expectations above were developed using the following elements from the NRC document </a:t>
                      </a:r>
                      <a:r>
                        <a:rPr lang="en-US" sz="700" i="1">
                          <a:solidFill>
                            <a:srgbClr val="000000"/>
                          </a:solidFill>
                          <a:effectLst/>
                          <a:latin typeface="Tahoma" panose="020B0604030504040204" pitchFamily="34" charset="0"/>
                          <a:ea typeface="Calibri" panose="020F0502020204030204" pitchFamily="34" charset="0"/>
                          <a:cs typeface="Cambria" panose="02040503050406030204" pitchFamily="18" charset="0"/>
                        </a:rPr>
                        <a:t>A Framework for K-12 Science Education</a:t>
                      </a:r>
                      <a:r>
                        <a:rPr lang="en-US" sz="700">
                          <a:solidFill>
                            <a:srgbClr val="000000"/>
                          </a:solidFill>
                          <a:effectLst/>
                          <a:latin typeface="Tahoma" panose="020B0604030504040204" pitchFamily="34" charset="0"/>
                          <a:ea typeface="Calibri" panose="020F0502020204030204" pitchFamily="34" charset="0"/>
                          <a:cs typeface="Cambria" panose="02040503050406030204" pitchFamily="18" charset="0"/>
                        </a:rPr>
                        <a:t>:</a:t>
                      </a:r>
                      <a:endParaRPr lang="en-US" sz="120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356590">
                <a:tc>
                  <a:txBody>
                    <a:bodyPr/>
                    <a:lstStyle/>
                    <a:p>
                      <a:pPr marL="0" marR="0" indent="-5461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indent="635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Science and Engineering </a:t>
                      </a:r>
                      <a:r>
                        <a:rPr lang="en-US" sz="1300" b="1" dirty="0" smtClean="0">
                          <a:solidFill>
                            <a:srgbClr val="FFFFFF"/>
                          </a:solidFill>
                          <a:effectLst/>
                          <a:latin typeface="Tahoma" panose="020B0604030504040204" pitchFamily="34" charset="0"/>
                          <a:ea typeface="Calibri" panose="020F0502020204030204" pitchFamily="34" charset="0"/>
                          <a:cs typeface="Cambria" panose="02040503050406030204" pitchFamily="18" charset="0"/>
                        </a:rPr>
                        <a:t>Practices</a:t>
                      </a:r>
                    </a:p>
                    <a:p>
                      <a:r>
                        <a:rPr lang="en-US" sz="1400" b="1"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Obtaining, Evaluating, and </a:t>
                      </a:r>
                    </a:p>
                    <a:p>
                      <a:r>
                        <a:rPr lang="en-US" sz="1400" b="1"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Communicating Information</a:t>
                      </a:r>
                    </a:p>
                    <a:p>
                      <a:pPr>
                        <a:lnSpc>
                          <a:spcPct val="100000"/>
                        </a:lnSpc>
                      </a:pPr>
                      <a:r>
                        <a:rPr lang="en-US" sz="1400"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Obtaining, evaluating, and communicating information in 3–5 </a:t>
                      </a:r>
                    </a:p>
                    <a:p>
                      <a:pPr>
                        <a:lnSpc>
                          <a:spcPct val="100000"/>
                        </a:lnSpc>
                      </a:pPr>
                      <a:r>
                        <a:rPr lang="en-US" sz="1400"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builds on K–2 experiences and progresses to evaluating the merit</a:t>
                      </a:r>
                    </a:p>
                    <a:p>
                      <a:pPr>
                        <a:lnSpc>
                          <a:spcPct val="100000"/>
                        </a:lnSpc>
                      </a:pPr>
                      <a:r>
                        <a:rPr lang="en-US" sz="1400"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and accuracy of ideas and methods </a:t>
                      </a:r>
                    </a:p>
                    <a:p>
                      <a:pPr marL="112713" marR="0" lvl="0" indent="-112713" algn="l" defTabSz="457200" rtl="0" eaLnBrk="1" latinLnBrk="0" hangingPunct="1">
                        <a:lnSpc>
                          <a:spcPct val="100000"/>
                        </a:lnSpc>
                        <a:spcBef>
                          <a:spcPts val="0"/>
                        </a:spcBef>
                        <a:spcAft>
                          <a:spcPts val="0"/>
                        </a:spcAft>
                        <a:buFont typeface="Wingdings" panose="05000000000000000000" pitchFamily="2" charset="2"/>
                        <a:buChar char=""/>
                      </a:pPr>
                      <a:r>
                        <a:rPr lang="en-US" sz="1400" kern="1200" dirty="0" smtClean="0">
                          <a:solidFill>
                            <a:schemeClr val="tx1"/>
                          </a:solidFill>
                          <a:effectLst/>
                          <a:latin typeface="Tahoma" panose="020B0604030504040204" pitchFamily="34" charset="0"/>
                          <a:ea typeface="Calibri" panose="020F0502020204030204" pitchFamily="34" charset="0"/>
                          <a:cs typeface="Calibri" panose="020F0502020204030204" pitchFamily="34" charset="0"/>
                        </a:rPr>
                        <a:t>Combine information in written text with that contained in corresponding tables, diagrams, and/or charts to support the engagement in other scientific and/or engineering practices. </a:t>
                      </a:r>
                    </a:p>
                    <a:p>
                      <a:pPr marL="112713" marR="0" lvl="0" indent="-112713" algn="l" defTabSz="457200" rtl="0" eaLnBrk="1" latinLnBrk="0" hangingPunct="1">
                        <a:lnSpc>
                          <a:spcPct val="100000"/>
                        </a:lnSpc>
                        <a:spcBef>
                          <a:spcPts val="0"/>
                        </a:spcBef>
                        <a:spcAft>
                          <a:spcPts val="0"/>
                        </a:spcAft>
                        <a:buFont typeface="Wingdings" panose="05000000000000000000" pitchFamily="2" charset="2"/>
                        <a:buChar char=""/>
                      </a:pPr>
                      <a:endParaRPr lang="en-US" sz="13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Disciplinary Core Ideas</a:t>
                      </a:r>
                      <a:endParaRPr lang="en-US" sz="1300" dirty="0">
                        <a:effectLst/>
                        <a:latin typeface="Cambria" panose="02040503050406030204" pitchFamily="18" charset="0"/>
                        <a:ea typeface="Calibri" panose="020F0502020204030204" pitchFamily="34" charset="0"/>
                        <a:cs typeface="Cambria" panose="02040503050406030204" pitchFamily="18" charset="0"/>
                      </a:endParaRPr>
                    </a:p>
                    <a:p>
                      <a:pPr marL="0" marR="0">
                        <a:spcBef>
                          <a:spcPts val="400"/>
                        </a:spcBef>
                        <a:spcAft>
                          <a:spcPts val="0"/>
                        </a:spcAft>
                      </a:pPr>
                      <a:r>
                        <a:rPr lang="en-US" sz="1200" b="1" dirty="0">
                          <a:effectLst/>
                          <a:latin typeface="Tahoma" panose="020B0604030504040204" pitchFamily="34" charset="0"/>
                          <a:ea typeface="Calibri" panose="020F0502020204030204" pitchFamily="34" charset="0"/>
                          <a:cs typeface="Cambria" panose="02040503050406030204" pitchFamily="18" charset="0"/>
                        </a:rPr>
                        <a:t>ESS2.D:  Weather and Climate</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173038" marR="0" lvl="0" indent="-173038">
                        <a:lnSpc>
                          <a:spcPct val="100000"/>
                        </a:lnSpc>
                        <a:spcBef>
                          <a:spcPts val="0"/>
                        </a:spcBef>
                        <a:spcAft>
                          <a:spcPts val="0"/>
                        </a:spcAft>
                        <a:buFont typeface="Wingdings" panose="05000000000000000000" pitchFamily="2" charset="2"/>
                        <a:buChar char=""/>
                      </a:pPr>
                      <a:r>
                        <a:rPr lang="en-US" sz="1200" dirty="0">
                          <a:effectLst/>
                          <a:latin typeface="Tahoma" panose="020B0604030504040204" pitchFamily="34" charset="0"/>
                          <a:ea typeface="Calibri" panose="020F0502020204030204" pitchFamily="34" charset="0"/>
                          <a:cs typeface="Calibri" panose="020F0502020204030204" pitchFamily="34" charset="0"/>
                        </a:rPr>
                        <a:t>Scientists record patterns of the weather across different times and areas so that they can make predictions about what kind of weather might happen next</a:t>
                      </a:r>
                      <a:r>
                        <a:rPr lang="en-US" sz="1200" dirty="0" smtClean="0">
                          <a:effectLst/>
                          <a:latin typeface="Tahoma" panose="020B060403050404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4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p>
                      <a:pPr marL="0" marR="0" algn="ctr">
                        <a:spcBef>
                          <a:spcPts val="0"/>
                        </a:spcBef>
                        <a:spcAft>
                          <a:spcPts val="0"/>
                        </a:spcAft>
                      </a:pPr>
                      <a:r>
                        <a:rPr lang="en-US" sz="1300" b="1" dirty="0">
                          <a:solidFill>
                            <a:srgbClr val="FFFFFF"/>
                          </a:solidFill>
                          <a:effectLst/>
                          <a:latin typeface="Tahoma" panose="020B0604030504040204" pitchFamily="34" charset="0"/>
                          <a:ea typeface="Calibri" panose="020F0502020204030204" pitchFamily="34" charset="0"/>
                          <a:cs typeface="Cambria" panose="02040503050406030204" pitchFamily="18" charset="0"/>
                        </a:rPr>
                        <a:t>Crosscutting </a:t>
                      </a:r>
                      <a:r>
                        <a:rPr lang="en-US" sz="1300" b="1" dirty="0" smtClean="0">
                          <a:solidFill>
                            <a:srgbClr val="FFFFFF"/>
                          </a:solidFill>
                          <a:effectLst/>
                          <a:latin typeface="Tahoma" panose="020B0604030504040204" pitchFamily="34" charset="0"/>
                          <a:ea typeface="Calibri" panose="020F0502020204030204" pitchFamily="34" charset="0"/>
                          <a:cs typeface="Cambria" panose="02040503050406030204" pitchFamily="18" charset="0"/>
                        </a:rPr>
                        <a:t>Concepts</a:t>
                      </a:r>
                    </a:p>
                    <a:p>
                      <a:pPr marL="0" marR="0">
                        <a:spcBef>
                          <a:spcPts val="400"/>
                        </a:spcBef>
                        <a:spcAft>
                          <a:spcPts val="0"/>
                        </a:spcAft>
                      </a:pPr>
                      <a:r>
                        <a:rPr lang="en-US" sz="1200" b="1" kern="1200" dirty="0" smtClean="0">
                          <a:solidFill>
                            <a:schemeClr val="tx1"/>
                          </a:solidFill>
                          <a:effectLst/>
                          <a:latin typeface="Tahoma" panose="020B0604030504040204" pitchFamily="34" charset="0"/>
                          <a:ea typeface="Calibri" panose="020F0502020204030204" pitchFamily="34" charset="0"/>
                          <a:cs typeface="Cambria" panose="02040503050406030204" pitchFamily="18" charset="0"/>
                        </a:rPr>
                        <a:t>Scale, Proportion, and Quantity</a:t>
                      </a:r>
                    </a:p>
                    <a:p>
                      <a:pPr marL="117475" marR="0" lvl="0" indent="-117475">
                        <a:lnSpc>
                          <a:spcPct val="100000"/>
                        </a:lnSpc>
                        <a:spcBef>
                          <a:spcPts val="0"/>
                        </a:spcBef>
                        <a:spcAft>
                          <a:spcPts val="0"/>
                        </a:spcAft>
                        <a:buFont typeface="Wingdings" panose="05000000000000000000" pitchFamily="2" charset="2"/>
                        <a:buChar char=""/>
                      </a:pPr>
                      <a:r>
                        <a:rPr lang="en-US" sz="1200" dirty="0" smtClean="0">
                          <a:effectLst/>
                          <a:latin typeface="Tahoma" panose="020B0604030504040204" pitchFamily="34" charset="0"/>
                          <a:ea typeface="Calibri" panose="020F0502020204030204" pitchFamily="34" charset="0"/>
                          <a:cs typeface="Calibri" panose="020F0502020204030204" pitchFamily="34" charset="0"/>
                        </a:rPr>
                        <a:t>Standard units are used to measure and describe physical quantities such as weight, time, temperature, and volume.</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300" dirty="0">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224784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bg1"/>
                </a:solidFill>
              </a:rPr>
              <a:t>Future of the Rubric</a:t>
            </a:r>
            <a:endParaRPr lang="en-US" sz="3200" dirty="0">
              <a:solidFill>
                <a:schemeClr val="bg1"/>
              </a:solidFill>
            </a:endParaRPr>
          </a:p>
        </p:txBody>
      </p:sp>
      <p:sp>
        <p:nvSpPr>
          <p:cNvPr id="3" name="Content Placeholder 2"/>
          <p:cNvSpPr>
            <a:spLocks noGrp="1"/>
          </p:cNvSpPr>
          <p:nvPr>
            <p:ph idx="1"/>
          </p:nvPr>
        </p:nvSpPr>
        <p:spPr/>
        <p:txBody>
          <a:bodyPr>
            <a:normAutofit/>
          </a:bodyPr>
          <a:lstStyle/>
          <a:p>
            <a:pPr marL="0" indent="0" defTabSz="914400">
              <a:spcBef>
                <a:spcPts val="0"/>
              </a:spcBef>
              <a:spcAft>
                <a:spcPts val="0"/>
              </a:spcAft>
              <a:buNone/>
            </a:pPr>
            <a:r>
              <a:rPr lang="en-US" sz="2400" b="0" kern="0" dirty="0">
                <a:solidFill>
                  <a:srgbClr val="004C8B"/>
                </a:solidFill>
                <a:latin typeface="Calibri"/>
                <a:ea typeface="ＭＳ Ｐゴシック" charset="0"/>
              </a:rPr>
              <a:t>The rubric will continue to change.</a:t>
            </a:r>
          </a:p>
          <a:p>
            <a:pPr marL="798513" lvl="1" indent="-342900">
              <a:buFont typeface="Arial" pitchFamily="34" charset="0"/>
              <a:buChar char="•"/>
            </a:pPr>
            <a:r>
              <a:rPr lang="en-US" dirty="0">
                <a:solidFill>
                  <a:srgbClr val="5E5E5D"/>
                </a:solidFill>
              </a:rPr>
              <a:t>It will likely change based on what we learn when we use it. </a:t>
            </a:r>
          </a:p>
          <a:p>
            <a:pPr marL="798513" lvl="1" indent="-342900">
              <a:buFont typeface="Arial" pitchFamily="34" charset="0"/>
              <a:buChar char="•"/>
            </a:pPr>
            <a:r>
              <a:rPr lang="en-US" dirty="0">
                <a:solidFill>
                  <a:srgbClr val="5E5E5D"/>
                </a:solidFill>
              </a:rPr>
              <a:t>A rating scales will be added.</a:t>
            </a:r>
          </a:p>
          <a:p>
            <a:pPr marL="798513" lvl="1" indent="-342900">
              <a:buFont typeface="Arial" pitchFamily="34" charset="0"/>
              <a:buChar char="•"/>
            </a:pPr>
            <a:r>
              <a:rPr lang="en-US" dirty="0">
                <a:solidFill>
                  <a:srgbClr val="5E5E5D"/>
                </a:solidFill>
              </a:rPr>
              <a:t>As instructional materials become more aligned and of higher quality, we may want to </a:t>
            </a:r>
            <a:r>
              <a:rPr lang="en-US" dirty="0" smtClean="0">
                <a:solidFill>
                  <a:srgbClr val="5E5E5D"/>
                </a:solidFill>
              </a:rPr>
              <a:t>raise </a:t>
            </a:r>
            <a:r>
              <a:rPr lang="en-US" dirty="0">
                <a:solidFill>
                  <a:srgbClr val="5E5E5D"/>
                </a:solidFill>
              </a:rPr>
              <a:t>the bar on what it means for materials to be exemplars.</a:t>
            </a:r>
          </a:p>
          <a:p>
            <a:endParaRPr lang="en-US" dirty="0"/>
          </a:p>
        </p:txBody>
      </p:sp>
    </p:spTree>
    <p:extLst>
      <p:ext uri="{BB962C8B-B14F-4D97-AF65-F5344CB8AC3E}">
        <p14:creationId xmlns:p14="http://schemas.microsoft.com/office/powerpoint/2010/main" val="350396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bg1"/>
                </a:solidFill>
              </a:rPr>
              <a:t>Supporting Materials</a:t>
            </a:r>
            <a:endParaRPr lang="en-US" sz="3200" dirty="0">
              <a:solidFill>
                <a:schemeClr val="bg1"/>
              </a:solidFill>
            </a:endParaRPr>
          </a:p>
        </p:txBody>
      </p:sp>
      <p:sp>
        <p:nvSpPr>
          <p:cNvPr id="3" name="Content Placeholder 2"/>
          <p:cNvSpPr>
            <a:spLocks noGrp="1"/>
          </p:cNvSpPr>
          <p:nvPr>
            <p:ph idx="1"/>
          </p:nvPr>
        </p:nvSpPr>
        <p:spPr/>
        <p:txBody>
          <a:bodyPr>
            <a:normAutofit/>
          </a:bodyPr>
          <a:lstStyle/>
          <a:p>
            <a:pPr defTabSz="914400">
              <a:lnSpc>
                <a:spcPct val="150000"/>
              </a:lnSpc>
              <a:spcBef>
                <a:spcPts val="0"/>
              </a:spcBef>
              <a:spcAft>
                <a:spcPts val="0"/>
              </a:spcAft>
            </a:pPr>
            <a:r>
              <a:rPr lang="en-US" sz="2400" b="0" kern="0" dirty="0" smtClean="0">
                <a:solidFill>
                  <a:srgbClr val="004C8B"/>
                </a:solidFill>
                <a:latin typeface="Calibri"/>
                <a:ea typeface="ＭＳ Ｐゴシック" charset="0"/>
              </a:rPr>
              <a:t>Criterion Discussion Guide</a:t>
            </a:r>
            <a:endParaRPr lang="en-US" sz="2400" b="0" kern="0" dirty="0">
              <a:solidFill>
                <a:srgbClr val="004C8B"/>
              </a:solidFill>
              <a:latin typeface="Calibri"/>
              <a:ea typeface="ＭＳ Ｐゴシック" charset="0"/>
            </a:endParaRPr>
          </a:p>
          <a:p>
            <a:pPr defTabSz="914400">
              <a:lnSpc>
                <a:spcPct val="150000"/>
              </a:lnSpc>
              <a:spcBef>
                <a:spcPts val="0"/>
              </a:spcBef>
              <a:spcAft>
                <a:spcPts val="0"/>
              </a:spcAft>
            </a:pPr>
            <a:r>
              <a:rPr lang="en-US" sz="2400" b="0" kern="0" dirty="0" smtClean="0">
                <a:solidFill>
                  <a:srgbClr val="004C8B"/>
                </a:solidFill>
                <a:latin typeface="Calibri"/>
                <a:ea typeface="ＭＳ Ｐゴシック" charset="0"/>
              </a:rPr>
              <a:t>Professional Development Materials</a:t>
            </a:r>
            <a:endParaRPr lang="en-US" sz="2400" b="0" kern="0" dirty="0">
              <a:solidFill>
                <a:srgbClr val="004C8B"/>
              </a:solidFill>
              <a:latin typeface="Calibri"/>
              <a:ea typeface="ＭＳ Ｐゴシック" charset="0"/>
            </a:endParaRPr>
          </a:p>
          <a:p>
            <a:pPr defTabSz="914400">
              <a:lnSpc>
                <a:spcPct val="150000"/>
              </a:lnSpc>
              <a:spcBef>
                <a:spcPts val="0"/>
              </a:spcBef>
              <a:spcAft>
                <a:spcPts val="0"/>
              </a:spcAft>
            </a:pPr>
            <a:r>
              <a:rPr lang="en-US" sz="2400" b="0" kern="0" dirty="0">
                <a:solidFill>
                  <a:srgbClr val="004C8B"/>
                </a:solidFill>
                <a:latin typeface="Calibri"/>
                <a:ea typeface="ＭＳ Ｐゴシック" charset="0"/>
              </a:rPr>
              <a:t>P</a:t>
            </a:r>
            <a:r>
              <a:rPr lang="en-US" sz="2400" b="0" kern="0" dirty="0" smtClean="0">
                <a:solidFill>
                  <a:srgbClr val="004C8B"/>
                </a:solidFill>
                <a:latin typeface="Calibri"/>
                <a:ea typeface="ＭＳ Ｐゴシック" charset="0"/>
              </a:rPr>
              <a:t>ublishers</a:t>
            </a:r>
            <a:r>
              <a:rPr lang="en-US" sz="2400" b="0" kern="0" dirty="0">
                <a:solidFill>
                  <a:srgbClr val="004C8B"/>
                </a:solidFill>
                <a:latin typeface="Calibri"/>
                <a:ea typeface="ＭＳ Ｐゴシック" charset="0"/>
              </a:rPr>
              <a:t>’ </a:t>
            </a:r>
            <a:r>
              <a:rPr lang="en-US" sz="2400" b="0" kern="0" dirty="0" smtClean="0">
                <a:solidFill>
                  <a:srgbClr val="004C8B"/>
                </a:solidFill>
                <a:latin typeface="Calibri"/>
                <a:ea typeface="ＭＳ Ｐゴシック" charset="0"/>
              </a:rPr>
              <a:t>Criteria</a:t>
            </a:r>
            <a:endParaRPr lang="en-US" sz="2400" b="0" kern="0" dirty="0">
              <a:solidFill>
                <a:srgbClr val="004C8B"/>
              </a:solidFill>
              <a:latin typeface="Calibri"/>
              <a:ea typeface="ＭＳ Ｐゴシック" charset="0"/>
            </a:endParaRPr>
          </a:p>
          <a:p>
            <a:endParaRPr lang="en-US" dirty="0" smtClean="0"/>
          </a:p>
          <a:p>
            <a:endParaRPr lang="en-US" dirty="0"/>
          </a:p>
        </p:txBody>
      </p:sp>
    </p:spTree>
    <p:extLst>
      <p:ext uri="{BB962C8B-B14F-4D97-AF65-F5344CB8AC3E}">
        <p14:creationId xmlns:p14="http://schemas.microsoft.com/office/powerpoint/2010/main" val="411408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3850" y="1371600"/>
            <a:ext cx="8048847" cy="4433777"/>
          </a:xfrm>
        </p:spPr>
        <p:txBody>
          <a:bodyPr/>
          <a:lstStyle/>
          <a:p>
            <a:pPr marL="0" indent="0">
              <a:buNone/>
            </a:pPr>
            <a:r>
              <a:rPr lang="en-US" sz="2400" b="0" dirty="0" smtClean="0">
                <a:solidFill>
                  <a:srgbClr val="004C8B"/>
                </a:solidFill>
              </a:rPr>
              <a:t>Finalize and Disseminate NGSS EQuIP Rubric and Supporting Documents</a:t>
            </a:r>
          </a:p>
          <a:p>
            <a:pPr marL="0" indent="0">
              <a:buNone/>
            </a:pPr>
            <a:r>
              <a:rPr lang="en-US" sz="2400" b="0" dirty="0" smtClean="0">
                <a:solidFill>
                  <a:srgbClr val="004C8B"/>
                </a:solidFill>
              </a:rPr>
              <a:t>Use by Organizations and States </a:t>
            </a:r>
          </a:p>
          <a:p>
            <a:pPr lvl="0"/>
            <a:r>
              <a:rPr lang="en-US" sz="2000" b="0" dirty="0" smtClean="0">
                <a:solidFill>
                  <a:schemeClr val="bg1">
                    <a:lumMod val="50000"/>
                  </a:schemeClr>
                </a:solidFill>
              </a:rPr>
              <a:t>IBM will have materials reviewed using the rubric</a:t>
            </a:r>
          </a:p>
          <a:p>
            <a:pPr lvl="0"/>
            <a:r>
              <a:rPr lang="en-US" sz="2000" b="0" dirty="0" smtClean="0">
                <a:solidFill>
                  <a:schemeClr val="bg1">
                    <a:lumMod val="50000"/>
                  </a:schemeClr>
                </a:solidFill>
              </a:rPr>
              <a:t>Likely that states will use the rubric as they do the ELA and math</a:t>
            </a:r>
          </a:p>
          <a:p>
            <a:pPr lvl="1"/>
            <a:r>
              <a:rPr lang="en-US" sz="2000" dirty="0">
                <a:solidFill>
                  <a:schemeClr val="bg1">
                    <a:lumMod val="50000"/>
                  </a:schemeClr>
                </a:solidFill>
              </a:rPr>
              <a:t>Developing lessons/units and providing feedback to developers/educators during and after the development process</a:t>
            </a:r>
          </a:p>
          <a:p>
            <a:pPr lvl="1"/>
            <a:r>
              <a:rPr lang="en-US" sz="2000" dirty="0">
                <a:solidFill>
                  <a:schemeClr val="bg1">
                    <a:lumMod val="50000"/>
                  </a:schemeClr>
                </a:solidFill>
              </a:rPr>
              <a:t>Building Educator Capacity</a:t>
            </a:r>
          </a:p>
          <a:p>
            <a:pPr lvl="1"/>
            <a:r>
              <a:rPr lang="en-US" sz="2000" dirty="0">
                <a:solidFill>
                  <a:schemeClr val="bg1">
                    <a:lumMod val="50000"/>
                  </a:schemeClr>
                </a:solidFill>
              </a:rPr>
              <a:t>In RFP processes</a:t>
            </a:r>
          </a:p>
          <a:p>
            <a:r>
              <a:rPr lang="en-US" sz="2000" b="0" dirty="0">
                <a:solidFill>
                  <a:schemeClr val="bg1">
                    <a:lumMod val="50000"/>
                  </a:schemeClr>
                </a:solidFill>
              </a:rPr>
              <a:t>NSTA is using as part of a process for identifying high quality materials</a:t>
            </a:r>
          </a:p>
          <a:p>
            <a:pPr marL="0" lvl="0" indent="0">
              <a:buNone/>
            </a:pPr>
            <a:r>
              <a:rPr lang="en-US" sz="2400" b="0" dirty="0">
                <a:solidFill>
                  <a:srgbClr val="004C8B"/>
                </a:solidFill>
              </a:rPr>
              <a:t>State Team Meetings</a:t>
            </a:r>
          </a:p>
          <a:p>
            <a:pPr marL="0" indent="0">
              <a:buNone/>
            </a:pPr>
            <a:r>
              <a:rPr lang="en-US" sz="2400" b="0" dirty="0" smtClean="0">
                <a:solidFill>
                  <a:srgbClr val="004C8B"/>
                </a:solidFill>
              </a:rPr>
              <a:t>Possibly an EQuIP Peer Review Panel for Science</a:t>
            </a:r>
          </a:p>
          <a:p>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4023444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Subtitle 11"/>
          <p:cNvSpPr>
            <a:spLocks noGrp="1"/>
          </p:cNvSpPr>
          <p:nvPr>
            <p:ph type="subTitle" idx="4294967295"/>
          </p:nvPr>
        </p:nvSpPr>
        <p:spPr>
          <a:xfrm>
            <a:off x="1371599" y="3886200"/>
            <a:ext cx="6897512" cy="1752600"/>
          </a:xfrm>
        </p:spPr>
        <p:txBody>
          <a:bodyPr/>
          <a:lstStyle/>
          <a:p>
            <a:pPr marL="0" indent="0" algn="ctr">
              <a:buNone/>
            </a:pPr>
            <a:endParaRPr lang="en-US" sz="3200" dirty="0" smtClean="0">
              <a:solidFill>
                <a:srgbClr val="5E5E5D"/>
              </a:solidFill>
            </a:endParaRPr>
          </a:p>
          <a:p>
            <a:pPr marL="0" indent="0" algn="ctr">
              <a:buNone/>
            </a:pPr>
            <a:r>
              <a:rPr lang="en-US" sz="3200" dirty="0" smtClean="0">
                <a:solidFill>
                  <a:srgbClr val="5E5E5D"/>
                </a:solidFill>
              </a:rPr>
              <a:t>EQuIP Rubric &amp; Quality Review </a:t>
            </a:r>
          </a:p>
          <a:p>
            <a:pPr marL="0" indent="0" algn="ctr">
              <a:buNone/>
            </a:pPr>
            <a:r>
              <a:rPr lang="en-US" sz="3200" dirty="0" smtClean="0">
                <a:solidFill>
                  <a:srgbClr val="5E5E5D"/>
                </a:solidFill>
              </a:rPr>
              <a:t>Training Session: Science</a:t>
            </a:r>
          </a:p>
          <a:p>
            <a:endParaRPr lang="en-US" dirty="0"/>
          </a:p>
        </p:txBody>
      </p:sp>
      <p:pic>
        <p:nvPicPr>
          <p:cNvPr id="3" name="Picture 2"/>
          <p:cNvPicPr>
            <a:picLocks noChangeAspect="1"/>
          </p:cNvPicPr>
          <p:nvPr/>
        </p:nvPicPr>
        <p:blipFill rotWithShape="1">
          <a:blip r:embed="rId3"/>
          <a:srcRect l="34810" t="21476" r="18177" b="13713"/>
          <a:stretch/>
        </p:blipFill>
        <p:spPr>
          <a:xfrm>
            <a:off x="0" y="0"/>
            <a:ext cx="9005105" cy="6858001"/>
          </a:xfrm>
          <a:prstGeom prst="rect">
            <a:avLst/>
          </a:prstGeom>
        </p:spPr>
      </p:pic>
    </p:spTree>
    <p:extLst>
      <p:ext uri="{BB962C8B-B14F-4D97-AF65-F5344CB8AC3E}">
        <p14:creationId xmlns:p14="http://schemas.microsoft.com/office/powerpoint/2010/main" val="240346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lvl="1" indent="0">
              <a:spcBef>
                <a:spcPts val="600"/>
              </a:spcBef>
              <a:spcAft>
                <a:spcPts val="0"/>
              </a:spcAft>
              <a:buNone/>
            </a:pPr>
            <a:r>
              <a:rPr lang="en-US" b="1" dirty="0">
                <a:solidFill>
                  <a:srgbClr val="004C8B"/>
                </a:solidFill>
              </a:rPr>
              <a:t>Use the EQuIP quality review process to determine the quality and alignment of lessons and units to the </a:t>
            </a:r>
            <a:r>
              <a:rPr lang="en-US" b="1" dirty="0" smtClean="0">
                <a:solidFill>
                  <a:schemeClr val="tx2"/>
                </a:solidFill>
              </a:rPr>
              <a:t>Next Generation Science Standards (NGSS).</a:t>
            </a:r>
            <a:endParaRPr lang="en-US" b="1" dirty="0" smtClean="0">
              <a:solidFill>
                <a:srgbClr val="004C8B"/>
              </a:solidFill>
            </a:endParaRPr>
          </a:p>
          <a:p>
            <a:pPr marL="0" lvl="1" indent="0">
              <a:spcBef>
                <a:spcPts val="600"/>
              </a:spcBef>
              <a:spcAft>
                <a:spcPts val="0"/>
              </a:spcAft>
              <a:buNone/>
            </a:pPr>
            <a:endParaRPr lang="en-US" sz="900" b="1" dirty="0" smtClean="0">
              <a:solidFill>
                <a:srgbClr val="004C8B"/>
              </a:solidFill>
            </a:endParaRPr>
          </a:p>
          <a:p>
            <a:pPr marL="0" lvl="1" indent="0">
              <a:spcBef>
                <a:spcPts val="600"/>
              </a:spcBef>
              <a:spcAft>
                <a:spcPts val="0"/>
              </a:spcAft>
              <a:buNone/>
            </a:pPr>
            <a:r>
              <a:rPr lang="en-US" kern="0" dirty="0" smtClean="0">
                <a:solidFill>
                  <a:srgbClr val="5E5E5D"/>
                </a:solidFill>
                <a:ea typeface="ＭＳ Ｐゴシック" charset="0"/>
                <a:cs typeface="Calibri"/>
              </a:rPr>
              <a:t>During this session, reviewers will:</a:t>
            </a:r>
          </a:p>
          <a:p>
            <a:r>
              <a:rPr lang="en-US" sz="2400" b="0" kern="0" dirty="0" smtClean="0">
                <a:solidFill>
                  <a:srgbClr val="5E5E5D"/>
                </a:solidFill>
                <a:ea typeface="ＭＳ Ｐゴシック" charset="0"/>
                <a:cs typeface="Calibri"/>
              </a:rPr>
              <a:t>Develop their abilities to use EQuIP criteria to review instructional materials</a:t>
            </a:r>
          </a:p>
          <a:p>
            <a:pPr lvl="0"/>
            <a:r>
              <a:rPr lang="en-US" sz="2400" b="0" kern="0" dirty="0" smtClean="0">
                <a:solidFill>
                  <a:srgbClr val="5E5E5D"/>
                </a:solidFill>
                <a:ea typeface="ＭＳ Ｐゴシック" charset="0"/>
                <a:cs typeface="Calibri"/>
              </a:rPr>
              <a:t>Develop their ability to use the EQuIP rubric to provide criterion-based evidence, observations, and suggestions for improvement</a:t>
            </a:r>
          </a:p>
          <a:p>
            <a:pPr marL="342900" lvl="1" indent="-342900">
              <a:buFont typeface="Arial" pitchFamily="34" charset="0"/>
              <a:buChar char="•"/>
            </a:pPr>
            <a:r>
              <a:rPr lang="en-US" kern="0" dirty="0" smtClean="0">
                <a:solidFill>
                  <a:srgbClr val="5E5E5D"/>
                </a:solidFill>
                <a:ea typeface="ＭＳ Ｐゴシック" charset="0"/>
                <a:cs typeface="Calibri"/>
              </a:rPr>
              <a:t>Develop a common understanding of alignment and quality among reviewers</a:t>
            </a:r>
          </a:p>
          <a:p>
            <a:pPr marL="283464" lvl="1" indent="-283464">
              <a:buFont typeface="Arial" pitchFamily="34" charset="0"/>
              <a:buChar char="•"/>
            </a:pPr>
            <a:endParaRPr lang="en-US" sz="1800" kern="0" dirty="0" smtClean="0">
              <a:solidFill>
                <a:srgbClr val="5E5E5D"/>
              </a:solidFill>
              <a:ea typeface="ＭＳ Ｐゴシック" charset="0"/>
              <a:cs typeface="Calibri"/>
            </a:endParaRPr>
          </a:p>
          <a:p>
            <a:pPr marL="283464" lvl="1" indent="-283464">
              <a:buFont typeface="Arial" pitchFamily="34" charset="0"/>
              <a:buChar char="•"/>
            </a:pPr>
            <a:endParaRPr lang="en-US" sz="1800" dirty="0">
              <a:solidFill>
                <a:srgbClr val="5E5E5D"/>
              </a:solidFill>
              <a:cs typeface="Calibri"/>
            </a:endParaRPr>
          </a:p>
        </p:txBody>
      </p:sp>
      <p:sp>
        <p:nvSpPr>
          <p:cNvPr id="3" name="Title 2"/>
          <p:cNvSpPr>
            <a:spLocks noGrp="1"/>
          </p:cNvSpPr>
          <p:nvPr>
            <p:ph type="title"/>
          </p:nvPr>
        </p:nvSpPr>
        <p:spPr/>
        <p:txBody>
          <a:bodyPr/>
          <a:lstStyle/>
          <a:p>
            <a:r>
              <a:rPr lang="en-US" dirty="0"/>
              <a:t>Session Goals</a:t>
            </a:r>
          </a:p>
        </p:txBody>
      </p:sp>
      <p:sp>
        <p:nvSpPr>
          <p:cNvPr id="4" name="Slide Number Placeholder 3"/>
          <p:cNvSpPr>
            <a:spLocks noGrp="1"/>
          </p:cNvSpPr>
          <p:nvPr>
            <p:ph type="sldNum" sz="quarter" idx="12"/>
          </p:nvPr>
        </p:nvSpPr>
        <p:spPr/>
        <p:txBody>
          <a:bodyPr/>
          <a:lstStyle/>
          <a:p>
            <a:fld id="{E4CC66FD-12A6-435F-A1E1-0ED637789521}" type="slidenum">
              <a:rPr lang="en-US" smtClean="0"/>
              <a:pPr/>
              <a:t>9</a:t>
            </a:fld>
            <a:endParaRPr lang="en-US" dirty="0"/>
          </a:p>
        </p:txBody>
      </p:sp>
    </p:spTree>
    <p:extLst>
      <p:ext uri="{BB962C8B-B14F-4D97-AF65-F5344CB8AC3E}">
        <p14:creationId xmlns:p14="http://schemas.microsoft.com/office/powerpoint/2010/main" val="297856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
      <a:dk1>
        <a:srgbClr val="5E5E5D"/>
      </a:dk1>
      <a:lt1>
        <a:srgbClr val="FFFFFF"/>
      </a:lt1>
      <a:dk2>
        <a:srgbClr val="FFFFFF"/>
      </a:dk2>
      <a:lt2>
        <a:srgbClr val="FFFFFF"/>
      </a:lt2>
      <a:accent1>
        <a:srgbClr val="004C8B"/>
      </a:accent1>
      <a:accent2>
        <a:srgbClr val="5E5E5D"/>
      </a:accent2>
      <a:accent3>
        <a:srgbClr val="004C8B"/>
      </a:accent3>
      <a:accent4>
        <a:srgbClr val="5E5E5D"/>
      </a:accent4>
      <a:accent5>
        <a:srgbClr val="004C8B"/>
      </a:accent5>
      <a:accent6>
        <a:srgbClr val="5E5E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8070</TotalTime>
  <Words>3578</Words>
  <Application>Microsoft Office PowerPoint</Application>
  <PresentationFormat>On-screen Show (4:3)</PresentationFormat>
  <Paragraphs>363</Paragraphs>
  <Slides>45</Slides>
  <Notes>25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ＭＳ Ｐゴシック</vt:lpstr>
      <vt:lpstr>Arial</vt:lpstr>
      <vt:lpstr>Calibri</vt:lpstr>
      <vt:lpstr>Cambria</vt:lpstr>
      <vt:lpstr>Courier New</vt:lpstr>
      <vt:lpstr>Geneva</vt:lpstr>
      <vt:lpstr>Helvetica Light</vt:lpstr>
      <vt:lpstr>Lucida Grande</vt:lpstr>
      <vt:lpstr>Tahoma</vt:lpstr>
      <vt:lpstr>Wingdings</vt:lpstr>
      <vt:lpstr>ヒラギノ角ゴ Pro W3</vt:lpstr>
      <vt:lpstr>1_Office Theme</vt:lpstr>
      <vt:lpstr>2_Office Theme</vt:lpstr>
      <vt:lpstr>Custom Design</vt:lpstr>
      <vt:lpstr>3_Office Theme</vt:lpstr>
      <vt:lpstr>4_Office Theme</vt:lpstr>
      <vt:lpstr>5_Office Theme</vt:lpstr>
      <vt:lpstr>PowerPoint Presentation</vt:lpstr>
      <vt:lpstr>Overview of EQuIP</vt:lpstr>
      <vt:lpstr>The Rubrics Design</vt:lpstr>
      <vt:lpstr>Purpose</vt:lpstr>
      <vt:lpstr>Future of the Rubric</vt:lpstr>
      <vt:lpstr>Supporting Materials</vt:lpstr>
      <vt:lpstr>Next Steps</vt:lpstr>
      <vt:lpstr>PowerPoint Presentation</vt:lpstr>
      <vt:lpstr>Session Goals</vt:lpstr>
      <vt:lpstr>EQuIP Quality Review:  Principles &amp; Agreements</vt:lpstr>
      <vt:lpstr>EQuIP Quality Review:  Process &amp; Columns</vt:lpstr>
      <vt:lpstr>Rubric Layout</vt:lpstr>
      <vt:lpstr>Shifts of NGSS</vt:lpstr>
      <vt:lpstr>Using the Quality Review Rubric  Response Form </vt:lpstr>
      <vt:lpstr>Using the Quality Review Rubric Response Form  </vt:lpstr>
      <vt:lpstr>Using the Quality Review Rubric Response Form  </vt:lpstr>
      <vt:lpstr>Using the Quality Review Rubric Response Form  </vt:lpstr>
      <vt:lpstr>Using the Quality Review Rubric Response Form  </vt:lpstr>
      <vt:lpstr>Giving Feedback</vt:lpstr>
      <vt:lpstr>Criteria for Column I:  Alignment to the NGSS </vt:lpstr>
      <vt:lpstr>Criteria for Column I:  Alignment to the NGSS </vt:lpstr>
      <vt:lpstr>Overview of NGSS</vt:lpstr>
      <vt:lpstr>Quality Review Steps</vt:lpstr>
      <vt:lpstr>Quality Review Steps</vt:lpstr>
      <vt:lpstr>Quality Review Steps</vt:lpstr>
      <vt:lpstr>Common Lesson for Review  </vt:lpstr>
      <vt:lpstr>Step 1. Review Materials</vt:lpstr>
      <vt:lpstr>Criteria for Column I:  Alignment to the NGSS </vt:lpstr>
      <vt:lpstr>Criteria for Column I:  Alignment to the NGSS </vt:lpstr>
      <vt:lpstr>Step 2. Apply Criteria in Column I:  Alignment to the NGSS</vt:lpstr>
      <vt:lpstr>Criteria for Column II:  Instructional Supports</vt:lpstr>
      <vt:lpstr>Criteria for Column II:  Instructional Supports</vt:lpstr>
      <vt:lpstr>Criteria for Column II:  Instructional Supports</vt:lpstr>
      <vt:lpstr>Step 3. Apply Criteria in Column II:   Instructional Supports </vt:lpstr>
      <vt:lpstr>Criteria for Dimension III:  Monitoring Student Progress </vt:lpstr>
      <vt:lpstr>Criteria for Dimension III:  Monitoring Student Progress </vt:lpstr>
      <vt:lpstr>Step 3. Apply Criteria in Column III:   Monitoring Student Progress </vt:lpstr>
      <vt:lpstr>Step 4. Record Overall Summary Comments </vt:lpstr>
      <vt:lpstr>Reflection on Session Goals</vt:lpstr>
      <vt:lpstr>PowerPoint Presentation</vt:lpstr>
      <vt:lpstr>Performance Expectations,  Learning Objectives, Etc. </vt:lpstr>
      <vt:lpstr>Performance Expectations,  Learning Objectives, Etc. </vt:lpstr>
      <vt:lpstr>Performance Expectations,  Learning Objectives, Etc. </vt:lpstr>
      <vt:lpstr>Performance Expectations,  Learning Objectives, Etc. </vt:lpstr>
      <vt:lpstr>Performance Expectations,  Learning Objectives, Etc.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guyre</dc:creator>
  <cp:lastModifiedBy>Molly Ewing</cp:lastModifiedBy>
  <cp:revision>420</cp:revision>
  <cp:lastPrinted>2013-06-10T15:32:16Z</cp:lastPrinted>
  <dcterms:created xsi:type="dcterms:W3CDTF">2013-02-05T17:25:42Z</dcterms:created>
  <dcterms:modified xsi:type="dcterms:W3CDTF">2014-06-20T15:52:11Z</dcterms:modified>
</cp:coreProperties>
</file>