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61" r:id="rId3"/>
    <p:sldId id="259" r:id="rId4"/>
    <p:sldId id="265" r:id="rId5"/>
    <p:sldId id="276" r:id="rId6"/>
    <p:sldId id="277" r:id="rId7"/>
    <p:sldId id="290" r:id="rId8"/>
    <p:sldId id="278" r:id="rId9"/>
    <p:sldId id="294" r:id="rId10"/>
    <p:sldId id="279" r:id="rId11"/>
    <p:sldId id="296" r:id="rId12"/>
    <p:sldId id="280" r:id="rId13"/>
    <p:sldId id="281" r:id="rId14"/>
    <p:sldId id="295" r:id="rId15"/>
    <p:sldId id="282" r:id="rId16"/>
    <p:sldId id="283" r:id="rId17"/>
    <p:sldId id="284" r:id="rId18"/>
    <p:sldId id="287" r:id="rId19"/>
    <p:sldId id="285" r:id="rId20"/>
    <p:sldId id="286" r:id="rId21"/>
    <p:sldId id="262" r:id="rId22"/>
    <p:sldId id="288" r:id="rId23"/>
    <p:sldId id="289" r:id="rId24"/>
    <p:sldId id="291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A9D47"/>
    <a:srgbClr val="1A6DAA"/>
    <a:srgbClr val="E5346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12" autoAdjust="0"/>
  </p:normalViewPr>
  <p:slideViewPr>
    <p:cSldViewPr snapToGrid="0" snapToObjects="1">
      <p:cViewPr>
        <p:scale>
          <a:sx n="54" d="100"/>
          <a:sy n="54" d="100"/>
        </p:scale>
        <p:origin x="-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94758-C903-524D-9A74-99F58035FE94}" type="datetimeFigureOut">
              <a:rPr lang="en-US" smtClean="0"/>
              <a:t>6/30/14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0BE96-6A44-0740-ABD2-7CA2FABDB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3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a third of teachers had PD that</a:t>
            </a:r>
            <a:r>
              <a:rPr lang="en-US" baseline="0" dirty="0" smtClean="0"/>
              <a:t> involved looking at student work together.</a:t>
            </a:r>
          </a:p>
          <a:p>
            <a:r>
              <a:rPr lang="en-US" baseline="0" dirty="0" smtClean="0"/>
              <a:t>But assessment is a strong focus within half of the PD experiences, according to </a:t>
            </a:r>
            <a:r>
              <a:rPr lang="en-US" baseline="0" dirty="0" err="1" smtClean="0"/>
              <a:t>Banilower</a:t>
            </a:r>
            <a:r>
              <a:rPr lang="en-US" baseline="0" dirty="0" smtClean="0"/>
              <a:t> et 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0BE96-6A44-0740-ABD2-7CA2FABDB6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0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Engaging teachers in the design and adaptation of curriculum materials is a form of “active learning” in which teachers can effectively explore the materials through practice, investigation, problem solving, and discussion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Banilower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2006).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materials provides a way for teachers to match instructional materials to student needs (Huffman, Thomas,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Lawrenz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2003).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Engaging teachers in design and adaptation of materials provides a way for teachers to learn about theories from research they can apply to practice (Parke &amp; Coble, 1997).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 who begin with strong models of curriculum materials provide students with higher quality opportunities to learn (Penuel &amp; Gallagher, 2009).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Professional development that provides models for adapting materials and teaching effectively with them can produce greater student learning gains (Penuel, Gallagher,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Moorthy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2011).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0BE96-6A44-0740-ABD2-7CA2FABDB6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6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 M., &amp; Heredia, S. (in press). Exploring the influence of learning progressions in two teacher communities.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 of Research in Science Teaching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used as underlying frameworks  for curriculum materials to promote coherence and spiraling across the curriculum, or for assessments to improve their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diagnostic function. However, a smaller subset of researchers is beginning to argue that learning progressions might also be provided to teachers to serve as models for how understanding develops in a domain (Bennett, 2011;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Furtak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2012; Heritage, 2008), and therefore may be ideally suited to support teachers in designing and enacting formative assessment in their classrooms.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Researchers found that: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0BE96-6A44-0740-ABD2-7CA2FABDB6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 support: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Richard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Audet</a:t>
            </a:r>
            <a:r>
              <a:rPr lang="en-US" dirty="0" smtClean="0">
                <a:effectLst/>
              </a:rPr>
              <a:t>  and myself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0BE96-6A44-0740-ABD2-7CA2FABDB6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8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bg2.pn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6655" r="7672" b="7442"/>
          <a:stretch/>
        </p:blipFill>
        <p:spPr>
          <a:xfrm>
            <a:off x="-51315" y="-38484"/>
            <a:ext cx="9249840" cy="69521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endParaRPr lang="en-US" dirty="0"/>
          </a:p>
        </p:txBody>
      </p:sp>
      <p:pic>
        <p:nvPicPr>
          <p:cNvPr id="9" name="Picture 8" descr="explor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08" y="6373243"/>
            <a:ext cx="1209636" cy="365760"/>
          </a:xfrm>
          <a:prstGeom prst="rect">
            <a:avLst/>
          </a:prstGeom>
          <a:effectLst/>
        </p:spPr>
      </p:pic>
      <p:pic>
        <p:nvPicPr>
          <p:cNvPr id="10" name="Picture 9" descr="RCP-logo-print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94" b="16589"/>
          <a:stretch/>
        </p:blipFill>
        <p:spPr>
          <a:xfrm>
            <a:off x="313757" y="808153"/>
            <a:ext cx="6113664" cy="135973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13000"/>
              </a:prstClr>
            </a:outerShdw>
          </a:effectLst>
        </p:spPr>
      </p:pic>
      <p:cxnSp>
        <p:nvCxnSpPr>
          <p:cNvPr id="11" name="Straight Connector 10"/>
          <p:cNvCxnSpPr/>
          <p:nvPr userDrawn="1"/>
        </p:nvCxnSpPr>
        <p:spPr>
          <a:xfrm>
            <a:off x="457200" y="6228138"/>
            <a:ext cx="8229600" cy="0"/>
          </a:xfrm>
          <a:prstGeom prst="line">
            <a:avLst/>
          </a:prstGeom>
          <a:ln>
            <a:solidFill>
              <a:srgbClr val="2A9D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22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93947A-E512-B847-8385-D42CDE68D2FA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ED394-4DD1-9C48-8D09-E8930EC2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5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93947A-E512-B847-8385-D42CDE68D2FA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ED394-4DD1-9C48-8D09-E8930EC2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11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A8EF-B285-B242-A46D-3CCD55AA7D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36C-259E-F447-B0DF-E2CD5B1DD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577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A8EF-B285-B242-A46D-3CCD55AA7D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36C-259E-F447-B0DF-E2CD5B1DD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74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A8EF-B285-B242-A46D-3CCD55AA7D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36C-259E-F447-B0DF-E2CD5B1DD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250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A8EF-B285-B242-A46D-3CCD55AA7D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36C-259E-F447-B0DF-E2CD5B1DD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52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A8EF-B285-B242-A46D-3CCD55AA7D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36C-259E-F447-B0DF-E2CD5B1DD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58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A8EF-B285-B242-A46D-3CCD55AA7D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36C-259E-F447-B0DF-E2CD5B1DD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076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A8EF-B285-B242-A46D-3CCD55AA7D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36C-259E-F447-B0DF-E2CD5B1DD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0257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A8EF-B285-B242-A46D-3CCD55AA7D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36C-259E-F447-B0DF-E2CD5B1DD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13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250874"/>
            <a:ext cx="8229600" cy="0"/>
          </a:xfrm>
          <a:prstGeom prst="line">
            <a:avLst/>
          </a:prstGeom>
          <a:ln>
            <a:solidFill>
              <a:srgbClr val="2A9D4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35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A8EF-B285-B242-A46D-3CCD55AA7D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36C-259E-F447-B0DF-E2CD5B1DD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248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A8EF-B285-B242-A46D-3CCD55AA7D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36C-259E-F447-B0DF-E2CD5B1DD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437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A8EF-B285-B242-A46D-3CCD55AA7D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036C-259E-F447-B0DF-E2CD5B1DD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68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93947A-E512-B847-8385-D42CDE68D2FA}" type="datetimeFigureOut">
              <a:rPr lang="en-US" smtClean="0"/>
              <a:t>6/30/14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ED394-4DD1-9C48-8D09-E8930EC2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4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93947A-E512-B847-8385-D42CDE68D2FA}" type="datetimeFigureOut">
              <a:rPr lang="en-US" smtClean="0"/>
              <a:t>6/30/14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ED394-4DD1-9C48-8D09-E8930EC2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3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93947A-E512-B847-8385-D42CDE68D2FA}" type="datetimeFigureOut">
              <a:rPr lang="en-US" smtClean="0"/>
              <a:t>6/30/14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ED394-4DD1-9C48-8D09-E8930EC2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5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93947A-E512-B847-8385-D42CDE68D2FA}" type="datetimeFigureOut">
              <a:rPr lang="en-US" smtClean="0"/>
              <a:t>6/30/14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ED394-4DD1-9C48-8D09-E8930EC2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93947A-E512-B847-8385-D42CDE68D2FA}" type="datetimeFigureOut">
              <a:rPr lang="en-US" smtClean="0"/>
              <a:t>6/30/14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ED394-4DD1-9C48-8D09-E8930EC2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7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93947A-E512-B847-8385-D42CDE68D2FA}" type="datetimeFigureOut">
              <a:rPr lang="en-US" smtClean="0"/>
              <a:t>6/30/14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ED394-4DD1-9C48-8D09-E8930EC2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93947A-E512-B847-8385-D42CDE68D2FA}" type="datetimeFigureOut">
              <a:rPr lang="en-US" smtClean="0"/>
              <a:t>6/30/14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9ED394-4DD1-9C48-8D09-E8930EC2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7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bg2.png"/>
          <p:cNvPicPr>
            <a:picLocks noChangeAspect="1"/>
          </p:cNvPicPr>
          <p:nvPr userDrawn="1"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17117" r="7672" b="7442"/>
          <a:stretch/>
        </p:blipFill>
        <p:spPr>
          <a:xfrm>
            <a:off x="-51315" y="0"/>
            <a:ext cx="9249840" cy="61055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5184"/>
            <a:ext cx="8229600" cy="4489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RCP-logo-prin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0" y="6165999"/>
            <a:ext cx="4553709" cy="758952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30000"/>
              </a:prstClr>
            </a:outerShdw>
          </a:effectLst>
        </p:spPr>
      </p:pic>
      <p:pic>
        <p:nvPicPr>
          <p:cNvPr id="15" name="Picture 14" descr="explor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08" y="6373243"/>
            <a:ext cx="1209636" cy="3657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9275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A8EF-B285-B242-A46D-3CCD55AA7D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6/30/14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E036C-259E-F447-B0DF-E2CD5B1DDA4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3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william.penuel@colorado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373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Research-Based Models for Professional Development</a:t>
            </a:r>
            <a:br>
              <a:rPr lang="en-US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4000" b="0" dirty="0" smtClean="0"/>
              <a:t>William R. Penuel</a:t>
            </a:r>
            <a:br>
              <a:rPr lang="en-US" sz="4000" b="0" dirty="0" smtClean="0"/>
            </a:br>
            <a:r>
              <a:rPr lang="en-US" sz="4000" b="0" i="1" dirty="0" smtClean="0"/>
              <a:t>University of Colorado Boulder</a:t>
            </a:r>
            <a:endParaRPr lang="en-US" sz="4000" i="1" dirty="0"/>
          </a:p>
        </p:txBody>
      </p:sp>
      <p:pic>
        <p:nvPicPr>
          <p:cNvPr id="3" name="Picture 2" descr="New NS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4" y="6274643"/>
            <a:ext cx="673901" cy="6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3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Teaching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184"/>
            <a:ext cx="8229599" cy="21165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Unpacking DCIs, Practices, and Crosscutting Concepts</a:t>
            </a:r>
          </a:p>
          <a:p>
            <a:r>
              <a:rPr lang="en-US" dirty="0" smtClean="0"/>
              <a:t>Provides an opportunity for teachers to discuss and make sense of shifts in the </a:t>
            </a:r>
            <a:r>
              <a:rPr lang="en-US" i="1" dirty="0" smtClean="0"/>
              <a:t>Framework</a:t>
            </a:r>
            <a:endParaRPr lang="en-US" dirty="0" smtClean="0"/>
          </a:p>
          <a:p>
            <a:r>
              <a:rPr lang="en-US" dirty="0" smtClean="0"/>
              <a:t>Highlights differences and provides opportunities for developing shared meanings in a teacher community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79251"/>
            <a:ext cx="8229600" cy="2518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03" y="3263114"/>
            <a:ext cx="3725248" cy="3406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87468" y="4044837"/>
            <a:ext cx="2305111" cy="120032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venir Black"/>
                <a:cs typeface="Avenir Black"/>
              </a:rPr>
              <a:t>Research on learning is relevant to activity of unpacking.</a:t>
            </a:r>
            <a:endParaRPr lang="en-US" b="1" dirty="0">
              <a:solidFill>
                <a:srgbClr val="FF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70534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Teaching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Micros &amp; Me: </a:t>
            </a:r>
            <a:r>
              <a:rPr lang="en-US" dirty="0" smtClean="0"/>
              <a:t>Exploring personally consequential biology</a:t>
            </a:r>
          </a:p>
          <a:p>
            <a:r>
              <a:rPr lang="en-US" dirty="0" smtClean="0"/>
              <a:t>Use technique of photo-elicitation to bring young people’s everyday practices into the classroom: </a:t>
            </a:r>
            <a:r>
              <a:rPr lang="en-US" i="1" dirty="0" smtClean="0"/>
              <a:t>What do you do to stay healthy and protect yourself from disease?</a:t>
            </a:r>
          </a:p>
          <a:p>
            <a:r>
              <a:rPr lang="en-US" dirty="0" smtClean="0"/>
              <a:t>Students’ responses become basis for their own questions in the unit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9101" y="5233109"/>
            <a:ext cx="2940450" cy="16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071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Preparation, Induction, &amp; Retention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479064"/>
              </p:ext>
            </p:extLst>
          </p:nvPr>
        </p:nvGraphicFramePr>
        <p:xfrm>
          <a:off x="457200" y="1474788"/>
          <a:ext cx="8229600" cy="393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venir Black"/>
                          <a:cs typeface="Avenir Black"/>
                        </a:rPr>
                        <a:t>First</a:t>
                      </a:r>
                      <a:r>
                        <a:rPr lang="en-US" b="1" baseline="0" dirty="0" smtClean="0">
                          <a:latin typeface="Avenir Black"/>
                          <a:cs typeface="Avenir Black"/>
                        </a:rPr>
                        <a:t> Generation Standards Teacher Development Research</a:t>
                      </a:r>
                      <a:endParaRPr lang="en-US" b="1" dirty="0">
                        <a:latin typeface="Avenir Black"/>
                        <a:cs typeface="Avenir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venir Black"/>
                          <a:cs typeface="Avenir Black"/>
                        </a:rPr>
                        <a:t>Potential Application for Teacher Development in the Framework</a:t>
                      </a:r>
                      <a:endParaRPr lang="en-US" b="1" dirty="0">
                        <a:latin typeface="Avenir Black"/>
                        <a:cs typeface="Avenir Blac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Avenir Book"/>
                          <a:ea typeface="+mn-ea"/>
                          <a:cs typeface="Avenir Book"/>
                        </a:rPr>
                        <a:t>Focus on science content.</a:t>
                      </a:r>
                      <a:endParaRPr lang="en-US" sz="1800" i="1" dirty="0" smtClean="0">
                        <a:latin typeface="Avenir Book"/>
                        <a:cs typeface="Avenir Book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venir Book"/>
                          <a:cs typeface="Avenir Book"/>
                        </a:rPr>
                        <a:t>Place strong </a:t>
                      </a:r>
                      <a:r>
                        <a:rPr lang="en-US" sz="1800" baseline="0" dirty="0" smtClean="0">
                          <a:latin typeface="Avenir Book"/>
                          <a:cs typeface="Avenir Book"/>
                        </a:rPr>
                        <a:t>emphasis on undergraduate research opportunities and internships in science.</a:t>
                      </a:r>
                      <a:endParaRPr lang="en-US" sz="1800" dirty="0" smtClean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venir Book"/>
                          <a:cs typeface="Avenir Book"/>
                        </a:rPr>
                        <a:t>Focus</a:t>
                      </a:r>
                      <a:r>
                        <a:rPr lang="en-US" i="1" baseline="0" dirty="0" smtClean="0">
                          <a:latin typeface="Avenir Book"/>
                          <a:cs typeface="Avenir Book"/>
                        </a:rPr>
                        <a:t> on “high-leverage practices” for teachers to help new teachers build a strong foundation for their teaching practice.</a:t>
                      </a:r>
                      <a:endParaRPr lang="en-US" i="1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venir Book"/>
                          <a:cs typeface="Avenir Book"/>
                        </a:rPr>
                        <a:t>Link practices like setting classroom norms and orchestration</a:t>
                      </a:r>
                      <a:r>
                        <a:rPr lang="en-US" sz="1800" baseline="0" dirty="0" smtClean="0">
                          <a:latin typeface="Avenir Book"/>
                          <a:cs typeface="Avenir Book"/>
                        </a:rPr>
                        <a:t> of classroom talk to specific science practices.</a:t>
                      </a:r>
                      <a:endParaRPr lang="en-US" sz="1800" dirty="0" smtClean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venir Book"/>
                          <a:cs typeface="Avenir Book"/>
                        </a:rPr>
                        <a:t>Provide</a:t>
                      </a:r>
                      <a:r>
                        <a:rPr lang="en-US" i="1" baseline="0" dirty="0" smtClean="0">
                          <a:latin typeface="Avenir Book"/>
                          <a:cs typeface="Avenir Book"/>
                        </a:rPr>
                        <a:t> r</a:t>
                      </a:r>
                      <a:r>
                        <a:rPr lang="en-US" i="1" dirty="0" smtClean="0">
                          <a:latin typeface="Avenir Book"/>
                          <a:cs typeface="Avenir Book"/>
                        </a:rPr>
                        <a:t>egular</a:t>
                      </a:r>
                      <a:r>
                        <a:rPr lang="en-US" i="1" baseline="0" dirty="0" smtClean="0">
                          <a:latin typeface="Avenir Book"/>
                          <a:cs typeface="Avenir Book"/>
                        </a:rPr>
                        <a:t> c</a:t>
                      </a:r>
                      <a:r>
                        <a:rPr lang="en-US" i="1" dirty="0" smtClean="0">
                          <a:latin typeface="Avenir Book"/>
                          <a:cs typeface="Avenir Book"/>
                        </a:rPr>
                        <a:t>onstructive feedback on teaching from observations to build relationship between principal</a:t>
                      </a:r>
                      <a:r>
                        <a:rPr lang="en-US" i="1" baseline="0" dirty="0" smtClean="0">
                          <a:latin typeface="Avenir Book"/>
                          <a:cs typeface="Avenir Book"/>
                        </a:rPr>
                        <a:t> and teacher.</a:t>
                      </a:r>
                      <a:endParaRPr lang="en-US" i="1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venir Book"/>
                          <a:cs typeface="Avenir Book"/>
                        </a:rPr>
                        <a:t>Support principals</a:t>
                      </a:r>
                      <a:r>
                        <a:rPr lang="en-US" sz="1800" baseline="0" dirty="0" smtClean="0">
                          <a:latin typeface="Avenir Book"/>
                          <a:cs typeface="Avenir Book"/>
                        </a:rPr>
                        <a:t> with maps that show links between teacher evaluation schemes (e.g., Danielson Framework) and </a:t>
                      </a:r>
                      <a:r>
                        <a:rPr lang="en-US" sz="1800" i="1" baseline="0" dirty="0" smtClean="0">
                          <a:latin typeface="Avenir Book"/>
                          <a:cs typeface="Avenir Book"/>
                        </a:rPr>
                        <a:t>Framework-aligned</a:t>
                      </a:r>
                      <a:r>
                        <a:rPr lang="en-US" sz="1800" i="0" baseline="0" dirty="0" smtClean="0">
                          <a:latin typeface="Avenir Book"/>
                          <a:cs typeface="Avenir Book"/>
                        </a:rPr>
                        <a:t> teaching.</a:t>
                      </a:r>
                      <a:endParaRPr lang="en-US" sz="1800" dirty="0" smtClean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01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Preparation, Induction, &amp; Retention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348193"/>
              </p:ext>
            </p:extLst>
          </p:nvPr>
        </p:nvGraphicFramePr>
        <p:xfrm>
          <a:off x="457200" y="1474788"/>
          <a:ext cx="8229600" cy="393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venir Black"/>
                          <a:cs typeface="Avenir Black"/>
                        </a:rPr>
                        <a:t>First</a:t>
                      </a:r>
                      <a:r>
                        <a:rPr lang="en-US" b="1" baseline="0" dirty="0" smtClean="0">
                          <a:latin typeface="Avenir Black"/>
                          <a:cs typeface="Avenir Black"/>
                        </a:rPr>
                        <a:t> Generation Standards Teacher Development Research</a:t>
                      </a:r>
                      <a:endParaRPr lang="en-US" b="1" dirty="0">
                        <a:latin typeface="Avenir Black"/>
                        <a:cs typeface="Avenir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venir Black"/>
                          <a:cs typeface="Avenir Black"/>
                        </a:rPr>
                        <a:t>Potential Application for Teacher Development in the Framework</a:t>
                      </a:r>
                      <a:endParaRPr lang="en-US" b="1" dirty="0">
                        <a:latin typeface="Avenir Black"/>
                        <a:cs typeface="Avenir Blac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Avenir Book"/>
                          <a:ea typeface="+mn-ea"/>
                          <a:cs typeface="Avenir Book"/>
                        </a:rPr>
                        <a:t>Focus on science content.</a:t>
                      </a:r>
                      <a:endParaRPr lang="en-US" sz="1800" i="1" dirty="0" smtClean="0">
                        <a:latin typeface="Avenir Book"/>
                        <a:cs typeface="Avenir Book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venir Book"/>
                          <a:cs typeface="Avenir Book"/>
                        </a:rPr>
                        <a:t>Place strong </a:t>
                      </a:r>
                      <a:r>
                        <a:rPr lang="en-US" sz="1800" baseline="0" dirty="0" smtClean="0">
                          <a:latin typeface="Avenir Book"/>
                          <a:cs typeface="Avenir Book"/>
                        </a:rPr>
                        <a:t>emphasis on undergraduate research opportunities and internships in science.</a:t>
                      </a:r>
                      <a:endParaRPr lang="en-US" sz="1800" dirty="0" smtClean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venir Book"/>
                          <a:cs typeface="Avenir Book"/>
                        </a:rPr>
                        <a:t>Focus</a:t>
                      </a:r>
                      <a:r>
                        <a:rPr lang="en-US" i="1" baseline="0" dirty="0" smtClean="0">
                          <a:latin typeface="Avenir Book"/>
                          <a:cs typeface="Avenir Book"/>
                        </a:rPr>
                        <a:t> on “high-leverage practices” for teachers to help new teachers build a strong foundation for their teaching practice.</a:t>
                      </a:r>
                      <a:endParaRPr lang="en-US" i="1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venir Book"/>
                          <a:cs typeface="Avenir Book"/>
                        </a:rPr>
                        <a:t>Link practices like setting classroom norms and orchestration</a:t>
                      </a:r>
                      <a:r>
                        <a:rPr lang="en-US" sz="1800" baseline="0" dirty="0" smtClean="0">
                          <a:latin typeface="Avenir Book"/>
                          <a:cs typeface="Avenir Book"/>
                        </a:rPr>
                        <a:t> of classroom talk to specific science practices.</a:t>
                      </a:r>
                      <a:endParaRPr lang="en-US" sz="1800" dirty="0" smtClean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venir Book"/>
                          <a:cs typeface="Avenir Book"/>
                        </a:rPr>
                        <a:t>Provide</a:t>
                      </a:r>
                      <a:r>
                        <a:rPr lang="en-US" i="1" baseline="0" dirty="0" smtClean="0">
                          <a:latin typeface="Avenir Book"/>
                          <a:cs typeface="Avenir Book"/>
                        </a:rPr>
                        <a:t> r</a:t>
                      </a:r>
                      <a:r>
                        <a:rPr lang="en-US" i="1" dirty="0" smtClean="0">
                          <a:latin typeface="Avenir Book"/>
                          <a:cs typeface="Avenir Book"/>
                        </a:rPr>
                        <a:t>egular</a:t>
                      </a:r>
                      <a:r>
                        <a:rPr lang="en-US" i="1" baseline="0" dirty="0" smtClean="0">
                          <a:latin typeface="Avenir Book"/>
                          <a:cs typeface="Avenir Book"/>
                        </a:rPr>
                        <a:t> c</a:t>
                      </a:r>
                      <a:r>
                        <a:rPr lang="en-US" i="1" dirty="0" smtClean="0">
                          <a:latin typeface="Avenir Book"/>
                          <a:cs typeface="Avenir Book"/>
                        </a:rPr>
                        <a:t>onstructive feedback on teaching from observations to build relationship between principal</a:t>
                      </a:r>
                      <a:r>
                        <a:rPr lang="en-US" i="1" baseline="0" dirty="0" smtClean="0">
                          <a:latin typeface="Avenir Book"/>
                          <a:cs typeface="Avenir Book"/>
                        </a:rPr>
                        <a:t> and teacher.</a:t>
                      </a:r>
                      <a:endParaRPr lang="en-US" i="1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venir Book"/>
                          <a:cs typeface="Avenir Book"/>
                        </a:rPr>
                        <a:t>Support principals</a:t>
                      </a:r>
                      <a:r>
                        <a:rPr lang="en-US" sz="1800" baseline="0" dirty="0" smtClean="0">
                          <a:latin typeface="Avenir Book"/>
                          <a:cs typeface="Avenir Book"/>
                        </a:rPr>
                        <a:t> with maps that show links between teacher evaluation schemes (e.g., Danielson Framework) and </a:t>
                      </a:r>
                      <a:r>
                        <a:rPr lang="en-US" sz="1800" i="1" baseline="0" dirty="0" smtClean="0">
                          <a:latin typeface="Avenir Book"/>
                          <a:cs typeface="Avenir Book"/>
                        </a:rPr>
                        <a:t>Framework-aligned</a:t>
                      </a:r>
                      <a:r>
                        <a:rPr lang="en-US" sz="1800" i="0" baseline="0" dirty="0" smtClean="0">
                          <a:latin typeface="Avenir Book"/>
                          <a:cs typeface="Avenir Book"/>
                        </a:rPr>
                        <a:t> teaching.</a:t>
                      </a:r>
                      <a:endParaRPr lang="en-US" sz="1800" dirty="0" smtClean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>
            <a:stCxn id="6" idx="0"/>
          </p:cNvCxnSpPr>
          <p:nvPr/>
        </p:nvCxnSpPr>
        <p:spPr>
          <a:xfrm flipH="1" flipV="1">
            <a:off x="5315871" y="3033631"/>
            <a:ext cx="344736" cy="2610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34413" y="5643961"/>
            <a:ext cx="60523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lack"/>
                <a:cs typeface="Avenir Black"/>
              </a:rPr>
              <a:t>Promoting Equity, Science is a Social Enterprise</a:t>
            </a:r>
            <a:endParaRPr lang="en-US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61468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Preparation, Induction, &amp;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184"/>
            <a:ext cx="4559010" cy="44896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900" b="1" dirty="0" smtClean="0"/>
              <a:t>Contingent Pedagogies: </a:t>
            </a:r>
            <a:r>
              <a:rPr lang="en-US" sz="3900" dirty="0" smtClean="0"/>
              <a:t>Supporting a “high-leverage practice” (orchestrating discussion) in science</a:t>
            </a:r>
          </a:p>
          <a:p>
            <a:r>
              <a:rPr lang="en-US" dirty="0"/>
              <a:t>A</a:t>
            </a:r>
            <a:r>
              <a:rPr lang="en-US" dirty="0" smtClean="0"/>
              <a:t>nchored in specific disciplinary core ideas </a:t>
            </a:r>
          </a:p>
          <a:p>
            <a:r>
              <a:rPr lang="en-US" dirty="0" smtClean="0"/>
              <a:t>Supports practice of argumentation with evidence</a:t>
            </a:r>
          </a:p>
          <a:p>
            <a:r>
              <a:rPr lang="en-US" dirty="0" smtClean="0"/>
              <a:t>Provides additional resources for teaching that engage students in developing and using models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49" y="1744565"/>
            <a:ext cx="3365251" cy="2179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548" y="3923688"/>
            <a:ext cx="3365251" cy="39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7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Preparation, Induction, &amp;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Efficacy Study of PBIS Curriculum: Large-scale study of a middle-school science curriculum that included PD in </a:t>
            </a:r>
            <a:r>
              <a:rPr lang="en-US" i="1" dirty="0" smtClean="0"/>
              <a:t>Framework </a:t>
            </a:r>
            <a:r>
              <a:rPr lang="en-US" dirty="0" smtClean="0"/>
              <a:t>and </a:t>
            </a:r>
            <a:r>
              <a:rPr lang="en-US" i="1" dirty="0" smtClean="0"/>
              <a:t>NGSS</a:t>
            </a:r>
            <a:endParaRPr lang="en-US" dirty="0"/>
          </a:p>
          <a:p>
            <a:pPr lvl="1"/>
            <a:r>
              <a:rPr lang="en-US" dirty="0" smtClean="0"/>
              <a:t>State implemented new framework for teacher evaluation during the study</a:t>
            </a:r>
          </a:p>
          <a:p>
            <a:pPr lvl="1"/>
            <a:r>
              <a:rPr lang="en-US" dirty="0" smtClean="0"/>
              <a:t>Study team provided teachers and principals with a “look-</a:t>
            </a:r>
            <a:r>
              <a:rPr lang="en-US" dirty="0" err="1" smtClean="0"/>
              <a:t>fors</a:t>
            </a:r>
            <a:r>
              <a:rPr lang="en-US" dirty="0" smtClean="0"/>
              <a:t>” document highlighting connections between </a:t>
            </a:r>
            <a:r>
              <a:rPr lang="en-US" i="1" dirty="0" smtClean="0"/>
              <a:t>Framework-</a:t>
            </a:r>
            <a:r>
              <a:rPr lang="en-US" dirty="0" smtClean="0"/>
              <a:t>aligned teaching and the state framework for 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0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Curriculum and Assessment Design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951863"/>
              </p:ext>
            </p:extLst>
          </p:nvPr>
        </p:nvGraphicFramePr>
        <p:xfrm>
          <a:off x="457200" y="1474788"/>
          <a:ext cx="8229600" cy="356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venir Black"/>
                          <a:cs typeface="Avenir Black"/>
                        </a:rPr>
                        <a:t>First</a:t>
                      </a:r>
                      <a:r>
                        <a:rPr lang="en-US" b="1" baseline="0" dirty="0" smtClean="0">
                          <a:latin typeface="Avenir Black"/>
                          <a:cs typeface="Avenir Black"/>
                        </a:rPr>
                        <a:t> Generation Standards Teacher Development Research</a:t>
                      </a:r>
                      <a:endParaRPr lang="en-US" b="1" dirty="0">
                        <a:latin typeface="Avenir Black"/>
                        <a:cs typeface="Avenir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venir Black"/>
                          <a:cs typeface="Avenir Black"/>
                        </a:rPr>
                        <a:t>Potential Application for Teacher Development in the Framework</a:t>
                      </a:r>
                      <a:endParaRPr lang="en-US" b="1" dirty="0">
                        <a:latin typeface="Avenir Black"/>
                        <a:cs typeface="Avenir Blac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Avenir Book"/>
                          <a:ea typeface="+mn-ea"/>
                          <a:cs typeface="Avenir Book"/>
                        </a:rPr>
                        <a:t>The process of designing and adapting curriculum materials—when supported by subject matter and curriculum experts—can be a powerful form of professional development.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venir Book"/>
                          <a:cs typeface="Avenir Book"/>
                        </a:rPr>
                        <a:t>Design curriculum adaptation</a:t>
                      </a:r>
                      <a:r>
                        <a:rPr lang="en-US" sz="1800" baseline="0" dirty="0" smtClean="0">
                          <a:latin typeface="Avenir Book"/>
                          <a:cs typeface="Avenir Book"/>
                        </a:rPr>
                        <a:t> activities to build in support for teacher learning about the </a:t>
                      </a:r>
                      <a:r>
                        <a:rPr lang="en-US" sz="1800" i="1" baseline="0" dirty="0" smtClean="0">
                          <a:latin typeface="Avenir Book"/>
                          <a:cs typeface="Avenir Book"/>
                        </a:rPr>
                        <a:t>Framework</a:t>
                      </a:r>
                      <a:r>
                        <a:rPr lang="en-US" sz="1800" i="0" baseline="0" dirty="0" smtClean="0">
                          <a:latin typeface="Avenir Book"/>
                          <a:cs typeface="Avenir Book"/>
                        </a:rPr>
                        <a:t> and instructional models congruent with NGSS.</a:t>
                      </a:r>
                      <a:endParaRPr lang="en-US" sz="1800" dirty="0" smtClean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venir Book"/>
                          <a:cs typeface="Avenir Book"/>
                        </a:rPr>
                        <a:t>Formative assessment can be an effective focus of professional development when it helps teachers elicit, interpret, and make use of information about student thinking.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venir Book"/>
                          <a:cs typeface="Avenir Book"/>
                        </a:rPr>
                        <a:t>Support teachers</a:t>
                      </a:r>
                      <a:r>
                        <a:rPr lang="en-US" sz="1800" baseline="0" dirty="0" smtClean="0">
                          <a:latin typeface="Avenir Book"/>
                          <a:cs typeface="Avenir Book"/>
                        </a:rPr>
                        <a:t> in analyzing assessments for evidence of development of student thinking over time.</a:t>
                      </a:r>
                      <a:endParaRPr lang="en-US" sz="1800" dirty="0" smtClean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7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Curriculum and Assessment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4434"/>
          </a:xfrm>
        </p:spPr>
        <p:txBody>
          <a:bodyPr>
            <a:normAutofit/>
          </a:bodyPr>
          <a:lstStyle/>
          <a:p>
            <a:r>
              <a:rPr lang="en-US" dirty="0" err="1" smtClean="0"/>
              <a:t>iHub</a:t>
            </a:r>
            <a:r>
              <a:rPr lang="en-US" dirty="0" smtClean="0"/>
              <a:t>: A long-term partnership of Denver Public Schools, UCAR, CU Boulder, and BSCS</a:t>
            </a:r>
          </a:p>
          <a:p>
            <a:pPr lvl="1"/>
            <a:r>
              <a:rPr lang="en-US" dirty="0" smtClean="0"/>
              <a:t>We work on district challenges together, applying what we know from research to develop solutions collaboratively.</a:t>
            </a:r>
            <a:endParaRPr lang="en-US" dirty="0"/>
          </a:p>
        </p:txBody>
      </p:sp>
      <p:pic>
        <p:nvPicPr>
          <p:cNvPr id="4" name="Picture 3" descr="UC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34" y="4050654"/>
            <a:ext cx="3568307" cy="939028"/>
          </a:xfrm>
          <a:prstGeom prst="rect">
            <a:avLst/>
          </a:prstGeom>
        </p:spPr>
      </p:pic>
      <p:pic>
        <p:nvPicPr>
          <p:cNvPr id="6" name="Picture 5" descr="DPS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59626"/>
            <a:ext cx="1587679" cy="2381519"/>
          </a:xfrm>
          <a:prstGeom prst="rect">
            <a:avLst/>
          </a:prstGeom>
        </p:spPr>
      </p:pic>
      <p:pic>
        <p:nvPicPr>
          <p:cNvPr id="8" name="Picture 7" descr="CU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90" y="4592948"/>
            <a:ext cx="2581161" cy="1881686"/>
          </a:xfrm>
          <a:prstGeom prst="rect">
            <a:avLst/>
          </a:prstGeom>
        </p:spPr>
      </p:pic>
      <p:pic>
        <p:nvPicPr>
          <p:cNvPr id="9" name="Picture 8" descr="BSCS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5359607"/>
            <a:ext cx="3076722" cy="11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4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538" y="252380"/>
            <a:ext cx="443412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Unit Driving Question: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How will an increase in the population of trees affect ecosystems in Denver?</a:t>
            </a:r>
            <a:endParaRPr lang="en-US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9019" y="239692"/>
            <a:ext cx="3635551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Phenomenon: Many cities are encouraging citizens to plant trees.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9871" y="1175710"/>
            <a:ext cx="280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What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tudents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C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an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xplain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9483" y="1230430"/>
            <a:ext cx="280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Engage in Practices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746" y="1273180"/>
            <a:ext cx="280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Calibri"/>
              </a:rPr>
              <a:t>Phenomenon/Question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184" y="1689270"/>
            <a:ext cx="265292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Why should I care about trees?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631" y="1670133"/>
            <a:ext cx="2652923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Using mathematics and computational thinking to analyze cases of what happens when trees are removed from an ecosystem (e.g., fire, disease)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7336" y="1623350"/>
            <a:ext cx="265292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Can explain how changes in tree cover affect living 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and nonliving elements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of an ecosystem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465" y="4433936"/>
            <a:ext cx="265292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How many trees can we grow in Denver?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7631" y="4433936"/>
            <a:ext cx="2652923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Planning and conducting investigations to develop accounts of resource needs, competition, and limiting factors on tree growth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1927" y="4433936"/>
            <a:ext cx="265292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Can explain how availability of resources and competition affect carrying capacity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708" y="2999440"/>
            <a:ext cx="265292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How do trees affect the air we breathe?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7631" y="2980816"/>
            <a:ext cx="265292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Developing and using models of the role of photosynthesis in carbon sequestering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4640" y="2980766"/>
            <a:ext cx="263561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Can explain how trees figure in the cycling of carbon in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atmosphere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3746" y="5670247"/>
            <a:ext cx="265292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What kinds of trees would provide the most benefit to the ecosystem?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7631" y="5653314"/>
            <a:ext cx="2652923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Engaging in argument from evidence about species characteristics to advocate for the best type of tree is best to plant in a particular ecosystem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13115" y="5653314"/>
            <a:ext cx="265292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Can explain trade-offs in benefits of planting particular species to different organisms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47465" y="1599762"/>
            <a:ext cx="8418573" cy="895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31184" y="2980816"/>
            <a:ext cx="8449075" cy="1862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3746" y="4433936"/>
            <a:ext cx="841651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3746" y="5653314"/>
            <a:ext cx="841651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1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Curriculum and Assessment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117" y="2283329"/>
            <a:ext cx="4227216" cy="40278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Key Findings</a:t>
            </a:r>
          </a:p>
          <a:p>
            <a:r>
              <a:rPr lang="en-US" sz="2000" dirty="0" smtClean="0"/>
              <a:t>Teachers </a:t>
            </a:r>
            <a:r>
              <a:rPr lang="en-US" sz="2000" dirty="0"/>
              <a:t>in one school used the project as an opportunity to bring previously disparate units into sync, and to develop and enact a common sequence of formative assessments within their </a:t>
            </a:r>
            <a:r>
              <a:rPr lang="en-US" sz="2000" dirty="0" smtClean="0"/>
              <a:t>unit</a:t>
            </a:r>
          </a:p>
          <a:p>
            <a:r>
              <a:rPr lang="en-US" sz="2000" dirty="0" smtClean="0"/>
              <a:t>Teachers </a:t>
            </a:r>
            <a:r>
              <a:rPr lang="en-US" sz="2000" dirty="0"/>
              <a:t>in another made limited use of the project tools, because they were not congruent with </a:t>
            </a:r>
            <a:r>
              <a:rPr lang="en-US" sz="2000" dirty="0" smtClean="0"/>
              <a:t>existing accountability </a:t>
            </a:r>
            <a:r>
              <a:rPr lang="en-US" sz="2000" dirty="0"/>
              <a:t>requirements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82" y="2309145"/>
            <a:ext cx="3938637" cy="3596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993" y="1218624"/>
            <a:ext cx="83918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Daphne </a:t>
            </a:r>
            <a:r>
              <a:rPr lang="en-US" sz="2800" b="1" dirty="0" smtClean="0"/>
              <a:t>Project: </a:t>
            </a:r>
            <a:r>
              <a:rPr lang="en-US" sz="2800" dirty="0" smtClean="0"/>
              <a:t>Focus </a:t>
            </a:r>
            <a:r>
              <a:rPr lang="en-US" sz="2800" dirty="0"/>
              <a:t>on using learning progressions to design, implement, and analyze data from </a:t>
            </a:r>
            <a:r>
              <a:rPr lang="en-US" sz="2800" dirty="0" smtClean="0"/>
              <a:t>assessments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4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Our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633" y="1564980"/>
            <a:ext cx="5298453" cy="44896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Alignment of teacher preparation and professional development with the </a:t>
            </a:r>
            <a:r>
              <a:rPr lang="en-US" dirty="0" smtClean="0"/>
              <a:t>vision of </a:t>
            </a:r>
            <a:r>
              <a:rPr lang="en-US" dirty="0"/>
              <a:t>science education advanced in this framework is essential for eventual </a:t>
            </a:r>
            <a:r>
              <a:rPr lang="en-US" dirty="0" smtClean="0"/>
              <a:t>widespread implementation </a:t>
            </a:r>
            <a:r>
              <a:rPr lang="en-US" dirty="0"/>
              <a:t>of the type of instruction that will be needed for </a:t>
            </a:r>
            <a:r>
              <a:rPr lang="en-US" dirty="0" smtClean="0"/>
              <a:t>students to </a:t>
            </a:r>
            <a:r>
              <a:rPr lang="en-US" dirty="0"/>
              <a:t>achieve the standards based on it</a:t>
            </a:r>
            <a:r>
              <a:rPr lang="en-US" dirty="0" smtClean="0"/>
              <a:t>.” (NRC, 2012, p. 256) </a:t>
            </a:r>
          </a:p>
          <a:p>
            <a:endParaRPr lang="en-US" dirty="0"/>
          </a:p>
        </p:txBody>
      </p:sp>
      <p:pic>
        <p:nvPicPr>
          <p:cNvPr id="4" name="Picture 3" descr="Framework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20" y="1564980"/>
            <a:ext cx="3520797" cy="42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7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Crafting Coherence Among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many professional development providers across the states, operating largely independently of one another.</a:t>
            </a:r>
          </a:p>
          <a:p>
            <a:r>
              <a:rPr lang="en-US" dirty="0" smtClean="0"/>
              <a:t>An updated set of </a:t>
            </a:r>
            <a:r>
              <a:rPr lang="en-US" i="1" dirty="0" smtClean="0"/>
              <a:t>professional learning standards for science education</a:t>
            </a:r>
            <a:r>
              <a:rPr lang="en-US" dirty="0" smtClean="0"/>
              <a:t> can provide:</a:t>
            </a:r>
          </a:p>
          <a:p>
            <a:pPr lvl="1"/>
            <a:r>
              <a:rPr lang="en-US" dirty="0" smtClean="0"/>
              <a:t>Foundation for a network of professional development activities to emerge that aligns with the vision of the </a:t>
            </a:r>
            <a:r>
              <a:rPr lang="en-US" i="1" dirty="0" smtClean="0"/>
              <a:t>Framework</a:t>
            </a:r>
          </a:p>
          <a:p>
            <a:pPr lvl="1"/>
            <a:r>
              <a:rPr lang="en-US" dirty="0" smtClean="0"/>
              <a:t>Guidance to providers, educational leaders, and teachers regarding professional development.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4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Learning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initiative of the Council of State Science Supervisors’ Professional Learning Committee</a:t>
            </a:r>
          </a:p>
          <a:p>
            <a:r>
              <a:rPr lang="en-US" dirty="0" smtClean="0"/>
              <a:t>Charge of Committee:</a:t>
            </a:r>
          </a:p>
          <a:p>
            <a:pPr lvl="1"/>
            <a:r>
              <a:rPr lang="en-US" dirty="0"/>
              <a:t>to identify professional learning needs of CSSS members and coordinating professional learning activities that addresses these </a:t>
            </a:r>
            <a:r>
              <a:rPr lang="en-US" dirty="0" smtClean="0"/>
              <a:t>needs</a:t>
            </a:r>
            <a:endParaRPr lang="en-US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provide information to CSSS members on best professional development models being used throughout the </a:t>
            </a:r>
            <a:r>
              <a:rPr lang="en-US" dirty="0" smtClean="0"/>
              <a:t>country</a:t>
            </a:r>
          </a:p>
          <a:p>
            <a:pPr lvl="1"/>
            <a:r>
              <a:rPr lang="en-US" dirty="0" smtClean="0"/>
              <a:t>to open </a:t>
            </a:r>
            <a:r>
              <a:rPr lang="en-US" dirty="0"/>
              <a:t>lines of communication between in-service and pre-service providers and CSSS state members. </a:t>
            </a:r>
            <a:endParaRPr lang="en-US" dirty="0" smtClean="0"/>
          </a:p>
          <a:p>
            <a:r>
              <a:rPr lang="en-US" dirty="0" smtClean="0"/>
              <a:t>Committee is state-led, includes research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8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Learning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an </a:t>
            </a:r>
            <a:r>
              <a:rPr lang="en-US" i="1" dirty="0" smtClean="0"/>
              <a:t>early draft </a:t>
            </a:r>
            <a:r>
              <a:rPr lang="en-US" dirty="0" smtClean="0"/>
              <a:t>form seeking your input on:</a:t>
            </a:r>
          </a:p>
          <a:p>
            <a:pPr lvl="1"/>
            <a:r>
              <a:rPr lang="en-US" dirty="0" smtClean="0"/>
              <a:t>Need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Models</a:t>
            </a:r>
          </a:p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Focus of Professional Learning</a:t>
            </a:r>
          </a:p>
          <a:p>
            <a:pPr lvl="1"/>
            <a:r>
              <a:rPr lang="en-US" dirty="0" smtClean="0"/>
              <a:t>Design and Implementation of Professional Learning</a:t>
            </a:r>
          </a:p>
          <a:p>
            <a:pPr lvl="1"/>
            <a:r>
              <a:rPr lang="en-US" dirty="0" smtClean="0"/>
              <a:t>Evaluate and Sustain Professional Learning</a:t>
            </a:r>
          </a:p>
          <a:p>
            <a:pPr lvl="1"/>
            <a:r>
              <a:rPr lang="en-US" dirty="0" smtClean="0"/>
              <a:t>Guidance for Teachers and Policymakers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54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Talk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4723"/>
            <a:ext cx="8194640" cy="425824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194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Contact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Bill Penuel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</a:t>
            </a:r>
            <a:r>
              <a:rPr lang="en-US" dirty="0" smtClean="0">
                <a:hlinkClick r:id="rId2"/>
              </a:rPr>
              <a:t>illiam.penuel@colorado.edu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Twitter:</a:t>
            </a:r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bpenuel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LearnDBIR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9944" y="3861133"/>
            <a:ext cx="587576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venir Black"/>
                <a:cs typeface="Avenir Black"/>
              </a:rPr>
              <a:t>http://</a:t>
            </a:r>
            <a:r>
              <a:rPr lang="en-US" sz="3200" dirty="0" err="1">
                <a:latin typeface="Avenir Black"/>
                <a:cs typeface="Avenir Black"/>
              </a:rPr>
              <a:t>learndbir.org</a:t>
            </a:r>
            <a:r>
              <a:rPr lang="en-US" sz="3200" dirty="0">
                <a:latin typeface="Avenir Black"/>
                <a:cs typeface="Avenir Black"/>
              </a:rPr>
              <a:t>/bundles/</a:t>
            </a:r>
          </a:p>
          <a:p>
            <a:pPr algn="ctr"/>
            <a:r>
              <a:rPr lang="en-US" sz="3200" dirty="0">
                <a:latin typeface="Avenir Black"/>
                <a:cs typeface="Avenir Black"/>
              </a:rPr>
              <a:t>bcsse-denver-june-</a:t>
            </a:r>
            <a:r>
              <a:rPr lang="en-US" sz="3200" dirty="0" smtClean="0">
                <a:latin typeface="Avenir Black"/>
                <a:cs typeface="Avenir Black"/>
              </a:rPr>
              <a:t>2014</a:t>
            </a:r>
            <a:endParaRPr lang="en-US" sz="32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28896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Been Here Before…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8808" y="1475184"/>
            <a:ext cx="5517992" cy="44896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understand that major shifts in teaching require professional development for teachers, instructional coaches, and school and district leaders.</a:t>
            </a:r>
          </a:p>
          <a:p>
            <a:r>
              <a:rPr lang="en-US" dirty="0" smtClean="0"/>
              <a:t>We understand that teacher preparation programs will need to strengthen and align their focus on a new vision for student learning.</a:t>
            </a:r>
            <a:endParaRPr lang="en-US" dirty="0"/>
          </a:p>
        </p:txBody>
      </p:sp>
      <p:pic>
        <p:nvPicPr>
          <p:cNvPr id="5" name="Picture 4" descr="Yogi_Berra_19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38" y="1794487"/>
            <a:ext cx="3278012" cy="3800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02633" y="1730347"/>
            <a:ext cx="164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 Hebrew"/>
                <a:cs typeface="Arial Hebrew"/>
              </a:rPr>
              <a:t>It’s déjà vu all over again.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394207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820"/>
          </a:xfrm>
        </p:spPr>
        <p:txBody>
          <a:bodyPr>
            <a:noAutofit/>
          </a:bodyPr>
          <a:lstStyle/>
          <a:p>
            <a:r>
              <a:rPr lang="en-US" sz="3200" dirty="0" smtClean="0"/>
              <a:t>…You Can’t Step into the Same River Twice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170" y="1475184"/>
            <a:ext cx="5094629" cy="44896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shifts we are asking teachers to make are from inquiry to 3D science learning.</a:t>
            </a:r>
          </a:p>
          <a:p>
            <a:r>
              <a:rPr lang="en-US" dirty="0" smtClean="0"/>
              <a:t>The landscape of teacher preparation, induction, and retention is different.</a:t>
            </a:r>
          </a:p>
          <a:p>
            <a:r>
              <a:rPr lang="en-US" dirty="0" smtClean="0"/>
              <a:t>Large public investments in new science curriculum and assessments are unlikely in the near future.</a:t>
            </a:r>
          </a:p>
          <a:p>
            <a:r>
              <a:rPr lang="en-US" dirty="0" smtClean="0"/>
              <a:t>Our student population is becoming ever more diverse.</a:t>
            </a:r>
          </a:p>
        </p:txBody>
      </p:sp>
      <p:pic>
        <p:nvPicPr>
          <p:cNvPr id="4" name="Picture 3" descr="RushingRi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2" y="1475184"/>
            <a:ext cx="3045495" cy="456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0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1996, we’ve learned a lot from research about professional development in science from well-designed studies.</a:t>
            </a:r>
          </a:p>
          <a:p>
            <a:r>
              <a:rPr lang="en-US" dirty="0" smtClean="0"/>
              <a:t>We will all need to </a:t>
            </a:r>
            <a:r>
              <a:rPr lang="en-US" b="1" dirty="0" smtClean="0"/>
              <a:t>be creative </a:t>
            </a:r>
            <a:r>
              <a:rPr lang="en-US" dirty="0" smtClean="0"/>
              <a:t>in how we apply that research to design, implement, and sustain professional development in the </a:t>
            </a:r>
            <a:r>
              <a:rPr lang="en-US" i="1" dirty="0" smtClean="0"/>
              <a:t>Framework.</a:t>
            </a:r>
          </a:p>
          <a:p>
            <a:r>
              <a:rPr lang="en-US" dirty="0" smtClean="0"/>
              <a:t>Professional development is a key strategy for </a:t>
            </a:r>
            <a:r>
              <a:rPr lang="en-US" b="1" dirty="0" smtClean="0"/>
              <a:t>promoting equity.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710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>
              <a:latin typeface="Avenir Black"/>
              <a:cs typeface="Avenir Black"/>
            </a:endParaRPr>
          </a:p>
          <a:p>
            <a:pPr marL="0" indent="0" algn="ctr">
              <a:buNone/>
            </a:pPr>
            <a:endParaRPr lang="en-US" sz="3600" dirty="0">
              <a:latin typeface="Avenir Black"/>
              <a:cs typeface="Avenir Black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Avenir Black"/>
                <a:cs typeface="Avenir Black"/>
              </a:rPr>
              <a:t>http</a:t>
            </a:r>
            <a:r>
              <a:rPr lang="en-US" sz="3600" dirty="0">
                <a:latin typeface="Avenir Black"/>
                <a:cs typeface="Avenir Black"/>
              </a:rPr>
              <a:t>://learndbir.org/bundles</a:t>
            </a:r>
            <a:r>
              <a:rPr lang="en-US" sz="3600" dirty="0" smtClean="0">
                <a:latin typeface="Avenir Black"/>
                <a:cs typeface="Avenir Black"/>
              </a:rPr>
              <a:t>/</a:t>
            </a:r>
          </a:p>
          <a:p>
            <a:pPr marL="0" indent="0" algn="ctr">
              <a:buNone/>
            </a:pPr>
            <a:r>
              <a:rPr lang="en-US" sz="3600" dirty="0" smtClean="0">
                <a:latin typeface="Avenir Black"/>
                <a:cs typeface="Avenir Black"/>
              </a:rPr>
              <a:t>bcsse</a:t>
            </a:r>
            <a:r>
              <a:rPr lang="en-US" sz="3600" dirty="0">
                <a:latin typeface="Avenir Black"/>
                <a:cs typeface="Avenir Black"/>
              </a:rPr>
              <a:t>-denver-june-</a:t>
            </a:r>
            <a:r>
              <a:rPr lang="en-US" sz="3600" dirty="0" smtClean="0">
                <a:latin typeface="Avenir Black"/>
                <a:cs typeface="Avenir Black"/>
              </a:rPr>
              <a:t>2014</a:t>
            </a:r>
            <a:endParaRPr lang="en-US" sz="3600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69862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Teaching Shifts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206840"/>
              </p:ext>
            </p:extLst>
          </p:nvPr>
        </p:nvGraphicFramePr>
        <p:xfrm>
          <a:off x="457200" y="1564584"/>
          <a:ext cx="82296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venir Black"/>
                          <a:cs typeface="Avenir Black"/>
                        </a:rPr>
                        <a:t>First</a:t>
                      </a:r>
                      <a:r>
                        <a:rPr lang="en-US" b="1" baseline="0" dirty="0" smtClean="0">
                          <a:latin typeface="Avenir Black"/>
                          <a:cs typeface="Avenir Black"/>
                        </a:rPr>
                        <a:t> Generation Standards Teacher Development Research</a:t>
                      </a:r>
                      <a:endParaRPr lang="en-US" b="1" dirty="0">
                        <a:latin typeface="Avenir Black"/>
                        <a:cs typeface="Avenir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venir Black"/>
                          <a:cs typeface="Avenir Black"/>
                        </a:rPr>
                        <a:t>Potential Application for Teacher Development in the Framework</a:t>
                      </a:r>
                      <a:endParaRPr lang="en-US" b="1" dirty="0">
                        <a:latin typeface="Avenir Black"/>
                        <a:cs typeface="Avenir Blac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Avenir Book"/>
                          <a:ea typeface="+mn-ea"/>
                          <a:cs typeface="Avenir Book"/>
                        </a:rPr>
                        <a:t>Focus on science content.</a:t>
                      </a:r>
                      <a:endParaRPr lang="en-US" sz="1600" i="1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  <a:cs typeface="Avenir Book"/>
                        </a:rPr>
                        <a:t>Provide teachers with opportunities to analyze the </a:t>
                      </a:r>
                      <a:r>
                        <a:rPr lang="en-US" sz="1600" i="1" dirty="0" smtClean="0">
                          <a:latin typeface="Avenir Book"/>
                          <a:cs typeface="Avenir Book"/>
                        </a:rPr>
                        <a:t>Framework</a:t>
                      </a:r>
                      <a:r>
                        <a:rPr lang="en-US" sz="1600" i="0" dirty="0" smtClean="0">
                          <a:latin typeface="Avenir Book"/>
                          <a:cs typeface="Avenir Book"/>
                        </a:rPr>
                        <a:t> disciplinary core ideas, practices, and crosscutting concepts.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Avenir Book"/>
                          <a:cs typeface="Avenir Book"/>
                        </a:rPr>
                        <a:t>Develop content knowledge by helping teachers anticipate and make productive use of students’ everyday ideas, even ones that are problematic.</a:t>
                      </a:r>
                      <a:endParaRPr lang="en-US" sz="1600" i="1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  <a:cs typeface="Avenir Book"/>
                        </a:rPr>
                        <a:t>Devise strategies to find out about students’ interests</a:t>
                      </a:r>
                      <a:r>
                        <a:rPr lang="en-US" sz="1600" baseline="0" dirty="0" smtClean="0">
                          <a:latin typeface="Avenir Book"/>
                          <a:cs typeface="Avenir Book"/>
                        </a:rPr>
                        <a:t> and everyday practices.</a:t>
                      </a:r>
                      <a:endParaRPr lang="en-US" sz="1600" dirty="0" smtClean="0">
                        <a:latin typeface="Avenir Book"/>
                        <a:cs typeface="Avenir Book"/>
                      </a:endParaRPr>
                    </a:p>
                    <a:p>
                      <a:r>
                        <a:rPr lang="en-US" sz="1600" dirty="0" smtClean="0">
                          <a:latin typeface="Avenir Book"/>
                          <a:cs typeface="Avenir Book"/>
                        </a:rPr>
                        <a:t>Ask teachers</a:t>
                      </a:r>
                      <a:r>
                        <a:rPr lang="en-US" sz="1600" baseline="0" dirty="0" smtClean="0">
                          <a:latin typeface="Avenir Book"/>
                          <a:cs typeface="Avenir Book"/>
                        </a:rPr>
                        <a:t> to look at student work (not charts of data) together to identify different kinds of learning needs.</a:t>
                      </a:r>
                      <a:endParaRPr lang="en-US" sz="160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27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Teaching Shifts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720625"/>
              </p:ext>
            </p:extLst>
          </p:nvPr>
        </p:nvGraphicFramePr>
        <p:xfrm>
          <a:off x="457200" y="1564584"/>
          <a:ext cx="82296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venir Black"/>
                          <a:cs typeface="Avenir Black"/>
                        </a:rPr>
                        <a:t>First</a:t>
                      </a:r>
                      <a:r>
                        <a:rPr lang="en-US" b="1" baseline="0" dirty="0" smtClean="0">
                          <a:latin typeface="Avenir Black"/>
                          <a:cs typeface="Avenir Black"/>
                        </a:rPr>
                        <a:t> Generation Standards Teacher Development Research</a:t>
                      </a:r>
                      <a:endParaRPr lang="en-US" b="1" dirty="0">
                        <a:latin typeface="Avenir Black"/>
                        <a:cs typeface="Avenir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venir Black"/>
                          <a:cs typeface="Avenir Black"/>
                        </a:rPr>
                        <a:t>Potential Application for Teacher Development in the Framework</a:t>
                      </a:r>
                      <a:endParaRPr lang="en-US" b="1" dirty="0">
                        <a:latin typeface="Avenir Black"/>
                        <a:cs typeface="Avenir Black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Avenir Book"/>
                          <a:ea typeface="+mn-ea"/>
                          <a:cs typeface="Avenir Book"/>
                        </a:rPr>
                        <a:t>Focus on science content.</a:t>
                      </a:r>
                      <a:endParaRPr lang="en-US" sz="1600" i="1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  <a:cs typeface="Avenir Book"/>
                        </a:rPr>
                        <a:t>Provide teachers with opportunities to analyze the </a:t>
                      </a:r>
                      <a:r>
                        <a:rPr lang="en-US" sz="1600" i="1" dirty="0" smtClean="0">
                          <a:latin typeface="Avenir Book"/>
                          <a:cs typeface="Avenir Book"/>
                        </a:rPr>
                        <a:t>Framework</a:t>
                      </a:r>
                      <a:r>
                        <a:rPr lang="en-US" sz="1600" i="0" dirty="0" smtClean="0">
                          <a:latin typeface="Avenir Book"/>
                          <a:cs typeface="Avenir Book"/>
                        </a:rPr>
                        <a:t> disciplinary core ideas, practices, and crosscutting concepts.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latin typeface="Avenir Book"/>
                          <a:cs typeface="Avenir Book"/>
                        </a:rPr>
                        <a:t>Develop content knowledge by helping teachers anticipate and make productive use of students’ everyday ideas, even ones that are problematic.</a:t>
                      </a:r>
                      <a:endParaRPr lang="en-US" sz="1600" i="1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venir Book"/>
                          <a:cs typeface="Avenir Book"/>
                        </a:rPr>
                        <a:t>Devise strategies to find out about students’ interests</a:t>
                      </a:r>
                      <a:r>
                        <a:rPr lang="en-US" sz="1600" baseline="0" dirty="0" smtClean="0">
                          <a:latin typeface="Avenir Book"/>
                          <a:cs typeface="Avenir Book"/>
                        </a:rPr>
                        <a:t> and everyday practices.</a:t>
                      </a:r>
                      <a:endParaRPr lang="en-US" sz="1600" dirty="0" smtClean="0">
                        <a:latin typeface="Avenir Book"/>
                        <a:cs typeface="Avenir Book"/>
                      </a:endParaRPr>
                    </a:p>
                    <a:p>
                      <a:r>
                        <a:rPr lang="en-US" sz="1600" dirty="0" smtClean="0">
                          <a:latin typeface="Avenir Book"/>
                          <a:cs typeface="Avenir Book"/>
                        </a:rPr>
                        <a:t>Ask teachers</a:t>
                      </a:r>
                      <a:r>
                        <a:rPr lang="en-US" sz="1600" baseline="0" dirty="0" smtClean="0">
                          <a:latin typeface="Avenir Book"/>
                          <a:cs typeface="Avenir Book"/>
                        </a:rPr>
                        <a:t> to look at student work (not charts of data) together to identify different kinds of learning needs.</a:t>
                      </a:r>
                      <a:endParaRPr lang="en-US" sz="160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Arrow Connector 4"/>
          <p:cNvCxnSpPr>
            <a:stCxn id="6" idx="0"/>
          </p:cNvCxnSpPr>
          <p:nvPr/>
        </p:nvCxnSpPr>
        <p:spPr>
          <a:xfrm flipV="1">
            <a:off x="5645171" y="4338264"/>
            <a:ext cx="846775" cy="623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34146" y="4961982"/>
            <a:ext cx="44220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venir Black"/>
                <a:cs typeface="Avenir Black"/>
              </a:rPr>
              <a:t>Connecting to students’ interests and experiences</a:t>
            </a:r>
            <a:endParaRPr lang="en-US" dirty="0"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68895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Teaching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633"/>
            <a:ext cx="8229599" cy="21165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Developing Evidence Statements for DCIs, Practices, and Crosscutting Concepts</a:t>
            </a:r>
          </a:p>
          <a:p>
            <a:r>
              <a:rPr lang="en-US" dirty="0" smtClean="0"/>
              <a:t>Provides an opportunity for teachers to discuss and make sense of shifts in the </a:t>
            </a:r>
            <a:r>
              <a:rPr lang="en-US" i="1" dirty="0" smtClean="0"/>
              <a:t>Framework</a:t>
            </a:r>
            <a:endParaRPr lang="en-US" dirty="0" smtClean="0"/>
          </a:p>
          <a:p>
            <a:r>
              <a:rPr lang="en-US" dirty="0" smtClean="0"/>
              <a:t>Highlights differences and provides opportunities for developing shared meanings in a teacher community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79251"/>
            <a:ext cx="8229600" cy="25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2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386F99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12914</TotalTime>
  <Words>1939</Words>
  <Application>Microsoft Macintosh PowerPoint</Application>
  <PresentationFormat>On-screen Show (4:3)</PresentationFormat>
  <Paragraphs>158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Research-Based Models for Professional Development  William R. Penuel University of Colorado Boulder</vt:lpstr>
      <vt:lpstr>Framing Our Challenge</vt:lpstr>
      <vt:lpstr>We’ve Been Here Before…</vt:lpstr>
      <vt:lpstr>…You Can’t Step into the Same River Twice</vt:lpstr>
      <vt:lpstr>Take Home</vt:lpstr>
      <vt:lpstr>Resources</vt:lpstr>
      <vt:lpstr>Supporting Teaching Shifts</vt:lpstr>
      <vt:lpstr>Supporting Teaching Shifts</vt:lpstr>
      <vt:lpstr>Supporting Teaching Shifts</vt:lpstr>
      <vt:lpstr>Supporting Teaching Shifts</vt:lpstr>
      <vt:lpstr>Supporting Teaching Shifts</vt:lpstr>
      <vt:lpstr>Preparation, Induction, &amp; Retention</vt:lpstr>
      <vt:lpstr>Preparation, Induction, &amp; Retention</vt:lpstr>
      <vt:lpstr>Preparation, Induction, &amp; Retention</vt:lpstr>
      <vt:lpstr>Preparation, Induction, &amp; Retention</vt:lpstr>
      <vt:lpstr>Curriculum and Assessment Design</vt:lpstr>
      <vt:lpstr>Curriculum and Assessment Design</vt:lpstr>
      <vt:lpstr>PowerPoint Presentation</vt:lpstr>
      <vt:lpstr>Curriculum and Assessment Design</vt:lpstr>
      <vt:lpstr>Crafting Coherence Among States</vt:lpstr>
      <vt:lpstr>Professional Learning Framework</vt:lpstr>
      <vt:lpstr>Professional Learning Framework</vt:lpstr>
      <vt:lpstr>Table Talk</vt:lpstr>
      <vt:lpstr>Thank You</vt:lpstr>
    </vt:vector>
  </TitlesOfParts>
  <Company>TERC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Patton</dc:creator>
  <cp:lastModifiedBy>Nicole Paulson</cp:lastModifiedBy>
  <cp:revision>81</cp:revision>
  <cp:lastPrinted>2014-06-22T16:06:23Z</cp:lastPrinted>
  <dcterms:created xsi:type="dcterms:W3CDTF">2014-03-21T14:30:21Z</dcterms:created>
  <dcterms:modified xsi:type="dcterms:W3CDTF">2014-07-01T04:14:45Z</dcterms:modified>
</cp:coreProperties>
</file>